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notesMasterIdLst>
    <p:notesMasterId r:id="rId45"/>
  </p:notesMasterIdLst>
  <p:handoutMasterIdLst>
    <p:handoutMasterId r:id="rId46"/>
  </p:handoutMasterIdLst>
  <p:sldIdLst>
    <p:sldId id="256" r:id="rId6"/>
    <p:sldId id="332" r:id="rId7"/>
    <p:sldId id="322" r:id="rId8"/>
    <p:sldId id="259" r:id="rId9"/>
    <p:sldId id="343" r:id="rId10"/>
    <p:sldId id="258" r:id="rId11"/>
    <p:sldId id="308" r:id="rId12"/>
    <p:sldId id="325" r:id="rId13"/>
    <p:sldId id="326" r:id="rId14"/>
    <p:sldId id="348" r:id="rId15"/>
    <p:sldId id="344" r:id="rId16"/>
    <p:sldId id="349" r:id="rId17"/>
    <p:sldId id="350" r:id="rId18"/>
    <p:sldId id="351" r:id="rId19"/>
    <p:sldId id="329" r:id="rId20"/>
    <p:sldId id="305" r:id="rId21"/>
    <p:sldId id="263" r:id="rId22"/>
    <p:sldId id="279" r:id="rId23"/>
    <p:sldId id="334" r:id="rId24"/>
    <p:sldId id="283" r:id="rId25"/>
    <p:sldId id="266" r:id="rId26"/>
    <p:sldId id="267" r:id="rId27"/>
    <p:sldId id="273" r:id="rId28"/>
    <p:sldId id="311" r:id="rId29"/>
    <p:sldId id="269" r:id="rId30"/>
    <p:sldId id="275" r:id="rId31"/>
    <p:sldId id="313" r:id="rId32"/>
    <p:sldId id="268" r:id="rId33"/>
    <p:sldId id="274" r:id="rId34"/>
    <p:sldId id="312" r:id="rId35"/>
    <p:sldId id="272" r:id="rId36"/>
    <p:sldId id="278" r:id="rId37"/>
    <p:sldId id="316" r:id="rId38"/>
    <p:sldId id="271" r:id="rId39"/>
    <p:sldId id="277" r:id="rId40"/>
    <p:sldId id="315" r:id="rId41"/>
    <p:sldId id="270" r:id="rId42"/>
    <p:sldId id="276" r:id="rId43"/>
    <p:sldId id="31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529" userDrawn="1">
          <p15:clr>
            <a:srgbClr val="A4A3A4"/>
          </p15:clr>
        </p15:guide>
        <p15:guide id="3" pos="801" userDrawn="1">
          <p15:clr>
            <a:srgbClr val="A4A3A4"/>
          </p15:clr>
        </p15:guide>
        <p15:guide id="4" pos="7129" userDrawn="1">
          <p15:clr>
            <a:srgbClr val="A4A3A4"/>
          </p15:clr>
        </p15:guide>
        <p15:guide id="5" orient="horz" pos="4088" userDrawn="1">
          <p15:clr>
            <a:srgbClr val="A4A3A4"/>
          </p15:clr>
        </p15:guide>
        <p15:guide id="6" orient="horz" pos="709" userDrawn="1">
          <p15:clr>
            <a:srgbClr val="A4A3A4"/>
          </p15:clr>
        </p15:guide>
        <p15:guide id="8" orient="horz" pos="3838" userDrawn="1">
          <p15:clr>
            <a:srgbClr val="A4A3A4"/>
          </p15:clr>
        </p15:guide>
        <p15:guide id="10" orient="horz" pos="2160" userDrawn="1">
          <p15:clr>
            <a:srgbClr val="A4A3A4"/>
          </p15:clr>
        </p15:guide>
        <p15:guide id="11" pos="4951" userDrawn="1">
          <p15:clr>
            <a:srgbClr val="A4A3A4"/>
          </p15:clr>
        </p15:guide>
        <p15:guide id="1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350F5A-9A87-A9F7-1C05-74982D0ABF32}" name="Aishwarya Chakravarty" initials="AC" userId="S::aishwaryachakravarty@thamesvalleyberkshire.co.uk::a076fada-3da1-4cfa-80f2-4056adb32d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3F3F3F"/>
    <a:srgbClr val="F3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23B9D-A674-494B-B143-B5721DB58E48}" v="1" dt="2022-11-17T11:38:06.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32"/>
        <p:guide pos="529"/>
        <p:guide pos="801"/>
        <p:guide pos="7129"/>
        <p:guide orient="horz" pos="4088"/>
        <p:guide orient="horz" pos="709"/>
        <p:guide orient="horz" pos="3838"/>
        <p:guide orient="horz" pos="2160"/>
        <p:guide pos="4951"/>
        <p:guide pos="384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warya Chakravarty" userId="a076fada-3da1-4cfa-80f2-4056adb32d1c" providerId="ADAL" clId="{FD923B9D-A674-494B-B143-B5721DB58E48}"/>
    <pc:docChg chg="modSld">
      <pc:chgData name="Aishwarya Chakravarty" userId="a076fada-3da1-4cfa-80f2-4056adb32d1c" providerId="ADAL" clId="{FD923B9D-A674-494B-B143-B5721DB58E48}" dt="2022-11-17T11:28:31.625" v="12" actId="20577"/>
      <pc:docMkLst>
        <pc:docMk/>
      </pc:docMkLst>
      <pc:sldChg chg="modSp mod">
        <pc:chgData name="Aishwarya Chakravarty" userId="a076fada-3da1-4cfa-80f2-4056adb32d1c" providerId="ADAL" clId="{FD923B9D-A674-494B-B143-B5721DB58E48}" dt="2022-11-17T11:28:31.625" v="12" actId="20577"/>
        <pc:sldMkLst>
          <pc:docMk/>
          <pc:sldMk cId="2807999838" sldId="325"/>
        </pc:sldMkLst>
        <pc:spChg chg="mod">
          <ac:chgData name="Aishwarya Chakravarty" userId="a076fada-3da1-4cfa-80f2-4056adb32d1c" providerId="ADAL" clId="{FD923B9D-A674-494B-B143-B5721DB58E48}" dt="2022-11-17T11:28:31.625" v="12" actId="20577"/>
          <ac:spMkLst>
            <pc:docMk/>
            <pc:sldMk cId="2807999838" sldId="325"/>
            <ac:spMk id="3" creationId="{DAC7F12F-1D5A-4D76-A913-3706407B6BC1}"/>
          </ac:spMkLst>
        </pc:spChg>
      </pc:sldChg>
    </pc:docChg>
  </pc:docChgLst>
  <pc:docChgLst>
    <pc:chgData name="Tim Page" userId="2f3ca46d-6336-4813-b671-c562fb38e036" providerId="ADAL" clId="{C9EFFA01-69FD-4D87-8208-C2B7E35A273C}"/>
    <pc:docChg chg="modSld">
      <pc:chgData name="Tim Page" userId="2f3ca46d-6336-4813-b671-c562fb38e036" providerId="ADAL" clId="{C9EFFA01-69FD-4D87-8208-C2B7E35A273C}" dt="2022-11-17T12:07:48.168" v="3" actId="20577"/>
      <pc:docMkLst>
        <pc:docMk/>
      </pc:docMkLst>
      <pc:sldChg chg="modSp mod">
        <pc:chgData name="Tim Page" userId="2f3ca46d-6336-4813-b671-c562fb38e036" providerId="ADAL" clId="{C9EFFA01-69FD-4D87-8208-C2B7E35A273C}" dt="2022-11-17T12:07:48.168" v="3" actId="20577"/>
        <pc:sldMkLst>
          <pc:docMk/>
          <pc:sldMk cId="384645124" sldId="277"/>
        </pc:sldMkLst>
        <pc:spChg chg="mod">
          <ac:chgData name="Tim Page" userId="2f3ca46d-6336-4813-b671-c562fb38e036" providerId="ADAL" clId="{C9EFFA01-69FD-4D87-8208-C2B7E35A273C}" dt="2022-11-17T12:07:48.168" v="3" actId="20577"/>
          <ac:spMkLst>
            <pc:docMk/>
            <pc:sldMk cId="384645124" sldId="277"/>
            <ac:spMk id="3" creationId="{94864C9D-1187-4A4B-AB54-EC11723188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17/11/2022</a:t>
            </a:fld>
            <a:endParaRPr lang="en-GB"/>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EAD80-622A-4F92-9B6C-842AB117DF18}" type="datetimeFigureOut">
              <a:rPr lang="en-GB" smtClean="0"/>
              <a:t>17/11/2022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8678B-E265-4C8E-8A4B-E3DE21941802}" type="slidenum">
              <a:rPr lang="en-GB" smtClean="0"/>
              <a:t>‹#›</a:t>
            </a:fld>
            <a:endParaRPr lang="en-GB"/>
          </a:p>
        </p:txBody>
      </p:sp>
    </p:spTree>
    <p:extLst>
      <p:ext uri="{BB962C8B-B14F-4D97-AF65-F5344CB8AC3E}">
        <p14:creationId xmlns:p14="http://schemas.microsoft.com/office/powerpoint/2010/main" val="284871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5</a:t>
            </a:fld>
            <a:endParaRPr lang="en-GB"/>
          </a:p>
        </p:txBody>
      </p:sp>
    </p:spTree>
    <p:extLst>
      <p:ext uri="{BB962C8B-B14F-4D97-AF65-F5344CB8AC3E}">
        <p14:creationId xmlns:p14="http://schemas.microsoft.com/office/powerpoint/2010/main" val="60870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6</a:t>
            </a:fld>
            <a:endParaRPr lang="en-GB"/>
          </a:p>
        </p:txBody>
      </p:sp>
    </p:spTree>
    <p:extLst>
      <p:ext uri="{BB962C8B-B14F-4D97-AF65-F5344CB8AC3E}">
        <p14:creationId xmlns:p14="http://schemas.microsoft.com/office/powerpoint/2010/main" val="148931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9E08678B-E265-4C8E-8A4B-E3DE21941802}" type="slidenum">
              <a:rPr lang="en-GB" smtClean="0"/>
              <a:t>7</a:t>
            </a:fld>
            <a:endParaRPr lang="en-GB"/>
          </a:p>
        </p:txBody>
      </p:sp>
    </p:spTree>
    <p:extLst>
      <p:ext uri="{BB962C8B-B14F-4D97-AF65-F5344CB8AC3E}">
        <p14:creationId xmlns:p14="http://schemas.microsoft.com/office/powerpoint/2010/main" val="36818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8</a:t>
            </a:fld>
            <a:endParaRPr lang="en-GB"/>
          </a:p>
        </p:txBody>
      </p:sp>
    </p:spTree>
    <p:extLst>
      <p:ext uri="{BB962C8B-B14F-4D97-AF65-F5344CB8AC3E}">
        <p14:creationId xmlns:p14="http://schemas.microsoft.com/office/powerpoint/2010/main" val="241847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9</a:t>
            </a:fld>
            <a:endParaRPr lang="en-GB"/>
          </a:p>
        </p:txBody>
      </p:sp>
    </p:spTree>
    <p:extLst>
      <p:ext uri="{BB962C8B-B14F-4D97-AF65-F5344CB8AC3E}">
        <p14:creationId xmlns:p14="http://schemas.microsoft.com/office/powerpoint/2010/main" val="286960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10</a:t>
            </a:fld>
            <a:endParaRPr lang="en-GB"/>
          </a:p>
        </p:txBody>
      </p:sp>
    </p:spTree>
    <p:extLst>
      <p:ext uri="{BB962C8B-B14F-4D97-AF65-F5344CB8AC3E}">
        <p14:creationId xmlns:p14="http://schemas.microsoft.com/office/powerpoint/2010/main" val="3182640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a:t>Click to edit Master title style</a:t>
            </a:r>
            <a:endParaRPr lang="en-GB"/>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a:t>Click to edit Master title style</a:t>
            </a:r>
            <a:endParaRPr lang="en-GB"/>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olutionfoundation.org/publications/macroeconomic-policy-outlook-q3-2022/"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resolutionfoundation.org/publications/labour-market-outlook-q3-202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commons.wikimedia.org/w/index.php?curid=63915294"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nguin.co.uk/books/445457/edible-economics-by-chang-ha-joon/9780241534649" TargetMode="External"/><Relationship Id="rId2" Type="http://schemas.openxmlformats.org/officeDocument/2006/relationships/hyperlink" Target="https://www.thersa.org/events/2022/10/edible-economics" TargetMode="Externa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thersa.org/events/2022/10/edible-economics" TargetMode="External"/><Relationship Id="rId2" Type="http://schemas.openxmlformats.org/officeDocument/2006/relationships/hyperlink" Target="https://www.youtube.com/watch?v=NdbbcO35arw&amp;t=8s" TargetMode="External"/><Relationship Id="rId1" Type="http://schemas.openxmlformats.org/officeDocument/2006/relationships/slideLayout" Target="../slideLayouts/slideLayout8.xml"/><Relationship Id="rId4" Type="http://schemas.openxmlformats.org/officeDocument/2006/relationships/hyperlink" Target="https://www.theguardian.com/business/2022/oct/30/economist-ha-joon-chang-the-tory-mini-budget-was-like-trying-to-bring-back-terrible-tex-mex-edible-economic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heguardian.com/business/2022/oct/30/economist-ha-joon-chang-the-tory-mini-budget-was-like-trying-to-bring-back-terrible-tex-mex-edible-economics" TargetMode="External"/><Relationship Id="rId2" Type="http://schemas.openxmlformats.org/officeDocument/2006/relationships/hyperlink" Target="https://www.thersa.org/events/2022/10/edible-economics"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october2022"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misweb.co.uk/reports/lmp/lep/1925185564/report.aspx#tabwab" TargetMode="External"/><Relationship Id="rId2" Type="http://schemas.openxmlformats.org/officeDocument/2006/relationships/image" Target="../media/image16.bin"/><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bbc.co.uk/news/business-63599191"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aishwaryachakravarty@thamesvalleyberkshire.co.uk" TargetMode="External"/><Relationship Id="rId2" Type="http://schemas.openxmlformats.org/officeDocument/2006/relationships/hyperlink" Target="mailto:dexterlevick@thamesvalleyberkshire.co.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bracknell-forest.gov.uk/news/2022/10/fourstate-and-tortilla-open-lexicon"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visit-reading.com/business/news/2022/10/21/reading-a-place-for-all-our-futures-a2529"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slough.gov.uk/news/article/230/sustainable-travel-grant-for-schools-and-businesse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content.govdelivery.com/accounts/UKWESTBC/bulletins/3346e12"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nsidermedia.com/news/south-east/maidenhead-co-working-firm-backed-by-expansion-loan"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okingham.today/winnersh-triangle-owners-frasers-property-uk-receive-top-accolade-for-sustainability-benchmarks/"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mf.org/en/Publications/WEO/Issues/2022/10/11/world-economic-outlook-october-2022"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mckinsey.com/capabilities/strategy-and-corporate-finance/our-insights/global-economics-intelligence-executive-summary-october-2022"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oecd.org/economy/weekly-tracker-of-gdp-growth/#:~:text=%E2%80%8C%20The%20OECD%20Weekly%20Tracker%20of%20GDP%20growth,the%20turbulent%20period%20of%20the%20current%20global%20pandemic."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bankofengland.co.uk/financial-policy-summary-and-record/2022/october-2022"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businessindustryandtrade/business/businessservices/bulletins/businessinsightsandimpactontheukeconomy/lates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3"/>
            <a:ext cx="9144000" cy="2387600"/>
          </a:xfrm>
        </p:spPr>
        <p:txBody>
          <a:bodyPr anchor="ctr" anchorCtr="0">
            <a:normAutofit fontScale="90000"/>
          </a:bodyPr>
          <a:lstStyle/>
          <a:p>
            <a:r>
              <a:rPr lang="en-GB">
                <a:latin typeface="Helvetica" pitchFamily="2" charset="0"/>
              </a:rPr>
              <a:t>Thames Valley Berkshire</a:t>
            </a:r>
            <a:br>
              <a:rPr lang="en-GB">
                <a:latin typeface="Helvetica" pitchFamily="2" charset="0"/>
              </a:rPr>
            </a:br>
            <a:r>
              <a:rPr lang="en-GB">
                <a:latin typeface="Helvetica" pitchFamily="2" charset="0"/>
              </a:rPr>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US" altLang="zh-CN">
                <a:latin typeface="Helvetica" pitchFamily="2" charset="0"/>
              </a:rPr>
              <a:t>October</a:t>
            </a:r>
            <a:r>
              <a:rPr lang="en-GB">
                <a:latin typeface="Helvetica" pitchFamily="2" charset="0"/>
              </a:rPr>
              <a:t> 2022 </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a:xfrm>
            <a:off x="197615" y="319327"/>
            <a:ext cx="5427008" cy="795338"/>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October 2022</a:t>
            </a:r>
            <a:br>
              <a:rPr lang="en-GB" sz="3200">
                <a:latin typeface="Helvetica" pitchFamily="2" charset="0"/>
              </a:rPr>
            </a:br>
            <a:r>
              <a:rPr lang="en-GB" sz="3600">
                <a:latin typeface="Helvetica" pitchFamily="2" charset="0"/>
              </a:rPr>
              <a:t>Labour Market Outlook: Q3 2022</a:t>
            </a:r>
            <a:endParaRPr lang="en-GB" sz="3200">
              <a:latin typeface="Helvetica" pitchFamily="2" charset="0"/>
            </a:endParaRPr>
          </a:p>
        </p:txBody>
      </p:sp>
      <p:sp>
        <p:nvSpPr>
          <p:cNvPr id="5" name="TextBox 4">
            <a:extLst>
              <a:ext uri="{FF2B5EF4-FFF2-40B4-BE49-F238E27FC236}">
                <a16:creationId xmlns:a16="http://schemas.microsoft.com/office/drawing/2014/main" id="{8849DFFD-FED3-4D6C-6784-8861139C15C1}"/>
              </a:ext>
            </a:extLst>
          </p:cNvPr>
          <p:cNvSpPr txBox="1"/>
          <p:nvPr/>
        </p:nvSpPr>
        <p:spPr>
          <a:xfrm>
            <a:off x="197615" y="1389284"/>
            <a:ext cx="5898385" cy="4524315"/>
          </a:xfrm>
          <a:prstGeom prst="rect">
            <a:avLst/>
          </a:prstGeom>
          <a:noFill/>
        </p:spPr>
        <p:txBody>
          <a:bodyPr wrap="square" numCol="1" rtlCol="0">
            <a:spAutoFit/>
          </a:bodyPr>
          <a:lstStyle/>
          <a:p>
            <a:pPr marL="285750" indent="-285750">
              <a:buFont typeface="Arial" panose="020B0604020202020204" pitchFamily="34" charset="0"/>
              <a:buChar char="•"/>
            </a:pPr>
            <a:r>
              <a:rPr lang="en-GB">
                <a:solidFill>
                  <a:srgbClr val="1B1B1B"/>
                </a:solidFill>
                <a:latin typeface="Helvetica" pitchFamily="2" charset="0"/>
              </a:rPr>
              <a:t>There has been a </a:t>
            </a:r>
            <a:r>
              <a:rPr lang="en-GB" b="1">
                <a:solidFill>
                  <a:srgbClr val="1B1B1B"/>
                </a:solidFill>
                <a:latin typeface="Helvetica" pitchFamily="2" charset="0"/>
              </a:rPr>
              <a:t>large increase in the number of working-age disabled people </a:t>
            </a:r>
            <a:r>
              <a:rPr lang="en-GB">
                <a:solidFill>
                  <a:srgbClr val="1B1B1B"/>
                </a:solidFill>
                <a:latin typeface="Helvetica" pitchFamily="2" charset="0"/>
              </a:rPr>
              <a:t>(up 2.3 million), with </a:t>
            </a:r>
            <a:r>
              <a:rPr lang="en-GB" b="1">
                <a:solidFill>
                  <a:srgbClr val="1B1B1B"/>
                </a:solidFill>
                <a:latin typeface="Helvetica" pitchFamily="2" charset="0"/>
              </a:rPr>
              <a:t>most of that driven by those in employment </a:t>
            </a:r>
            <a:r>
              <a:rPr lang="en-GB">
                <a:solidFill>
                  <a:srgbClr val="1B1B1B"/>
                </a:solidFill>
                <a:latin typeface="Helvetica" pitchFamily="2" charset="0"/>
              </a:rPr>
              <a:t>(1.9 million). More than half of the increase in disabled people in employment has been driven by an increase in disability, rather than an increase in the disabled employment rate.</a:t>
            </a:r>
          </a:p>
          <a:p>
            <a:endParaRPr lang="en-GB">
              <a:solidFill>
                <a:srgbClr val="1B1B1B"/>
              </a:solidFill>
              <a:latin typeface="Helvetica" pitchFamily="2" charset="0"/>
            </a:endParaRPr>
          </a:p>
          <a:p>
            <a:pPr marL="285750" indent="-285750">
              <a:buFont typeface="Arial" panose="020B0604020202020204" pitchFamily="34" charset="0"/>
              <a:buChar char="•"/>
            </a:pPr>
            <a:r>
              <a:rPr lang="en-GB" b="1">
                <a:latin typeface="Helvetica" pitchFamily="2" charset="0"/>
              </a:rPr>
              <a:t>Only mental health illnesses and ‘other’ health problems (which likely reflects reporting of Covid-19) have seen an increase</a:t>
            </a:r>
            <a:r>
              <a:rPr lang="en-GB">
                <a:latin typeface="Helvetica" pitchFamily="2" charset="0"/>
              </a:rPr>
              <a:t> in the share that they contribute to the overall disabled population since 2013. On the flipside, </a:t>
            </a:r>
            <a:r>
              <a:rPr lang="en-GB" b="1">
                <a:latin typeface="Helvetica" pitchFamily="2" charset="0"/>
              </a:rPr>
              <a:t>the share of the working-age disabled population accounted for by those with physical conditions has fallen </a:t>
            </a:r>
            <a:r>
              <a:rPr lang="en-GB">
                <a:latin typeface="Helvetica" pitchFamily="2" charset="0"/>
              </a:rPr>
              <a:t>by 10 percentage points over the same time period.</a:t>
            </a:r>
          </a:p>
        </p:txBody>
      </p:sp>
      <p:sp>
        <p:nvSpPr>
          <p:cNvPr id="14" name="TextBox 13">
            <a:hlinkClick r:id="rId3"/>
            <a:extLst>
              <a:ext uri="{FF2B5EF4-FFF2-40B4-BE49-F238E27FC236}">
                <a16:creationId xmlns:a16="http://schemas.microsoft.com/office/drawing/2014/main" id="{71FA8333-DFFE-B5D5-7918-CACBDE197835}"/>
              </a:ext>
            </a:extLst>
          </p:cNvPr>
          <p:cNvSpPr txBox="1"/>
          <p:nvPr/>
        </p:nvSpPr>
        <p:spPr>
          <a:xfrm>
            <a:off x="1709531" y="5913599"/>
            <a:ext cx="4386470" cy="307777"/>
          </a:xfrm>
          <a:prstGeom prst="rect">
            <a:avLst/>
          </a:prstGeom>
          <a:noFill/>
        </p:spPr>
        <p:txBody>
          <a:bodyPr wrap="square">
            <a:spAutoFit/>
          </a:bodyPr>
          <a:lstStyle/>
          <a:p>
            <a:pPr marL="0" indent="0" algn="r" fontAlgn="base">
              <a:buNone/>
            </a:pPr>
            <a:r>
              <a:rPr lang="en-US" sz="1400" b="1">
                <a:solidFill>
                  <a:srgbClr val="333333"/>
                </a:solidFill>
                <a:latin typeface="Helvetica" pitchFamily="2" charset="0"/>
              </a:rPr>
              <a:t> Source: </a:t>
            </a:r>
            <a:r>
              <a:rPr lang="en-US" sz="1400" b="1">
                <a:solidFill>
                  <a:srgbClr val="00B0F0"/>
                </a:solidFill>
                <a:latin typeface="Helvetica" pitchFamily="2" charset="0"/>
                <a:hlinkClick r:id="rId4">
                  <a:extLst>
                    <a:ext uri="{A12FA001-AC4F-418D-AE19-62706E023703}">
                      <ahyp:hlinkClr xmlns:ahyp="http://schemas.microsoft.com/office/drawing/2018/hyperlinkcolor" val="tx"/>
                    </a:ext>
                  </a:extLst>
                </a:hlinkClick>
              </a:rPr>
              <a:t>Resolution Foundation, October 2022</a:t>
            </a:r>
            <a:endParaRPr lang="en-GB" sz="1400" b="1">
              <a:solidFill>
                <a:srgbClr val="00B0F0"/>
              </a:solidFill>
              <a:latin typeface="Helvetica" pitchFamily="2" charset="0"/>
            </a:endParaRPr>
          </a:p>
        </p:txBody>
      </p:sp>
      <p:grpSp>
        <p:nvGrpSpPr>
          <p:cNvPr id="10" name="Group 9">
            <a:extLst>
              <a:ext uri="{FF2B5EF4-FFF2-40B4-BE49-F238E27FC236}">
                <a16:creationId xmlns:a16="http://schemas.microsoft.com/office/drawing/2014/main" id="{82158861-C156-2B62-6CA6-84EE662DA309}"/>
              </a:ext>
            </a:extLst>
          </p:cNvPr>
          <p:cNvGrpSpPr/>
          <p:nvPr/>
        </p:nvGrpSpPr>
        <p:grpSpPr>
          <a:xfrm>
            <a:off x="6321287" y="10695"/>
            <a:ext cx="5801139" cy="6836610"/>
            <a:chOff x="6671289" y="923273"/>
            <a:chExt cx="5323096" cy="6273238"/>
          </a:xfrm>
        </p:grpSpPr>
        <p:pic>
          <p:nvPicPr>
            <p:cNvPr id="7" name="Picture 6">
              <a:extLst>
                <a:ext uri="{FF2B5EF4-FFF2-40B4-BE49-F238E27FC236}">
                  <a16:creationId xmlns:a16="http://schemas.microsoft.com/office/drawing/2014/main" id="{DFDB1C9D-B2D3-A123-5CD0-11C6B36E7DC1}"/>
                </a:ext>
              </a:extLst>
            </p:cNvPr>
            <p:cNvPicPr>
              <a:picLocks noChangeAspect="1"/>
            </p:cNvPicPr>
            <p:nvPr/>
          </p:nvPicPr>
          <p:blipFill>
            <a:blip r:embed="rId5"/>
            <a:stretch>
              <a:fillRect/>
            </a:stretch>
          </p:blipFill>
          <p:spPr>
            <a:xfrm>
              <a:off x="6671289" y="923273"/>
              <a:ext cx="5323096" cy="3177260"/>
            </a:xfrm>
            <a:prstGeom prst="rect">
              <a:avLst/>
            </a:prstGeom>
          </p:spPr>
        </p:pic>
        <p:pic>
          <p:nvPicPr>
            <p:cNvPr id="9" name="Picture 8">
              <a:extLst>
                <a:ext uri="{FF2B5EF4-FFF2-40B4-BE49-F238E27FC236}">
                  <a16:creationId xmlns:a16="http://schemas.microsoft.com/office/drawing/2014/main" id="{9779CD20-7446-1088-28BC-BE77599630BD}"/>
                </a:ext>
              </a:extLst>
            </p:cNvPr>
            <p:cNvPicPr>
              <a:picLocks noChangeAspect="1"/>
            </p:cNvPicPr>
            <p:nvPr/>
          </p:nvPicPr>
          <p:blipFill>
            <a:blip r:embed="rId6"/>
            <a:stretch>
              <a:fillRect/>
            </a:stretch>
          </p:blipFill>
          <p:spPr>
            <a:xfrm>
              <a:off x="6671289" y="4135216"/>
              <a:ext cx="5104671" cy="3061295"/>
            </a:xfrm>
            <a:prstGeom prst="rect">
              <a:avLst/>
            </a:prstGeom>
          </p:spPr>
        </p:pic>
      </p:grpSp>
    </p:spTree>
    <p:extLst>
      <p:ext uri="{BB962C8B-B14F-4D97-AF65-F5344CB8AC3E}">
        <p14:creationId xmlns:p14="http://schemas.microsoft.com/office/powerpoint/2010/main" val="398229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October 2022</a:t>
            </a:r>
            <a:br>
              <a:rPr lang="en-GB" sz="3600">
                <a:latin typeface="Helvetica" pitchFamily="2" charset="0"/>
              </a:rPr>
            </a:br>
            <a:r>
              <a:rPr lang="en-GB" sz="3600">
                <a:latin typeface="Helvetica" pitchFamily="2" charset="0"/>
              </a:rPr>
              <a:t>Monthly Spotlight: Edible Economics</a:t>
            </a:r>
          </a:p>
        </p:txBody>
      </p:sp>
      <p:sp>
        <p:nvSpPr>
          <p:cNvPr id="4" name="Content Placeholder 3">
            <a:extLst>
              <a:ext uri="{FF2B5EF4-FFF2-40B4-BE49-F238E27FC236}">
                <a16:creationId xmlns:a16="http://schemas.microsoft.com/office/drawing/2014/main" id="{372B130F-22B3-86E3-7EEE-A10997B280D5}"/>
              </a:ext>
            </a:extLst>
          </p:cNvPr>
          <p:cNvSpPr>
            <a:spLocks noGrp="1"/>
          </p:cNvSpPr>
          <p:nvPr>
            <p:ph idx="1"/>
          </p:nvPr>
        </p:nvSpPr>
        <p:spPr>
          <a:xfrm>
            <a:off x="337457" y="1262744"/>
            <a:ext cx="7395574" cy="5207630"/>
          </a:xfrm>
        </p:spPr>
        <p:txBody>
          <a:bodyPr>
            <a:normAutofit/>
          </a:bodyPr>
          <a:lstStyle/>
          <a:p>
            <a:pPr marL="0" indent="0">
              <a:lnSpc>
                <a:spcPct val="110000"/>
              </a:lnSpc>
              <a:buNone/>
            </a:pPr>
            <a:r>
              <a:rPr lang="en-GB" sz="1900" b="1">
                <a:latin typeface="Helvetica" pitchFamily="2" charset="0"/>
              </a:rPr>
              <a:t>About Ha-Joon Chang</a:t>
            </a:r>
          </a:p>
          <a:p>
            <a:pPr>
              <a:lnSpc>
                <a:spcPct val="110000"/>
              </a:lnSpc>
            </a:pPr>
            <a:r>
              <a:rPr lang="en-GB" sz="1900">
                <a:latin typeface="Helvetica" pitchFamily="2" charset="0"/>
              </a:rPr>
              <a:t>Ha-Joon Chang is a South Korean institutional economist, specialising in development economics, and is known for his criticism of free-market economics and western development policy. He teaches economics at SOAS University of London. His books include Economics: The User's Guide, Bad Samaritans and 23 Things They Don't Tell You About Capitalism, which was a no.1 bestseller. He featured on Prospect Magazine’s World Thinkers 2014 list.</a:t>
            </a:r>
          </a:p>
          <a:p>
            <a:pPr>
              <a:lnSpc>
                <a:spcPct val="110000"/>
              </a:lnSpc>
            </a:pPr>
            <a:r>
              <a:rPr lang="en-GB" sz="1900">
                <a:latin typeface="Helvetica" pitchFamily="2" charset="0"/>
              </a:rPr>
              <a:t>He has served as a consultant to the World Bank, the Asian Development Bank, the European Investment Bank, as well as to Oxfam and various United Nations agencies. He is also a fellow at the Center for Economic and Policy Research in Washington, D.C. In addition, Chang serves on the advisory board of Academics Stand Against Poverty (ASAP).</a:t>
            </a:r>
          </a:p>
        </p:txBody>
      </p:sp>
      <p:sp>
        <p:nvSpPr>
          <p:cNvPr id="5" name="TextBox 4">
            <a:extLst>
              <a:ext uri="{FF2B5EF4-FFF2-40B4-BE49-F238E27FC236}">
                <a16:creationId xmlns:a16="http://schemas.microsoft.com/office/drawing/2014/main" id="{2B0A36C5-1C87-B53E-B7F9-76BEE5095273}"/>
              </a:ext>
            </a:extLst>
          </p:cNvPr>
          <p:cNvSpPr txBox="1"/>
          <p:nvPr/>
        </p:nvSpPr>
        <p:spPr>
          <a:xfrm>
            <a:off x="7991059" y="5819127"/>
            <a:ext cx="4065106" cy="307777"/>
          </a:xfrm>
          <a:prstGeom prst="rect">
            <a:avLst/>
          </a:prstGeom>
          <a:noFill/>
        </p:spPr>
        <p:txBody>
          <a:bodyPr wrap="square">
            <a:spAutoFit/>
          </a:bodyPr>
          <a:lstStyle/>
          <a:p>
            <a:r>
              <a:rPr lang="en-GB" sz="1400" b="1">
                <a:latin typeface="Helvetica" pitchFamily="2" charset="0"/>
              </a:rPr>
              <a:t>Photograph: </a:t>
            </a:r>
            <a:r>
              <a:rPr lang="en-GB"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Discott/Wikimedia Commons</a:t>
            </a:r>
            <a:endParaRPr lang="en-GB" sz="1400" b="1">
              <a:solidFill>
                <a:srgbClr val="00B0F0"/>
              </a:solidFill>
              <a:latin typeface="Helvetica" pitchFamily="2" charset="0"/>
            </a:endParaRPr>
          </a:p>
        </p:txBody>
      </p:sp>
      <p:pic>
        <p:nvPicPr>
          <p:cNvPr id="1026" name="Picture 2">
            <a:extLst>
              <a:ext uri="{FF2B5EF4-FFF2-40B4-BE49-F238E27FC236}">
                <a16:creationId xmlns:a16="http://schemas.microsoft.com/office/drawing/2014/main" id="{67EAF43A-A29E-5283-3E38-67FA98FDC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381" y="1789046"/>
            <a:ext cx="2821057" cy="403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4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October 2022</a:t>
            </a:r>
            <a:br>
              <a:rPr lang="en-GB" sz="3600">
                <a:latin typeface="Helvetica" pitchFamily="2" charset="0"/>
              </a:rPr>
            </a:br>
            <a:r>
              <a:rPr lang="en-GB" sz="3600">
                <a:latin typeface="Helvetica" pitchFamily="2" charset="0"/>
              </a:rPr>
              <a:t>Monthly Spotlight: Edible Economics</a:t>
            </a:r>
          </a:p>
        </p:txBody>
      </p:sp>
      <p:sp>
        <p:nvSpPr>
          <p:cNvPr id="4" name="Content Placeholder 3">
            <a:extLst>
              <a:ext uri="{FF2B5EF4-FFF2-40B4-BE49-F238E27FC236}">
                <a16:creationId xmlns:a16="http://schemas.microsoft.com/office/drawing/2014/main" id="{372B130F-22B3-86E3-7EEE-A10997B280D5}"/>
              </a:ext>
            </a:extLst>
          </p:cNvPr>
          <p:cNvSpPr>
            <a:spLocks noGrp="1"/>
          </p:cNvSpPr>
          <p:nvPr>
            <p:ph idx="1"/>
          </p:nvPr>
        </p:nvSpPr>
        <p:spPr>
          <a:xfrm>
            <a:off x="337457" y="1262744"/>
            <a:ext cx="8107106" cy="5456108"/>
          </a:xfrm>
        </p:spPr>
        <p:txBody>
          <a:bodyPr>
            <a:normAutofit/>
          </a:bodyPr>
          <a:lstStyle/>
          <a:p>
            <a:pPr marL="0" indent="0">
              <a:lnSpc>
                <a:spcPct val="100000"/>
              </a:lnSpc>
              <a:buNone/>
            </a:pPr>
            <a:r>
              <a:rPr lang="en-GB" sz="1900" b="1">
                <a:latin typeface="Helvetica" pitchFamily="2" charset="0"/>
              </a:rPr>
              <a:t>About his book Edible Economics:</a:t>
            </a:r>
          </a:p>
          <a:p>
            <a:pPr>
              <a:lnSpc>
                <a:spcPct val="100000"/>
              </a:lnSpc>
            </a:pPr>
            <a:r>
              <a:rPr lang="en-GB" sz="1900">
                <a:latin typeface="Helvetica" pitchFamily="2" charset="0"/>
              </a:rPr>
              <a:t>When Ha-Joon Chang first arrived in Britain in 1986, he was struck by how overcooked, bland and homogeneous the British diet was. But it wasn’t just the food – in mainstream economic thinking too, there seemed to only be one item on the menu – the Neoclassical tradition. Whilst our diet has expanded and diversified since then, our economic preference has remained stubbornly singular. </a:t>
            </a:r>
          </a:p>
          <a:p>
            <a:pPr>
              <a:lnSpc>
                <a:spcPct val="100000"/>
              </a:lnSpc>
            </a:pPr>
            <a:r>
              <a:rPr lang="en-GB" sz="1900">
                <a:latin typeface="Helvetica" pitchFamily="2" charset="0"/>
              </a:rPr>
              <a:t>Chang argues that just as a nourishing and appetising diet needs a variety of flavours and nutrients, </a:t>
            </a:r>
            <a:r>
              <a:rPr lang="en-GB" sz="1900" b="1">
                <a:latin typeface="Helvetica" pitchFamily="2" charset="0"/>
              </a:rPr>
              <a:t>our</a:t>
            </a:r>
            <a:r>
              <a:rPr lang="en-GB" sz="1900">
                <a:latin typeface="Helvetica" pitchFamily="2" charset="0"/>
              </a:rPr>
              <a:t> </a:t>
            </a:r>
            <a:r>
              <a:rPr lang="en-GB" sz="1900" b="1">
                <a:latin typeface="Helvetica" pitchFamily="2" charset="0"/>
              </a:rPr>
              <a:t>economics also needs to borrow from different traditions, economic perspectives  and ways of thinking in order to produce the best results for the greatest number of people</a:t>
            </a:r>
            <a:r>
              <a:rPr lang="en-GB" sz="1900">
                <a:latin typeface="Helvetica" pitchFamily="2" charset="0"/>
              </a:rPr>
              <a:t>. </a:t>
            </a:r>
          </a:p>
          <a:p>
            <a:pPr>
              <a:lnSpc>
                <a:spcPct val="100000"/>
              </a:lnSpc>
            </a:pPr>
            <a:r>
              <a:rPr lang="en-GB" sz="1900">
                <a:latin typeface="Helvetica" pitchFamily="2" charset="0"/>
              </a:rPr>
              <a:t>In Edible Economics, Chang makes challenging economic ideas more palatable by plating them alongside stories about food from around the world. He uses histories behind familiar food items - where they come from, how they are cooked and consumed, what they mean to different cultures - to explore economic theory. </a:t>
            </a:r>
          </a:p>
        </p:txBody>
      </p:sp>
      <p:sp>
        <p:nvSpPr>
          <p:cNvPr id="5" name="TextBox 4">
            <a:extLst>
              <a:ext uri="{FF2B5EF4-FFF2-40B4-BE49-F238E27FC236}">
                <a16:creationId xmlns:a16="http://schemas.microsoft.com/office/drawing/2014/main" id="{2B0A36C5-1C87-B53E-B7F9-76BEE5095273}"/>
              </a:ext>
            </a:extLst>
          </p:cNvPr>
          <p:cNvSpPr txBox="1"/>
          <p:nvPr/>
        </p:nvSpPr>
        <p:spPr>
          <a:xfrm>
            <a:off x="9356031" y="6149129"/>
            <a:ext cx="2498512" cy="307777"/>
          </a:xfrm>
          <a:prstGeom prst="rect">
            <a:avLst/>
          </a:prstGeom>
          <a:noFill/>
        </p:spPr>
        <p:txBody>
          <a:bodyPr wrap="square">
            <a:spAutoFit/>
          </a:bodyPr>
          <a:lstStyle/>
          <a:p>
            <a:r>
              <a:rPr lang="en-GB" sz="1400" b="1">
                <a:latin typeface="Helvetica" pitchFamily="2" charset="0"/>
              </a:rPr>
              <a:t>Source: </a:t>
            </a:r>
            <a:r>
              <a:rPr lang="en-GB"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RSA</a:t>
            </a:r>
            <a:r>
              <a:rPr lang="en-GB" sz="1400" b="1">
                <a:solidFill>
                  <a:srgbClr val="00B0F0"/>
                </a:solidFill>
                <a:latin typeface="Helvetica" pitchFamily="2" charset="0"/>
              </a:rPr>
              <a:t>, </a:t>
            </a:r>
            <a:r>
              <a:rPr lang="en-GB"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Penguin</a:t>
            </a:r>
            <a:endParaRPr lang="en-GB" sz="1400" b="1">
              <a:solidFill>
                <a:srgbClr val="00B0F0"/>
              </a:solidFill>
              <a:latin typeface="Helvetica" pitchFamily="2" charset="0"/>
            </a:endParaRPr>
          </a:p>
        </p:txBody>
      </p:sp>
      <p:pic>
        <p:nvPicPr>
          <p:cNvPr id="2050" name="Picture 2" descr="Edible Economics">
            <a:extLst>
              <a:ext uri="{FF2B5EF4-FFF2-40B4-BE49-F238E27FC236}">
                <a16:creationId xmlns:a16="http://schemas.microsoft.com/office/drawing/2014/main" id="{3DE63935-D419-8DF0-39BB-6B0350EA5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4563" y="1167020"/>
            <a:ext cx="30956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73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October 2022</a:t>
            </a:r>
            <a:br>
              <a:rPr lang="en-GB" sz="3600">
                <a:latin typeface="Helvetica" pitchFamily="2" charset="0"/>
              </a:rPr>
            </a:br>
            <a:r>
              <a:rPr lang="en-GB" sz="3600">
                <a:latin typeface="Helvetica" pitchFamily="2" charset="0"/>
              </a:rPr>
              <a:t>Monthly Spotlight: Edible Economics</a:t>
            </a:r>
          </a:p>
        </p:txBody>
      </p:sp>
      <p:sp>
        <p:nvSpPr>
          <p:cNvPr id="4" name="Content Placeholder 3">
            <a:extLst>
              <a:ext uri="{FF2B5EF4-FFF2-40B4-BE49-F238E27FC236}">
                <a16:creationId xmlns:a16="http://schemas.microsoft.com/office/drawing/2014/main" id="{372B130F-22B3-86E3-7EEE-A10997B280D5}"/>
              </a:ext>
            </a:extLst>
          </p:cNvPr>
          <p:cNvSpPr>
            <a:spLocks noGrp="1"/>
          </p:cNvSpPr>
          <p:nvPr>
            <p:ph idx="1"/>
          </p:nvPr>
        </p:nvSpPr>
        <p:spPr>
          <a:xfrm>
            <a:off x="337457" y="1340619"/>
            <a:ext cx="11517085" cy="5217568"/>
          </a:xfrm>
        </p:spPr>
        <p:txBody>
          <a:bodyPr>
            <a:noAutofit/>
          </a:bodyPr>
          <a:lstStyle/>
          <a:p>
            <a:pPr marL="0" indent="0">
              <a:lnSpc>
                <a:spcPct val="100000"/>
              </a:lnSpc>
              <a:buNone/>
            </a:pPr>
            <a:r>
              <a:rPr lang="en-GB" sz="1900" b="1">
                <a:latin typeface="Helvetica" pitchFamily="2" charset="0"/>
              </a:rPr>
              <a:t>Ha-Joon Chang’s Philosophy</a:t>
            </a:r>
          </a:p>
          <a:p>
            <a:pPr>
              <a:lnSpc>
                <a:spcPct val="100000"/>
              </a:lnSpc>
            </a:pPr>
            <a:r>
              <a:rPr lang="en-GB" sz="1900">
                <a:latin typeface="Helvetica" pitchFamily="2" charset="0"/>
              </a:rPr>
              <a:t>“Economics has a very significant and immediate impact on our lives”. He claims that </a:t>
            </a:r>
            <a:r>
              <a:rPr lang="en-GB" sz="1900" b="1">
                <a:latin typeface="Helvetica" pitchFamily="2" charset="0"/>
              </a:rPr>
              <a:t>democracy is meaningless in a capitalist economy without all citizens understanding at least some economics. </a:t>
            </a:r>
            <a:r>
              <a:rPr lang="en-GB" sz="1900">
                <a:latin typeface="Helvetica" pitchFamily="2" charset="0"/>
              </a:rPr>
              <a:t>It is difficult to know what you are voting for without an understanding of the economic theories underlying political agendas. Collective decisions about almost every aspect of our lives (like jobs, working conditions, wages, repayment burdens) are justified based on economic theories which shape government policies on taxes, welfare spending, interest rate, labour market regulation etc. He strongly advocates that “Economics is for everyone”, captured wonderfully in </a:t>
            </a:r>
            <a:r>
              <a:rPr lang="en-GB" sz="1900">
                <a:solidFill>
                  <a:srgbClr val="00B0F0"/>
                </a:solidFill>
                <a:latin typeface="Helvetica" pitchFamily="2" charset="0"/>
                <a:hlinkClick r:id="rId2">
                  <a:extLst>
                    <a:ext uri="{A12FA001-AC4F-418D-AE19-62706E023703}">
                      <ahyp:hlinkClr xmlns:ahyp="http://schemas.microsoft.com/office/drawing/2018/hyperlinkcolor" val="tx"/>
                    </a:ext>
                  </a:extLst>
                </a:hlinkClick>
              </a:rPr>
              <a:t>this short RSA Animate video</a:t>
            </a:r>
            <a:r>
              <a:rPr lang="en-GB" sz="1900">
                <a:latin typeface="Helvetica" pitchFamily="2" charset="0"/>
              </a:rPr>
              <a:t>.</a:t>
            </a:r>
          </a:p>
          <a:p>
            <a:pPr>
              <a:lnSpc>
                <a:spcPct val="100000"/>
              </a:lnSpc>
            </a:pPr>
            <a:r>
              <a:rPr lang="en-GB" sz="1900">
                <a:latin typeface="Helvetica" pitchFamily="2" charset="0"/>
              </a:rPr>
              <a:t>Chang’s philosophy is based on treating economic schools of thought as a buffet rather than a menu, with each school having its own strengths and weaknesses. He emphasises the need for a more diverse, sophisticated and multidimensional approach to solve problems of growth and inequality. “Not only do we need to look at </a:t>
            </a:r>
            <a:r>
              <a:rPr lang="en-GB" sz="1900" b="1">
                <a:latin typeface="Helvetica" pitchFamily="2" charset="0"/>
              </a:rPr>
              <a:t>outcomes</a:t>
            </a:r>
            <a:r>
              <a:rPr lang="en-GB" sz="1900">
                <a:latin typeface="Helvetica" pitchFamily="2" charset="0"/>
              </a:rPr>
              <a:t> (as emphasised by the socialists) and </a:t>
            </a:r>
            <a:r>
              <a:rPr lang="en-GB" sz="1900" b="1">
                <a:latin typeface="Helvetica" pitchFamily="2" charset="0"/>
              </a:rPr>
              <a:t>opportunities</a:t>
            </a:r>
            <a:r>
              <a:rPr lang="en-GB" sz="1900">
                <a:latin typeface="Helvetica" pitchFamily="2" charset="0"/>
              </a:rPr>
              <a:t> (as emphasised by the Right), we also need to look at </a:t>
            </a:r>
            <a:r>
              <a:rPr lang="en-GB" sz="1900" b="1">
                <a:latin typeface="Helvetica" pitchFamily="2" charset="0"/>
              </a:rPr>
              <a:t>needs</a:t>
            </a:r>
            <a:r>
              <a:rPr lang="en-GB" sz="1900">
                <a:latin typeface="Helvetica" pitchFamily="2" charset="0"/>
              </a:rPr>
              <a:t> and </a:t>
            </a:r>
            <a:r>
              <a:rPr lang="en-GB" sz="1900" b="1">
                <a:latin typeface="Helvetica" pitchFamily="2" charset="0"/>
              </a:rPr>
              <a:t>capabilities</a:t>
            </a:r>
            <a:r>
              <a:rPr lang="en-GB" sz="1900">
                <a:latin typeface="Helvetica" pitchFamily="2" charset="0"/>
              </a:rPr>
              <a:t>.” “We need to even understand the economy not purely from an economic point of view, but also from a political, social, psychological point of view.”</a:t>
            </a:r>
          </a:p>
        </p:txBody>
      </p:sp>
      <p:sp>
        <p:nvSpPr>
          <p:cNvPr id="5" name="TextBox 4">
            <a:extLst>
              <a:ext uri="{FF2B5EF4-FFF2-40B4-BE49-F238E27FC236}">
                <a16:creationId xmlns:a16="http://schemas.microsoft.com/office/drawing/2014/main" id="{2B0A36C5-1C87-B53E-B7F9-76BEE5095273}"/>
              </a:ext>
            </a:extLst>
          </p:cNvPr>
          <p:cNvSpPr txBox="1"/>
          <p:nvPr/>
        </p:nvSpPr>
        <p:spPr>
          <a:xfrm>
            <a:off x="9163878" y="6404299"/>
            <a:ext cx="3028122" cy="307777"/>
          </a:xfrm>
          <a:prstGeom prst="rect">
            <a:avLst/>
          </a:prstGeom>
          <a:noFill/>
        </p:spPr>
        <p:txBody>
          <a:bodyPr wrap="square">
            <a:spAutoFit/>
          </a:bodyPr>
          <a:lstStyle/>
          <a:p>
            <a:r>
              <a:rPr lang="en-GB" sz="1400" b="1">
                <a:latin typeface="Helvetica" pitchFamily="2" charset="0"/>
              </a:rPr>
              <a:t>Source:</a:t>
            </a:r>
            <a:r>
              <a:rPr lang="en-GB" sz="1400" b="1">
                <a:solidFill>
                  <a:srgbClr val="00B0F0"/>
                </a:solidFill>
                <a:latin typeface="Helvetica" pitchFamily="2" charset="0"/>
              </a:rPr>
              <a:t> </a:t>
            </a:r>
            <a:r>
              <a:rPr lang="en-GB"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RSA</a:t>
            </a:r>
            <a:r>
              <a:rPr lang="en-GB" sz="1400" b="1">
                <a:solidFill>
                  <a:srgbClr val="00B0F0"/>
                </a:solidFill>
                <a:latin typeface="Helvetica" pitchFamily="2" charset="0"/>
              </a:rPr>
              <a:t>, </a:t>
            </a:r>
            <a:r>
              <a:rPr lang="en-GB" sz="1400" b="1">
                <a:solidFill>
                  <a:srgbClr val="00B0F0"/>
                </a:solidFill>
                <a:latin typeface="Helvetica" pitchFamily="2" charset="0"/>
                <a:hlinkClick r:id="rId4">
                  <a:extLst>
                    <a:ext uri="{A12FA001-AC4F-418D-AE19-62706E023703}">
                      <ahyp:hlinkClr xmlns:ahyp="http://schemas.microsoft.com/office/drawing/2018/hyperlinkcolor" val="tx"/>
                    </a:ext>
                  </a:extLst>
                </a:hlinkClick>
              </a:rPr>
              <a:t>The Guardian</a:t>
            </a:r>
            <a:endParaRPr lang="en-GB" sz="1400" b="1">
              <a:solidFill>
                <a:srgbClr val="00B0F0"/>
              </a:solidFill>
              <a:latin typeface="Helvetica" pitchFamily="2" charset="0"/>
            </a:endParaRPr>
          </a:p>
        </p:txBody>
      </p:sp>
    </p:spTree>
    <p:extLst>
      <p:ext uri="{BB962C8B-B14F-4D97-AF65-F5344CB8AC3E}">
        <p14:creationId xmlns:p14="http://schemas.microsoft.com/office/powerpoint/2010/main" val="30493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October 2022</a:t>
            </a:r>
            <a:br>
              <a:rPr lang="en-GB" sz="3600">
                <a:latin typeface="Helvetica" pitchFamily="2" charset="0"/>
              </a:rPr>
            </a:br>
            <a:r>
              <a:rPr lang="en-GB" sz="3600">
                <a:latin typeface="Helvetica" pitchFamily="2" charset="0"/>
              </a:rPr>
              <a:t>Monthly Spotlight: Edible Economics</a:t>
            </a:r>
          </a:p>
        </p:txBody>
      </p:sp>
      <p:sp>
        <p:nvSpPr>
          <p:cNvPr id="4" name="Content Placeholder 3">
            <a:extLst>
              <a:ext uri="{FF2B5EF4-FFF2-40B4-BE49-F238E27FC236}">
                <a16:creationId xmlns:a16="http://schemas.microsoft.com/office/drawing/2014/main" id="{372B130F-22B3-86E3-7EEE-A10997B280D5}"/>
              </a:ext>
            </a:extLst>
          </p:cNvPr>
          <p:cNvSpPr>
            <a:spLocks noGrp="1"/>
          </p:cNvSpPr>
          <p:nvPr>
            <p:ph idx="1"/>
          </p:nvPr>
        </p:nvSpPr>
        <p:spPr>
          <a:xfrm>
            <a:off x="337455" y="1262743"/>
            <a:ext cx="11517085" cy="5147995"/>
          </a:xfrm>
        </p:spPr>
        <p:txBody>
          <a:bodyPr>
            <a:normAutofit/>
          </a:bodyPr>
          <a:lstStyle/>
          <a:p>
            <a:pPr marL="0" indent="0">
              <a:lnSpc>
                <a:spcPct val="100000"/>
              </a:lnSpc>
              <a:buNone/>
            </a:pPr>
            <a:r>
              <a:rPr lang="en-GB" sz="1900" b="1">
                <a:latin typeface="Helvetica" pitchFamily="2" charset="0"/>
              </a:rPr>
              <a:t>Chang’s critique of Neoclassicism</a:t>
            </a:r>
          </a:p>
          <a:p>
            <a:pPr>
              <a:lnSpc>
                <a:spcPct val="100000"/>
              </a:lnSpc>
            </a:pPr>
            <a:r>
              <a:rPr lang="en-GB" sz="1900">
                <a:latin typeface="Helvetica" pitchFamily="2" charset="0"/>
              </a:rPr>
              <a:t>Up to the 1970s, economics was populated by a diverse range of ‘schools’ containing different visions and research methodologies – classical, Marxist, neoclassical, Keynesian, developmentalist, Austrian, Schumpeterian, institutionalist and behaviouralist, to name only the most significant. Since the 1980s, economics has become the British food scene before the 1990s. One tradition – neoclassical economics – has become the only item on the menu. Like all other schools, it has its strengths; it also has serious limitations.”</a:t>
            </a:r>
          </a:p>
          <a:p>
            <a:pPr>
              <a:lnSpc>
                <a:spcPct val="100000"/>
              </a:lnSpc>
            </a:pPr>
            <a:r>
              <a:rPr lang="en-GB" sz="1900">
                <a:latin typeface="Helvetica" pitchFamily="2" charset="0"/>
              </a:rPr>
              <a:t>Chang’s approach is informed by the powerful belief that </a:t>
            </a:r>
            <a:r>
              <a:rPr lang="en-GB" sz="1900" b="1">
                <a:latin typeface="Helvetica" pitchFamily="2" charset="0"/>
              </a:rPr>
              <a:t>successful economies are based on the endeavour of collectives of different types and sizes nurtured by nuanced political intervention rather than individualistic self-seeking behaviour in a small-state free-for-all </a:t>
            </a:r>
            <a:r>
              <a:rPr lang="en-GB" sz="1900">
                <a:latin typeface="Helvetica" pitchFamily="2" charset="0"/>
              </a:rPr>
              <a:t>which underlies the Neoclassical approach. “The individualist message is not only factually wrong but damaging because it makes us even less able to cooperate with one another.”</a:t>
            </a:r>
          </a:p>
          <a:p>
            <a:pPr>
              <a:lnSpc>
                <a:spcPct val="100000"/>
              </a:lnSpc>
            </a:pPr>
            <a:r>
              <a:rPr lang="en-GB" sz="1900">
                <a:latin typeface="Helvetica" pitchFamily="2" charset="0"/>
              </a:rPr>
              <a:t>“Related to that is the fact that…you have to recognise how your society is changing, how </a:t>
            </a:r>
            <a:r>
              <a:rPr lang="en-GB" sz="1900" b="1">
                <a:latin typeface="Helvetica" pitchFamily="2" charset="0"/>
              </a:rPr>
              <a:t>what worked in the past may not be appropriate now</a:t>
            </a:r>
            <a:r>
              <a:rPr lang="en-GB" sz="1900">
                <a:latin typeface="Helvetica" pitchFamily="2" charset="0"/>
              </a:rPr>
              <a:t>. Industrialisation, for example, creates growth but leads to a to disintegration of the traditional family. At which point the nation has to act more as your family.”</a:t>
            </a:r>
          </a:p>
        </p:txBody>
      </p:sp>
      <p:sp>
        <p:nvSpPr>
          <p:cNvPr id="3" name="TextBox 2">
            <a:extLst>
              <a:ext uri="{FF2B5EF4-FFF2-40B4-BE49-F238E27FC236}">
                <a16:creationId xmlns:a16="http://schemas.microsoft.com/office/drawing/2014/main" id="{DC385358-26F2-DC38-E8CD-2BD62BB85EEB}"/>
              </a:ext>
            </a:extLst>
          </p:cNvPr>
          <p:cNvSpPr txBox="1"/>
          <p:nvPr/>
        </p:nvSpPr>
        <p:spPr>
          <a:xfrm>
            <a:off x="9163878" y="6404299"/>
            <a:ext cx="3028122" cy="307777"/>
          </a:xfrm>
          <a:prstGeom prst="rect">
            <a:avLst/>
          </a:prstGeom>
          <a:noFill/>
        </p:spPr>
        <p:txBody>
          <a:bodyPr wrap="square">
            <a:spAutoFit/>
          </a:bodyPr>
          <a:lstStyle/>
          <a:p>
            <a:r>
              <a:rPr lang="en-GB" sz="1400" b="1">
                <a:latin typeface="Helvetica" pitchFamily="2" charset="0"/>
              </a:rPr>
              <a:t>Source:</a:t>
            </a:r>
            <a:r>
              <a:rPr lang="en-GB" sz="1400" b="1">
                <a:solidFill>
                  <a:srgbClr val="00B0F0"/>
                </a:solidFill>
                <a:latin typeface="Helvetica" pitchFamily="2" charset="0"/>
              </a:rPr>
              <a:t> </a:t>
            </a:r>
            <a:r>
              <a:rPr lang="en-GB"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RSA</a:t>
            </a:r>
            <a:r>
              <a:rPr lang="en-GB" sz="1400" b="1">
                <a:solidFill>
                  <a:srgbClr val="00B0F0"/>
                </a:solidFill>
                <a:latin typeface="Helvetica" pitchFamily="2" charset="0"/>
              </a:rPr>
              <a:t>, </a:t>
            </a:r>
            <a:r>
              <a:rPr lang="en-GB"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The Guardian</a:t>
            </a:r>
            <a:endParaRPr lang="en-GB" sz="1400" b="1">
              <a:solidFill>
                <a:srgbClr val="00B0F0"/>
              </a:solidFill>
              <a:latin typeface="Helvetica" pitchFamily="2" charset="0"/>
            </a:endParaRPr>
          </a:p>
        </p:txBody>
      </p:sp>
    </p:spTree>
    <p:extLst>
      <p:ext uri="{BB962C8B-B14F-4D97-AF65-F5344CB8AC3E}">
        <p14:creationId xmlns:p14="http://schemas.microsoft.com/office/powerpoint/2010/main" val="316236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381000" y="238222"/>
            <a:ext cx="10515600" cy="754063"/>
          </a:xfrm>
        </p:spPr>
        <p:txBody>
          <a:bodyPr>
            <a:normAutofit fontScale="90000"/>
          </a:bodyPr>
          <a:lstStyle/>
          <a:p>
            <a:r>
              <a:rPr lang="en-GB" sz="2000">
                <a:latin typeface="Helvetica" pitchFamily="2" charset="0"/>
              </a:rPr>
              <a:t>Employment in the UK</a:t>
            </a:r>
            <a:br>
              <a:rPr lang="en-GB">
                <a:latin typeface="Helvetica" pitchFamily="2" charset="0"/>
              </a:rPr>
            </a:br>
            <a:r>
              <a:rPr lang="en-GB">
                <a:latin typeface="Helvetica" pitchFamily="2" charset="0"/>
              </a:rPr>
              <a:t>Labour Force Survey – October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13657" y="1162483"/>
            <a:ext cx="11364686" cy="4823647"/>
          </a:xfrm>
        </p:spPr>
        <p:txBody>
          <a:bodyPr>
            <a:noAutofit/>
          </a:bodyPr>
          <a:lstStyle/>
          <a:p>
            <a:pPr marL="0" indent="0">
              <a:lnSpc>
                <a:spcPct val="100000"/>
              </a:lnSpc>
              <a:buNone/>
            </a:pPr>
            <a:r>
              <a:rPr lang="en-GB" sz="1900" b="1">
                <a:latin typeface="Helvetica" pitchFamily="2" charset="0"/>
              </a:rPr>
              <a:t>Key points:</a:t>
            </a:r>
          </a:p>
          <a:p>
            <a:pPr algn="l">
              <a:lnSpc>
                <a:spcPct val="100000"/>
              </a:lnSpc>
              <a:buFont typeface="Arial" panose="020B0604020202020204" pitchFamily="34" charset="0"/>
              <a:buChar char="•"/>
            </a:pPr>
            <a:r>
              <a:rPr lang="en-GB" sz="1900" b="0" i="0">
                <a:solidFill>
                  <a:schemeClr val="accent6"/>
                </a:solidFill>
                <a:effectLst/>
                <a:latin typeface="Helvetica" pitchFamily="2" charset="0"/>
              </a:rPr>
              <a:t>Total hours worked decreased in June to August 2022 compared t</a:t>
            </a:r>
            <a:r>
              <a:rPr lang="en-GB" sz="1900">
                <a:solidFill>
                  <a:schemeClr val="accent6"/>
                </a:solidFill>
                <a:latin typeface="Helvetica" pitchFamily="2" charset="0"/>
              </a:rPr>
              <a:t>o the March to May 2022 </a:t>
            </a:r>
            <a:r>
              <a:rPr lang="en-GB" sz="1900" b="0" i="0">
                <a:solidFill>
                  <a:schemeClr val="accent6"/>
                </a:solidFill>
                <a:effectLst/>
                <a:latin typeface="Helvetica" pitchFamily="2" charset="0"/>
              </a:rPr>
              <a:t>period and are still below pre-coronavirus (COVID-19) pandemic levels.</a:t>
            </a:r>
          </a:p>
          <a:p>
            <a:pPr algn="l">
              <a:lnSpc>
                <a:spcPct val="100000"/>
              </a:lnSpc>
              <a:buFont typeface="Arial" panose="020B0604020202020204" pitchFamily="34" charset="0"/>
              <a:buChar char="•"/>
            </a:pPr>
            <a:endParaRPr lang="en-GB" sz="1900" b="0" i="0">
              <a:solidFill>
                <a:schemeClr val="accent6"/>
              </a:solidFill>
              <a:effectLst/>
              <a:latin typeface="Helvetica" pitchFamily="2" charset="0"/>
            </a:endParaRPr>
          </a:p>
          <a:p>
            <a:pPr algn="l">
              <a:lnSpc>
                <a:spcPct val="100000"/>
              </a:lnSpc>
              <a:buFont typeface="Arial" panose="020B0604020202020204" pitchFamily="34" charset="0"/>
              <a:buChar char="•"/>
            </a:pPr>
            <a:r>
              <a:rPr lang="en-GB" sz="1900" b="0" i="0">
                <a:solidFill>
                  <a:schemeClr val="accent6"/>
                </a:solidFill>
                <a:effectLst/>
                <a:latin typeface="Helvetica" pitchFamily="2" charset="0"/>
              </a:rPr>
              <a:t>The UK employment rate was estimated at 75.5%, which is 0.3 percentage points lower than the previous three-month period and 1.0 percentage points lower than before the pandemic (December 2019 to February 2020). </a:t>
            </a:r>
          </a:p>
          <a:p>
            <a:pPr algn="l">
              <a:lnSpc>
                <a:spcPct val="100000"/>
              </a:lnSpc>
              <a:buFont typeface="Arial" panose="020B0604020202020204" pitchFamily="34" charset="0"/>
              <a:buChar char="•"/>
            </a:pPr>
            <a:endParaRPr lang="en-GB" sz="1900" b="0" i="0">
              <a:solidFill>
                <a:schemeClr val="accent6"/>
              </a:solidFill>
              <a:effectLst/>
              <a:latin typeface="Helvetica" pitchFamily="2" charset="0"/>
            </a:endParaRPr>
          </a:p>
          <a:p>
            <a:pPr algn="l">
              <a:lnSpc>
                <a:spcPct val="100000"/>
              </a:lnSpc>
              <a:buFont typeface="Arial" panose="020B0604020202020204" pitchFamily="34" charset="0"/>
              <a:buChar char="•"/>
            </a:pPr>
            <a:r>
              <a:rPr lang="en-GB" sz="1900" b="0" i="0">
                <a:solidFill>
                  <a:schemeClr val="accent6"/>
                </a:solidFill>
                <a:effectLst/>
                <a:latin typeface="Helvetica" pitchFamily="2" charset="0"/>
              </a:rPr>
              <a:t>The UK unemployment rate was estimated at 3.5%, which is 0.3 percentage points lower than the previous three-month period and 0.5 percentage points below pre-pandemic levels.</a:t>
            </a:r>
          </a:p>
          <a:p>
            <a:pPr algn="l">
              <a:lnSpc>
                <a:spcPct val="100000"/>
              </a:lnSpc>
              <a:buFont typeface="Arial" panose="020B0604020202020204" pitchFamily="34" charset="0"/>
              <a:buChar char="•"/>
            </a:pPr>
            <a:endParaRPr lang="en-GB" sz="1900" b="0" i="0">
              <a:solidFill>
                <a:schemeClr val="accent6"/>
              </a:solidFill>
              <a:effectLst/>
              <a:latin typeface="Helvetica" pitchFamily="2" charset="0"/>
            </a:endParaRPr>
          </a:p>
          <a:p>
            <a:pPr algn="l">
              <a:lnSpc>
                <a:spcPct val="100000"/>
              </a:lnSpc>
              <a:buFont typeface="Arial" panose="020B0604020202020204" pitchFamily="34" charset="0"/>
              <a:buChar char="•"/>
            </a:pPr>
            <a:r>
              <a:rPr lang="en-GB" sz="1900" b="0" i="0">
                <a:solidFill>
                  <a:schemeClr val="accent6"/>
                </a:solidFill>
                <a:effectLst/>
                <a:latin typeface="Helvetica" pitchFamily="2" charset="0"/>
              </a:rPr>
              <a:t>The UK economic inactivity rate was estimated at 21.7%, which is 0.6 percentage points higher than the previous three-month period and 1.4 percentage points higher than before the pandemic.</a:t>
            </a:r>
          </a:p>
        </p:txBody>
      </p:sp>
      <p:sp>
        <p:nvSpPr>
          <p:cNvPr id="6" name="TextBox 5">
            <a:extLst>
              <a:ext uri="{FF2B5EF4-FFF2-40B4-BE49-F238E27FC236}">
                <a16:creationId xmlns:a16="http://schemas.microsoft.com/office/drawing/2014/main" id="{E484F891-5DAC-560A-E819-295D5B751FB0}"/>
              </a:ext>
            </a:extLst>
          </p:cNvPr>
          <p:cNvSpPr txBox="1"/>
          <p:nvPr/>
        </p:nvSpPr>
        <p:spPr>
          <a:xfrm>
            <a:off x="8817429" y="6283104"/>
            <a:ext cx="3100841"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ONS, October 2022</a:t>
            </a:r>
            <a:endParaRPr lang="en-GB" altLang="zh-CN" sz="1400" b="1">
              <a:solidFill>
                <a:srgbClr val="00B0F0"/>
              </a:solidFill>
              <a:latin typeface="Helvetica" pitchFamily="2" charset="0"/>
            </a:endParaRPr>
          </a:p>
        </p:txBody>
      </p:sp>
    </p:spTree>
    <p:extLst>
      <p:ext uri="{BB962C8B-B14F-4D97-AF65-F5344CB8AC3E}">
        <p14:creationId xmlns:p14="http://schemas.microsoft.com/office/powerpoint/2010/main" val="339552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689464"/>
            <a:ext cx="9144000" cy="2387600"/>
          </a:xfrm>
        </p:spPr>
        <p:txBody>
          <a:bodyPr>
            <a:normAutofit fontScale="90000"/>
          </a:bodyPr>
          <a:lstStyle/>
          <a:p>
            <a:r>
              <a:rPr lang="en-GB">
                <a:latin typeface="Helvetica" pitchFamily="2" charset="0"/>
              </a:rPr>
              <a:t>Economic and Labour Market Insight: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473528" y="235474"/>
            <a:ext cx="10515600" cy="760413"/>
          </a:xfrm>
        </p:spPr>
        <p:txBody>
          <a:bodyPr>
            <a:normAutofit/>
          </a:bodyPr>
          <a:lstStyle/>
          <a:p>
            <a:r>
              <a:rPr lang="en-GB" sz="3600">
                <a:latin typeface="Helvetica" pitchFamily="2" charset="0"/>
              </a:rPr>
              <a:t>Claimant Count (Latest data - October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473528" y="1056949"/>
            <a:ext cx="11105559" cy="4051764"/>
          </a:xfrm>
        </p:spPr>
        <p:txBody>
          <a:bodyPr>
            <a:noAutofit/>
          </a:bodyPr>
          <a:lstStyle/>
          <a:p>
            <a:pPr>
              <a:lnSpc>
                <a:spcPct val="100000"/>
              </a:lnSpc>
            </a:pPr>
            <a:r>
              <a:rPr lang="en-GB" sz="1900">
                <a:latin typeface="Helvetica" pitchFamily="2" charset="0"/>
              </a:rPr>
              <a:t>Total of </a:t>
            </a:r>
            <a:r>
              <a:rPr lang="en-GB" sz="1900" b="1">
                <a:latin typeface="Helvetica" pitchFamily="2" charset="0"/>
              </a:rPr>
              <a:t>16,890 </a:t>
            </a:r>
            <a:r>
              <a:rPr lang="en-GB" sz="1900">
                <a:latin typeface="Helvetica" pitchFamily="2" charset="0"/>
              </a:rPr>
              <a:t>claimants (2.9% of the working age population) in Thames Valley Berkshire</a:t>
            </a:r>
          </a:p>
          <a:p>
            <a:pPr>
              <a:lnSpc>
                <a:spcPct val="100000"/>
              </a:lnSpc>
            </a:pPr>
            <a:r>
              <a:rPr lang="en-GB" sz="1900">
                <a:latin typeface="Helvetica" pitchFamily="2" charset="0"/>
              </a:rPr>
              <a:t>1,645 claimants (2.1% of the working age population) in Bracknell Forest UA</a:t>
            </a:r>
          </a:p>
          <a:p>
            <a:pPr>
              <a:lnSpc>
                <a:spcPct val="100000"/>
              </a:lnSpc>
            </a:pPr>
            <a:r>
              <a:rPr lang="en-GB" sz="1900">
                <a:latin typeface="Helvetica" pitchFamily="2" charset="0"/>
              </a:rPr>
              <a:t>4,410 claimants (4.2% of the working age population) in Reading UA</a:t>
            </a:r>
          </a:p>
          <a:p>
            <a:pPr>
              <a:lnSpc>
                <a:spcPct val="100000"/>
              </a:lnSpc>
            </a:pPr>
            <a:r>
              <a:rPr lang="en-GB" sz="1900">
                <a:latin typeface="Helvetica" pitchFamily="2" charset="0"/>
              </a:rPr>
              <a:t>4,845 claimants (5.1% of the working age population) in Slough UA</a:t>
            </a:r>
          </a:p>
          <a:p>
            <a:pPr>
              <a:lnSpc>
                <a:spcPct val="100000"/>
              </a:lnSpc>
            </a:pPr>
            <a:r>
              <a:rPr lang="en-GB" sz="1900">
                <a:latin typeface="Helvetica" pitchFamily="2" charset="0"/>
              </a:rPr>
              <a:t>2,150 claimants (2.</a:t>
            </a:r>
            <a:r>
              <a:rPr lang="en-US" sz="1900">
                <a:latin typeface="Helvetica" pitchFamily="2" charset="0"/>
              </a:rPr>
              <a:t>2</a:t>
            </a:r>
            <a:r>
              <a:rPr lang="en-GB" sz="1900">
                <a:latin typeface="Helvetica" pitchFamily="2" charset="0"/>
              </a:rPr>
              <a:t>% of the working age population) in West Berkshire UA</a:t>
            </a:r>
          </a:p>
          <a:p>
            <a:pPr>
              <a:lnSpc>
                <a:spcPct val="100000"/>
              </a:lnSpc>
            </a:pPr>
            <a:r>
              <a:rPr lang="en-GB" sz="1900">
                <a:latin typeface="Helvetica" pitchFamily="2" charset="0"/>
              </a:rPr>
              <a:t>2,090 claimants (2.</a:t>
            </a:r>
            <a:r>
              <a:rPr lang="en-US" sz="1900">
                <a:latin typeface="Helvetica" pitchFamily="2" charset="0"/>
              </a:rPr>
              <a:t>3</a:t>
            </a:r>
            <a:r>
              <a:rPr lang="en-GB" sz="1900">
                <a:latin typeface="Helvetica" pitchFamily="2" charset="0"/>
              </a:rPr>
              <a:t>% of the working age population) in Windsor and Maidenhead UA</a:t>
            </a:r>
          </a:p>
          <a:p>
            <a:pPr>
              <a:lnSpc>
                <a:spcPct val="100000"/>
              </a:lnSpc>
            </a:pPr>
            <a:r>
              <a:rPr lang="en-GB" sz="1900">
                <a:latin typeface="Helvetica" pitchFamily="2" charset="0"/>
              </a:rPr>
              <a:t>1,750 claimants (1.6% of the working age population) in Wokingham UA</a:t>
            </a:r>
          </a:p>
          <a:p>
            <a:pPr>
              <a:lnSpc>
                <a:spcPct val="100000"/>
              </a:lnSpc>
            </a:pPr>
            <a:endParaRPr lang="en-GB" sz="1900">
              <a:latin typeface="Helvetica" pitchFamily="2" charset="0"/>
            </a:endParaRPr>
          </a:p>
          <a:p>
            <a:pPr marL="0" indent="0">
              <a:lnSpc>
                <a:spcPct val="100000"/>
              </a:lnSpc>
              <a:buNone/>
            </a:pPr>
            <a:r>
              <a:rPr lang="en-GB" sz="1900">
                <a:effectLst/>
                <a:latin typeface="Helvetica" pitchFamily="2" charset="0"/>
                <a:ea typeface="Calibri" panose="020F0502020204030204" pitchFamily="34" charset="0"/>
              </a:rPr>
              <a:t>Across Thames Valley Berkshire, claimant unemployment has fallen </a:t>
            </a:r>
            <a:r>
              <a:rPr lang="en-GB" sz="1900">
                <a:latin typeface="Helvetica" pitchFamily="2" charset="0"/>
                <a:ea typeface="Calibri" panose="020F0502020204030204" pitchFamily="34" charset="0"/>
              </a:rPr>
              <a:t>significantly </a:t>
            </a:r>
            <a:r>
              <a:rPr lang="en-GB" sz="1900">
                <a:effectLst/>
                <a:latin typeface="Helvetica" pitchFamily="2" charset="0"/>
                <a:ea typeface="Calibri" panose="020F0502020204030204" pitchFamily="34" charset="0"/>
              </a:rPr>
              <a:t>from </a:t>
            </a:r>
            <a:r>
              <a:rPr lang="en-GB" sz="1900">
                <a:latin typeface="Helvetica" pitchFamily="2" charset="0"/>
                <a:ea typeface="Calibri" panose="020F0502020204030204" pitchFamily="34" charset="0"/>
              </a:rPr>
              <a:t>21,365 in </a:t>
            </a:r>
            <a:r>
              <a:rPr lang="en-US" sz="1900">
                <a:latin typeface="Helvetica" pitchFamily="2" charset="0"/>
                <a:ea typeface="Calibri" panose="020F0502020204030204" pitchFamily="34" charset="0"/>
              </a:rPr>
              <a:t>October</a:t>
            </a:r>
            <a:r>
              <a:rPr lang="en-GB" sz="1900">
                <a:latin typeface="Helvetica" pitchFamily="2" charset="0"/>
                <a:ea typeface="Calibri" panose="020F0502020204030204" pitchFamily="34" charset="0"/>
              </a:rPr>
              <a:t> </a:t>
            </a:r>
            <a:r>
              <a:rPr lang="en-GB" sz="1900">
                <a:effectLst/>
                <a:latin typeface="Helvetica" pitchFamily="2" charset="0"/>
                <a:ea typeface="Calibri" panose="020F0502020204030204" pitchFamily="34" charset="0"/>
              </a:rPr>
              <a:t>2021 to </a:t>
            </a:r>
            <a:r>
              <a:rPr lang="en-GB" sz="1900">
                <a:latin typeface="Helvetica" pitchFamily="2" charset="0"/>
                <a:ea typeface="Calibri" panose="020F0502020204030204" pitchFamily="34" charset="0"/>
              </a:rPr>
              <a:t>16,890 in October 2022</a:t>
            </a:r>
            <a:r>
              <a:rPr lang="en-GB" sz="1900">
                <a:effectLst/>
                <a:latin typeface="Helvetica" pitchFamily="2" charset="0"/>
                <a:ea typeface="Calibri" panose="020F0502020204030204" pitchFamily="34" charset="0"/>
              </a:rPr>
              <a:t>. Slough had </a:t>
            </a:r>
            <a:r>
              <a:rPr lang="en-GB" sz="1900">
                <a:latin typeface="Helvetica" pitchFamily="2" charset="0"/>
                <a:ea typeface="Calibri" panose="020F0502020204030204" pitchFamily="34" charset="0"/>
              </a:rPr>
              <a:t>5.1</a:t>
            </a:r>
            <a:r>
              <a:rPr lang="en-GB" sz="1900">
                <a:effectLst/>
                <a:latin typeface="Helvetica" pitchFamily="2" charset="0"/>
                <a:ea typeface="Calibri" panose="020F0502020204030204" pitchFamily="34" charset="0"/>
              </a:rPr>
              <a:t>% of its working age population claim unemployment in </a:t>
            </a:r>
            <a:r>
              <a:rPr lang="en-US" sz="1900">
                <a:latin typeface="Helvetica" pitchFamily="2" charset="0"/>
                <a:ea typeface="Calibri" panose="020F0502020204030204" pitchFamily="34" charset="0"/>
              </a:rPr>
              <a:t>October</a:t>
            </a:r>
            <a:r>
              <a:rPr lang="en-US" altLang="zh-CN" sz="1900">
                <a:effectLst/>
                <a:latin typeface="Helvetica" pitchFamily="2" charset="0"/>
                <a:ea typeface="Calibri" panose="020F0502020204030204" pitchFamily="34" charset="0"/>
              </a:rPr>
              <a:t> </a:t>
            </a:r>
            <a:r>
              <a:rPr lang="en-GB" sz="1900">
                <a:effectLst/>
                <a:latin typeface="Helvetica" pitchFamily="2" charset="0"/>
                <a:ea typeface="Calibri" panose="020F0502020204030204" pitchFamily="34" charset="0"/>
              </a:rPr>
              <a:t>2022, </a:t>
            </a:r>
            <a:r>
              <a:rPr lang="en-GB" sz="1900">
                <a:latin typeface="Helvetica" pitchFamily="2" charset="0"/>
                <a:ea typeface="Calibri" panose="020F0502020204030204" pitchFamily="34" charset="0"/>
              </a:rPr>
              <a:t>down significantly</a:t>
            </a:r>
            <a:r>
              <a:rPr lang="en-GB" sz="1900">
                <a:effectLst/>
                <a:latin typeface="Helvetica" pitchFamily="2" charset="0"/>
                <a:ea typeface="Calibri" panose="020F0502020204030204" pitchFamily="34" charset="0"/>
              </a:rPr>
              <a:t> from </a:t>
            </a:r>
            <a:r>
              <a:rPr lang="en-GB" sz="1900">
                <a:latin typeface="Helvetica" pitchFamily="2" charset="0"/>
                <a:ea typeface="Calibri" panose="020F0502020204030204" pitchFamily="34" charset="0"/>
              </a:rPr>
              <a:t>6.4</a:t>
            </a:r>
            <a:r>
              <a:rPr lang="en-GB" sz="1900">
                <a:effectLst/>
                <a:latin typeface="Helvetica" pitchFamily="2" charset="0"/>
                <a:ea typeface="Calibri" panose="020F0502020204030204" pitchFamily="34" charset="0"/>
              </a:rPr>
              <a:t>% in October</a:t>
            </a:r>
            <a:r>
              <a:rPr lang="en-US" sz="1900">
                <a:latin typeface="Helvetica" pitchFamily="2" charset="0"/>
                <a:ea typeface="Calibri" panose="020F0502020204030204" pitchFamily="34" charset="0"/>
              </a:rPr>
              <a:t> </a:t>
            </a:r>
            <a:r>
              <a:rPr lang="en-GB" sz="1900">
                <a:latin typeface="Helvetica" pitchFamily="2" charset="0"/>
                <a:ea typeface="Calibri" panose="020F0502020204030204" pitchFamily="34" charset="0"/>
              </a:rPr>
              <a:t>2021.</a:t>
            </a:r>
            <a:endParaRPr lang="en-GB" sz="1900" b="1">
              <a:latin typeface="Helvetica" pitchFamily="2" charset="0"/>
            </a:endParaRPr>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109" y="4854102"/>
            <a:ext cx="3527780" cy="2143044"/>
          </a:xfrm>
          <a:prstGeom prst="rect">
            <a:avLst/>
          </a:prstGeom>
        </p:spPr>
      </p:pic>
      <p:sp>
        <p:nvSpPr>
          <p:cNvPr id="6" name="TextBox 5">
            <a:extLst>
              <a:ext uri="{FF2B5EF4-FFF2-40B4-BE49-F238E27FC236}">
                <a16:creationId xmlns:a16="http://schemas.microsoft.com/office/drawing/2014/main" id="{56E86190-4A45-26D7-E6BA-8F8C77AA621C}"/>
              </a:ext>
            </a:extLst>
          </p:cNvPr>
          <p:cNvSpPr txBox="1"/>
          <p:nvPr/>
        </p:nvSpPr>
        <p:spPr>
          <a:xfrm>
            <a:off x="8403771" y="6211669"/>
            <a:ext cx="3426326"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GB" altLang="zh-CN"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ONS, October 2022</a:t>
            </a:r>
            <a:endParaRPr lang="zh-CN" altLang="en-US" sz="1400">
              <a:solidFill>
                <a:srgbClr val="00B0F0"/>
              </a:solidFill>
              <a:latin typeface="Helvetica" pitchFamily="2" charset="0"/>
            </a:endParaRPr>
          </a:p>
        </p:txBody>
      </p:sp>
    </p:spTree>
    <p:extLst>
      <p:ext uri="{BB962C8B-B14F-4D97-AF65-F5344CB8AC3E}">
        <p14:creationId xmlns:p14="http://schemas.microsoft.com/office/powerpoint/2010/main" val="350040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a:xfrm>
            <a:off x="320878" y="221845"/>
            <a:ext cx="11940138" cy="1010940"/>
          </a:xfrm>
        </p:spPr>
        <p:txBody>
          <a:bodyPr>
            <a:normAutofit/>
          </a:bodyPr>
          <a:lstStyle/>
          <a:p>
            <a:r>
              <a:rPr lang="en-GB" sz="2000">
                <a:latin typeface="Helvetica" pitchFamily="2" charset="0"/>
              </a:rPr>
              <a:t>Strategic Issues</a:t>
            </a:r>
            <a:br>
              <a:rPr lang="en-GB" altLang="zh-CN">
                <a:latin typeface="Helvetica" pitchFamily="2" charset="0"/>
              </a:rPr>
            </a:br>
            <a:r>
              <a:rPr lang="en-GB" altLang="zh-CN" sz="3200">
                <a:latin typeface="Helvetica" pitchFamily="2" charset="0"/>
              </a:rPr>
              <a:t>Heathrow Airport says no passenger limits over Christmas</a:t>
            </a:r>
            <a:endParaRPr lang="en-GB" sz="3600">
              <a:latin typeface="Helvetica" pitchFamily="2" charset="0"/>
            </a:endParaRPr>
          </a:p>
        </p:txBody>
      </p:sp>
      <p:sp>
        <p:nvSpPr>
          <p:cNvPr id="5" name="TextBox 4">
            <a:extLst>
              <a:ext uri="{FF2B5EF4-FFF2-40B4-BE49-F238E27FC236}">
                <a16:creationId xmlns:a16="http://schemas.microsoft.com/office/drawing/2014/main" id="{ABF92BB4-924A-9675-7F5C-A246705B4446}"/>
              </a:ext>
            </a:extLst>
          </p:cNvPr>
          <p:cNvSpPr txBox="1"/>
          <p:nvPr/>
        </p:nvSpPr>
        <p:spPr>
          <a:xfrm>
            <a:off x="5803103" y="6328378"/>
            <a:ext cx="6097836"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 </a:t>
            </a:r>
            <a:r>
              <a:rPr lang="en-US"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BBC, October 2022</a:t>
            </a:r>
            <a:endParaRPr lang="en-GB" sz="1400">
              <a:solidFill>
                <a:srgbClr val="00B0F0"/>
              </a:solidFill>
              <a:latin typeface="Helvetica" pitchFamily="2" charset="0"/>
            </a:endParaRPr>
          </a:p>
        </p:txBody>
      </p:sp>
      <p:sp>
        <p:nvSpPr>
          <p:cNvPr id="6" name="Content Placeholder 5">
            <a:extLst>
              <a:ext uri="{FF2B5EF4-FFF2-40B4-BE49-F238E27FC236}">
                <a16:creationId xmlns:a16="http://schemas.microsoft.com/office/drawing/2014/main" id="{E1D1929B-C3BD-EBBB-C865-F90522BBDC97}"/>
              </a:ext>
            </a:extLst>
          </p:cNvPr>
          <p:cNvSpPr>
            <a:spLocks noGrp="1"/>
          </p:cNvSpPr>
          <p:nvPr>
            <p:ph idx="1"/>
          </p:nvPr>
        </p:nvSpPr>
        <p:spPr>
          <a:xfrm>
            <a:off x="320878" y="1421292"/>
            <a:ext cx="11476870" cy="4909931"/>
          </a:xfrm>
        </p:spPr>
        <p:txBody>
          <a:bodyPr>
            <a:normAutofit lnSpcReduction="10000"/>
          </a:bodyPr>
          <a:lstStyle/>
          <a:p>
            <a:pPr>
              <a:lnSpc>
                <a:spcPct val="120000"/>
              </a:lnSpc>
            </a:pPr>
            <a:r>
              <a:rPr lang="en-GB" sz="1900">
                <a:latin typeface="Helvetica" pitchFamily="2" charset="0"/>
              </a:rPr>
              <a:t>Heathrow Airport has stated </a:t>
            </a:r>
            <a:r>
              <a:rPr lang="en-GB" sz="1900" b="1">
                <a:latin typeface="Helvetica" pitchFamily="2" charset="0"/>
              </a:rPr>
              <a:t>it will not re-introduce a cap on passenger numbers around Christmas</a:t>
            </a:r>
            <a:r>
              <a:rPr lang="en-GB" sz="1900">
                <a:latin typeface="Helvetica" pitchFamily="2" charset="0"/>
              </a:rPr>
              <a:t>. In July, Heathrow introduced a daily limit of 100,000 passengers to try to tackle the disruption customers were facing. Some airlines had to cancel flights to ensure they complied. The cap was extended until 29 October, but has now ended. However, the airport previously said it was working with airlines to agree a targeted way of "aligning supply and demand" on some peak days before Christmas.</a:t>
            </a:r>
          </a:p>
          <a:p>
            <a:pPr>
              <a:lnSpc>
                <a:spcPct val="120000"/>
              </a:lnSpc>
            </a:pPr>
            <a:endParaRPr lang="en-GB" sz="1900">
              <a:latin typeface="Helvetica" pitchFamily="2" charset="0"/>
            </a:endParaRPr>
          </a:p>
          <a:p>
            <a:pPr>
              <a:lnSpc>
                <a:spcPct val="120000"/>
              </a:lnSpc>
            </a:pPr>
            <a:r>
              <a:rPr lang="en-GB" sz="1900">
                <a:latin typeface="Helvetica" pitchFamily="2" charset="0"/>
              </a:rPr>
              <a:t>Heathrow said it had seen a bigger increase in passenger numbers this year than any other airport in Europe. Nearly six million passengers used the airport in October - 84% of 2019 levels. It said </a:t>
            </a:r>
            <a:r>
              <a:rPr lang="en-GB" sz="1900" b="1">
                <a:latin typeface="Helvetica" pitchFamily="2" charset="0"/>
              </a:rPr>
              <a:t>businesses across the airport needed to recruit and train up to 25,000 people in October</a:t>
            </a:r>
            <a:r>
              <a:rPr lang="en-GB" sz="1900">
                <a:latin typeface="Helvetica" pitchFamily="2" charset="0"/>
              </a:rPr>
              <a:t>. In its latest update, it said firms had recruited around 16,000 workers over the last 12 months, and pre-pandemic levels of employment would be reached before next year's summer peak if the trend continued. It added that it was supporting Border Force and other organisations with contingency plans for any potential strike action.</a:t>
            </a:r>
          </a:p>
        </p:txBody>
      </p:sp>
    </p:spTree>
    <p:extLst>
      <p:ext uri="{BB962C8B-B14F-4D97-AF65-F5344CB8AC3E}">
        <p14:creationId xmlns:p14="http://schemas.microsoft.com/office/powerpoint/2010/main" val="67970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685800" y="365125"/>
            <a:ext cx="10820400" cy="1082675"/>
          </a:xfrm>
        </p:spPr>
        <p:txBody>
          <a:bodyPr>
            <a:noAutofit/>
          </a:bodyPr>
          <a:lstStyle/>
          <a:p>
            <a:r>
              <a:rPr lang="en-GB" sz="3600">
                <a:latin typeface="Helvetica" pitchFamily="2" charset="0"/>
              </a:rPr>
              <a:t>An important note on the EMSI figures contained on the following slides: 20, 24, 27, 30, 33, 36 and 39</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838200" y="1877293"/>
            <a:ext cx="10515600" cy="3056214"/>
          </a:xfrm>
        </p:spPr>
        <p:txBody>
          <a:bodyPr>
            <a:noAutofit/>
          </a:bodyPr>
          <a:lstStyle/>
          <a:p>
            <a:pPr>
              <a:lnSpc>
                <a:spcPct val="100000"/>
              </a:lnSpc>
            </a:pPr>
            <a:r>
              <a:rPr lang="en-US" sz="2000">
                <a:latin typeface="Helvetica" pitchFamily="2" charset="0"/>
              </a:rPr>
              <a:t>From February 2022, there has been a methodological change in how EMSI calculates job posting figures compared to those from prior months following a merger between EMSI and Burning Glass Technologies (now rebranded to Lightcast).</a:t>
            </a:r>
          </a:p>
          <a:p>
            <a:pPr>
              <a:lnSpc>
                <a:spcPct val="100000"/>
              </a:lnSpc>
            </a:pPr>
            <a:r>
              <a:rPr lang="en-US" sz="2000">
                <a:latin typeface="Helvetica" pitchFamily="2" charset="0"/>
              </a:rPr>
              <a:t>Those of you who have read previous economic briefings from Thames Valley Berkshire LEP may notice that the job posting figures contained in post-January 2022 briefings are lower across the board – in some cases quite significantly.</a:t>
            </a:r>
          </a:p>
          <a:p>
            <a:pPr>
              <a:lnSpc>
                <a:spcPct val="100000"/>
              </a:lnSpc>
            </a:pPr>
            <a:r>
              <a:rPr lang="en-US" sz="2000">
                <a:latin typeface="Helvetica" pitchFamily="2" charset="0"/>
              </a:rPr>
              <a:t>This change in methodology does not invalidate previous figures, but it is important to consider when reporting on job posting data longitudinally.</a:t>
            </a:r>
          </a:p>
        </p:txBody>
      </p:sp>
    </p:spTree>
    <p:extLst>
      <p:ext uri="{BB962C8B-B14F-4D97-AF65-F5344CB8AC3E}">
        <p14:creationId xmlns:p14="http://schemas.microsoft.com/office/powerpoint/2010/main" val="13543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a:latin typeface="Helvetica" pitchFamily="2" charset="0"/>
              </a:rPr>
              <a:t>2022 </a:t>
            </a:r>
            <a:r>
              <a:rPr lang="en-GB">
                <a:solidFill>
                  <a:srgbClr val="00B0F0"/>
                </a:solidFill>
                <a:latin typeface="Helvetica" pitchFamily="2" charset="0"/>
              </a:rPr>
              <a:t>Refresh</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a:xfrm>
            <a:off x="838200" y="1328468"/>
            <a:ext cx="10515600" cy="4615582"/>
          </a:xfrm>
        </p:spPr>
        <p:txBody>
          <a:bodyPr>
            <a:normAutofit/>
          </a:bodyPr>
          <a:lstStyle/>
          <a:p>
            <a:r>
              <a:rPr lang="en-GB" sz="1900">
                <a:latin typeface="Helvetica" pitchFamily="2" charset="0"/>
              </a:rPr>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r>
              <a:rPr lang="en-GB" sz="1900">
                <a:latin typeface="Helvetica" pitchFamily="2" charset="0"/>
              </a:rPr>
              <a:t>Each month, we aim to have a themed feature. This month, we will be discussing the themes explored in economist Ha-Joon Chang’s new book ‘Edible Economics: A Hungry Economist Explains the World’.</a:t>
            </a:r>
            <a:endParaRPr lang="en-US" sz="1900">
              <a:latin typeface="Helvetica" pitchFamily="2" charset="0"/>
            </a:endParaRPr>
          </a:p>
          <a:p>
            <a:r>
              <a:rPr lang="en-GB" sz="1900">
                <a:latin typeface="Helvetica" pitchFamily="2" charset="0"/>
              </a:rPr>
              <a:t>These monthly economic briefings are constantly evolving documents and their content is dictated in part by data/information requests from our readers. </a:t>
            </a:r>
          </a:p>
          <a:p>
            <a:r>
              <a:rPr lang="en-GB" sz="1900">
                <a:latin typeface="Helvetica" pitchFamily="2" charset="0"/>
              </a:rPr>
              <a:t>If there is an economic aspect not currently covered within these reports which you think would be beneficial to include/ expand upon (or you have any queries), we will do our best to help. Please contact Dex or Aishwarya in the LEP’s research team at </a:t>
            </a:r>
            <a:r>
              <a:rPr lang="en-GB" sz="1900">
                <a:solidFill>
                  <a:srgbClr val="00B0F0"/>
                </a:solidFill>
                <a:latin typeface="Helvetica" pitchFamily="2" charset="0"/>
                <a:hlinkClick r:id="rId2">
                  <a:extLst>
                    <a:ext uri="{A12FA001-AC4F-418D-AE19-62706E023703}">
                      <ahyp:hlinkClr xmlns:ahyp="http://schemas.microsoft.com/office/drawing/2018/hyperlinkcolor" val="tx"/>
                    </a:ext>
                  </a:extLst>
                </a:hlinkClick>
              </a:rPr>
              <a:t>dexterlevick@thamesvalleyberkshire.co.uk</a:t>
            </a:r>
            <a:r>
              <a:rPr lang="en-GB" sz="1900">
                <a:solidFill>
                  <a:srgbClr val="00B0F0"/>
                </a:solidFill>
                <a:latin typeface="Helvetica" pitchFamily="2" charset="0"/>
              </a:rPr>
              <a:t> </a:t>
            </a:r>
            <a:r>
              <a:rPr lang="en-GB" sz="1900">
                <a:latin typeface="Helvetica" pitchFamily="2" charset="0"/>
              </a:rPr>
              <a:t>or</a:t>
            </a:r>
            <a:r>
              <a:rPr lang="en-GB" sz="1900">
                <a:solidFill>
                  <a:srgbClr val="00B0F0"/>
                </a:solidFill>
                <a:latin typeface="Helvetica" pitchFamily="2" charset="0"/>
              </a:rPr>
              <a:t> </a:t>
            </a:r>
            <a:r>
              <a:rPr lang="en-GB" sz="1900">
                <a:solidFill>
                  <a:srgbClr val="00B0F0"/>
                </a:solidFill>
                <a:latin typeface="Helvetica" pitchFamily="2" charset="0"/>
                <a:hlinkClick r:id="rId3">
                  <a:extLst>
                    <a:ext uri="{A12FA001-AC4F-418D-AE19-62706E023703}">
                      <ahyp:hlinkClr xmlns:ahyp="http://schemas.microsoft.com/office/drawing/2018/hyperlinkcolor" val="tx"/>
                    </a:ext>
                  </a:extLst>
                </a:hlinkClick>
              </a:rPr>
              <a:t>aishwaryachakravarty@thamesvalleyberkshire.co.uk</a:t>
            </a:r>
            <a:r>
              <a:rPr lang="en-GB" sz="1900">
                <a:solidFill>
                  <a:srgbClr val="00B0F0"/>
                </a:solidFill>
                <a:latin typeface="Helvetica" pitchFamily="2" charset="0"/>
              </a:rPr>
              <a:t>. </a:t>
            </a:r>
          </a:p>
          <a:p>
            <a:endParaRPr lang="en-GB" sz="1900">
              <a:latin typeface="Helvetica" pitchFamily="2" charset="0"/>
            </a:endParaRPr>
          </a:p>
          <a:p>
            <a:endParaRPr lang="en-GB" sz="1900">
              <a:latin typeface="Helvetica" pitchFamily="2" charset="0"/>
            </a:endParaRPr>
          </a:p>
        </p:txBody>
      </p:sp>
    </p:spTree>
    <p:extLst>
      <p:ext uri="{BB962C8B-B14F-4D97-AF65-F5344CB8AC3E}">
        <p14:creationId xmlns:p14="http://schemas.microsoft.com/office/powerpoint/2010/main" val="56306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834271" y="317425"/>
            <a:ext cx="10515600" cy="760413"/>
          </a:xfrm>
        </p:spPr>
        <p:txBody>
          <a:bodyPr>
            <a:normAutofit/>
          </a:bodyPr>
          <a:lstStyle/>
          <a:p>
            <a:r>
              <a:rPr lang="en-GB" sz="3600">
                <a:latin typeface="Helvetica" pitchFamily="2" charset="0"/>
              </a:rPr>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834271" y="1194801"/>
            <a:ext cx="10515600" cy="4901529"/>
          </a:xfrm>
        </p:spPr>
        <p:txBody>
          <a:bodyPr>
            <a:noAutofit/>
          </a:bodyPr>
          <a:lstStyle/>
          <a:p>
            <a:pPr>
              <a:lnSpc>
                <a:spcPct val="100000"/>
              </a:lnSpc>
            </a:pPr>
            <a:r>
              <a:rPr lang="en-US" sz="2000">
                <a:latin typeface="Helvetica" pitchFamily="2" charset="0"/>
              </a:rPr>
              <a:t>In October of 2022, there were 3,485 unique job postings for remote positions at companies based in Berkshire, around 0.5% lower than the figure of 3,502 for the same period one year before.</a:t>
            </a:r>
          </a:p>
          <a:p>
            <a:pPr>
              <a:lnSpc>
                <a:spcPct val="100000"/>
              </a:lnSpc>
            </a:pPr>
            <a:r>
              <a:rPr lang="en-US" sz="2000">
                <a:latin typeface="Helvetica" pitchFamily="2" charset="0"/>
              </a:rPr>
              <a:t>Compare this with the South-East, in September 2022 there were 17,975 unique job job postings for remote positions; falling from 18,785 in October of the previous year – a decrease of 4.3%.</a:t>
            </a:r>
          </a:p>
          <a:p>
            <a:pPr>
              <a:lnSpc>
                <a:spcPct val="100000"/>
              </a:lnSpc>
            </a:pPr>
            <a:r>
              <a:rPr lang="en-US" sz="2000">
                <a:latin typeface="Helvetica" pitchFamily="2" charset="0"/>
              </a:rPr>
              <a:t>A rise can also be seen at national level, with a recorded 131,537 unique remote job postings in England in October of 2022, falling from 143,075 in October 2021 – a decrease of about 8%.</a:t>
            </a:r>
          </a:p>
          <a:p>
            <a:pPr>
              <a:lnSpc>
                <a:spcPct val="100000"/>
              </a:lnSpc>
            </a:pPr>
            <a:r>
              <a:rPr lang="en-US" sz="2000">
                <a:latin typeface="Helvetica" pitchFamily="2" charset="0"/>
              </a:rPr>
              <a:t>From these figures it’s apparent that the massive boost in job postings for explicitly remote roles prompted by the COVID-19 pandemic has somewhat persisted despite the reduction in cases but there seems to be a declining trend emerging across all geographies. Berkshire has seen a smaller decline in vacancies which are remote-based than the South-East and England overall.</a:t>
            </a:r>
            <a:endParaRPr lang="en-US" sz="2000" b="1">
              <a:latin typeface="Helvetica" pitchFamily="2" charset="0"/>
            </a:endParaRPr>
          </a:p>
        </p:txBody>
      </p:sp>
      <p:sp>
        <p:nvSpPr>
          <p:cNvPr id="5" name="TextBox 4">
            <a:extLst>
              <a:ext uri="{FF2B5EF4-FFF2-40B4-BE49-F238E27FC236}">
                <a16:creationId xmlns:a16="http://schemas.microsoft.com/office/drawing/2014/main" id="{B555BB86-6028-977F-AEF9-B2EFBB5DB748}"/>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October 2022</a:t>
            </a:r>
            <a:endParaRPr lang="zh-CN" altLang="en-US" sz="1400">
              <a:solidFill>
                <a:srgbClr val="00B0F0"/>
              </a:solidFill>
              <a:latin typeface="Helvetica" pitchFamily="2" charset="0"/>
            </a:endParaRPr>
          </a:p>
        </p:txBody>
      </p:sp>
    </p:spTree>
    <p:extLst>
      <p:ext uri="{BB962C8B-B14F-4D97-AF65-F5344CB8AC3E}">
        <p14:creationId xmlns:p14="http://schemas.microsoft.com/office/powerpoint/2010/main" val="280327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a:latin typeface="Helvetica" pitchFamily="2" charset="0"/>
              </a:rPr>
              <a:t>Local Profiles</a:t>
            </a:r>
          </a:p>
        </p:txBody>
      </p:sp>
    </p:spTree>
    <p:extLst>
      <p:ext uri="{BB962C8B-B14F-4D97-AF65-F5344CB8AC3E}">
        <p14:creationId xmlns:p14="http://schemas.microsoft.com/office/powerpoint/2010/main" val="45034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Bracknell Forest</a:t>
            </a:r>
          </a:p>
        </p:txBody>
      </p:sp>
    </p:spTree>
    <p:extLst>
      <p:ext uri="{BB962C8B-B14F-4D97-AF65-F5344CB8AC3E}">
        <p14:creationId xmlns:p14="http://schemas.microsoft.com/office/powerpoint/2010/main" val="2507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sz="3600">
                <a:latin typeface="Helvetica" pitchFamily="2" charset="0"/>
              </a:rPr>
              <a:t>Unemployment figures and notable business news - October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570029" cy="4643476"/>
          </a:xfrm>
        </p:spPr>
        <p:txBody>
          <a:bodyPr>
            <a:noAutofit/>
          </a:bodyPr>
          <a:lstStyle/>
          <a:p>
            <a:pPr marL="0" indent="0">
              <a:buNone/>
            </a:pPr>
            <a:r>
              <a:rPr lang="en-US" sz="2000" b="1">
                <a:latin typeface="Helvetica" pitchFamily="2" charset="0"/>
              </a:rPr>
              <a:t>Claimant unemployment to October 2022 (latest)</a:t>
            </a:r>
          </a:p>
          <a:p>
            <a:r>
              <a:rPr lang="en-GB" sz="2000">
                <a:latin typeface="Helvetica" pitchFamily="2" charset="0"/>
              </a:rPr>
              <a:t>1,645 claimants (2.1% of the working age population) in Bracknell Forest UA</a:t>
            </a:r>
          </a:p>
          <a:p>
            <a:pPr marL="0" indent="0">
              <a:buNone/>
            </a:pPr>
            <a:endParaRPr lang="en-US" sz="2000" b="1">
              <a:latin typeface="Helvetica" pitchFamily="2" charset="0"/>
            </a:endParaRPr>
          </a:p>
          <a:p>
            <a:pPr marL="0" indent="0">
              <a:buNone/>
            </a:pPr>
            <a:r>
              <a:rPr lang="en-US" sz="2000" b="1">
                <a:latin typeface="Helvetica" pitchFamily="2" charset="0"/>
              </a:rPr>
              <a:t>Notable business news:</a:t>
            </a:r>
          </a:p>
          <a:p>
            <a:r>
              <a:rPr lang="en-GB" sz="2000">
                <a:latin typeface="Helvetica" pitchFamily="2" charset="0"/>
              </a:rPr>
              <a:t>The Lexicon is set to welcome two new signings to Bracknell town centre. The first, independent retailer, FourState, offers a wide range of eco-friendly products and will move into The Avenue. It is due to open its doors towards the end of October. The second signing is Tortilla, the largest fast-casual Mexican restaurant group in the UK specialising in the sale of freshly made Californian-inspired Mexican cuisine. It is due to open its doors on the High Street, next to Brown Bag, in Spring 2023. Cllr Marc Brunel-Walker, executive member of economic development and regeneration, said: “Another two great additions to The Lexicon. In these tough times, it is great to see our town centre expanding and growing, thanks to the loyal support of our residents and visitors.” - </a:t>
            </a:r>
            <a:r>
              <a:rPr lang="en-GB" sz="2000">
                <a:solidFill>
                  <a:srgbClr val="00B0F0"/>
                </a:solidFill>
                <a:latin typeface="Helvetica" pitchFamily="2" charset="0"/>
                <a:hlinkClick r:id="rId2">
                  <a:extLst>
                    <a:ext uri="{A12FA001-AC4F-418D-AE19-62706E023703}">
                      <ahyp:hlinkClr xmlns:ahyp="http://schemas.microsoft.com/office/drawing/2018/hyperlinkcolor" val="tx"/>
                    </a:ext>
                  </a:extLst>
                </a:hlinkClick>
              </a:rPr>
              <a:t>LINK</a:t>
            </a:r>
            <a:r>
              <a:rPr lang="en-GB" sz="2000">
                <a:latin typeface="Helvetica" pitchFamily="2" charset="0"/>
              </a:rPr>
              <a:t>.</a:t>
            </a:r>
            <a:endParaRPr lang="en-US" sz="2000" b="1">
              <a:latin typeface="Helvetica" pitchFamily="2" charset="0"/>
            </a:endParaRPr>
          </a:p>
          <a:p>
            <a:endParaRPr lang="en-US" sz="2000">
              <a:latin typeface="Helvetica" pitchFamily="2" charset="0"/>
            </a:endParaRPr>
          </a:p>
        </p:txBody>
      </p:sp>
    </p:spTree>
    <p:extLst>
      <p:ext uri="{BB962C8B-B14F-4D97-AF65-F5344CB8AC3E}">
        <p14:creationId xmlns:p14="http://schemas.microsoft.com/office/powerpoint/2010/main" val="296333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29240"/>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4968" y="1811330"/>
            <a:ext cx="5498366" cy="1885962"/>
          </a:xfrm>
        </p:spPr>
        <p:txBody>
          <a:bodyPr>
            <a:normAutofit/>
          </a:bodyPr>
          <a:lstStyle/>
          <a:p>
            <a:r>
              <a:rPr lang="en-GB" sz="2000">
                <a:latin typeface="Helvetica" pitchFamily="2" charset="0"/>
              </a:rPr>
              <a:t>Unique job postings: 4,887</a:t>
            </a:r>
          </a:p>
          <a:p>
            <a:r>
              <a:rPr lang="en-GB" sz="2000">
                <a:latin typeface="Helvetica" pitchFamily="2" charset="0"/>
              </a:rPr>
              <a:t>Total job postings: 11,198</a:t>
            </a:r>
          </a:p>
          <a:p>
            <a:r>
              <a:rPr lang="en-GB" sz="2000">
                <a:latin typeface="Helvetica" pitchFamily="2" charset="0"/>
              </a:rPr>
              <a:t>Job posting intensity: 2:1</a:t>
            </a:r>
          </a:p>
          <a:p>
            <a:r>
              <a:rPr lang="en-GB" sz="2000">
                <a:latin typeface="Helvetica" pitchFamily="2" charset="0"/>
              </a:rPr>
              <a:t>Unique job postings (</a:t>
            </a:r>
            <a:r>
              <a:rPr lang="en-US" altLang="zh-CN" sz="2000">
                <a:latin typeface="Helvetica" pitchFamily="2" charset="0"/>
              </a:rPr>
              <a:t>October</a:t>
            </a:r>
            <a:r>
              <a:rPr lang="en-GB" sz="2000">
                <a:latin typeface="Helvetica" pitchFamily="2" charset="0"/>
              </a:rPr>
              <a:t> 2021): 4,789</a:t>
            </a:r>
            <a:endParaRPr lang="en-GB">
              <a:latin typeface="Helvetica" pitchFamily="2" charset="0"/>
            </a:endParaRPr>
          </a:p>
        </p:txBody>
      </p:sp>
      <p:sp>
        <p:nvSpPr>
          <p:cNvPr id="14" name="TextBox 13">
            <a:extLst>
              <a:ext uri="{FF2B5EF4-FFF2-40B4-BE49-F238E27FC236}">
                <a16:creationId xmlns:a16="http://schemas.microsoft.com/office/drawing/2014/main" id="{59C2B8D1-2773-5FAF-02C7-F7E8451C595E}"/>
              </a:ext>
            </a:extLst>
          </p:cNvPr>
          <p:cNvSpPr txBox="1"/>
          <p:nvPr/>
        </p:nvSpPr>
        <p:spPr>
          <a:xfrm>
            <a:off x="436867" y="842137"/>
            <a:ext cx="3793847"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October 2022</a:t>
            </a:r>
            <a:endParaRPr lang="zh-CN" altLang="en-US">
              <a:solidFill>
                <a:srgbClr val="00B0F0"/>
              </a:solidFill>
              <a:latin typeface="Helvetica" pitchFamily="2" charset="0"/>
            </a:endParaRPr>
          </a:p>
        </p:txBody>
      </p:sp>
      <p:pic>
        <p:nvPicPr>
          <p:cNvPr id="5" name="Picture 4">
            <a:extLst>
              <a:ext uri="{FF2B5EF4-FFF2-40B4-BE49-F238E27FC236}">
                <a16:creationId xmlns:a16="http://schemas.microsoft.com/office/drawing/2014/main" id="{53BF43D5-5A0F-B4A8-DCF3-A709AEB66F8A}"/>
              </a:ext>
            </a:extLst>
          </p:cNvPr>
          <p:cNvPicPr>
            <a:picLocks noChangeAspect="1"/>
          </p:cNvPicPr>
          <p:nvPr/>
        </p:nvPicPr>
        <p:blipFill>
          <a:blip r:embed="rId3"/>
          <a:stretch>
            <a:fillRect/>
          </a:stretch>
        </p:blipFill>
        <p:spPr>
          <a:xfrm>
            <a:off x="406013" y="4019107"/>
            <a:ext cx="5633576" cy="2295507"/>
          </a:xfrm>
          <a:prstGeom prst="rect">
            <a:avLst/>
          </a:prstGeom>
        </p:spPr>
      </p:pic>
      <p:pic>
        <p:nvPicPr>
          <p:cNvPr id="8" name="Picture 7">
            <a:extLst>
              <a:ext uri="{FF2B5EF4-FFF2-40B4-BE49-F238E27FC236}">
                <a16:creationId xmlns:a16="http://schemas.microsoft.com/office/drawing/2014/main" id="{AC4B581C-6C09-496C-13FC-31921D6C4D70}"/>
              </a:ext>
            </a:extLst>
          </p:cNvPr>
          <p:cNvPicPr>
            <a:picLocks noChangeAspect="1"/>
          </p:cNvPicPr>
          <p:nvPr/>
        </p:nvPicPr>
        <p:blipFill>
          <a:blip r:embed="rId4"/>
          <a:stretch>
            <a:fillRect/>
          </a:stretch>
        </p:blipFill>
        <p:spPr>
          <a:xfrm>
            <a:off x="6096000" y="222530"/>
            <a:ext cx="5772119" cy="3007203"/>
          </a:xfrm>
          <a:prstGeom prst="rect">
            <a:avLst/>
          </a:prstGeom>
        </p:spPr>
      </p:pic>
      <p:pic>
        <p:nvPicPr>
          <p:cNvPr id="11" name="Picture 10">
            <a:extLst>
              <a:ext uri="{FF2B5EF4-FFF2-40B4-BE49-F238E27FC236}">
                <a16:creationId xmlns:a16="http://schemas.microsoft.com/office/drawing/2014/main" id="{4A946763-7C61-5FC2-A8C1-B653DA87BE89}"/>
              </a:ext>
            </a:extLst>
          </p:cNvPr>
          <p:cNvPicPr>
            <a:picLocks noChangeAspect="1"/>
          </p:cNvPicPr>
          <p:nvPr/>
        </p:nvPicPr>
        <p:blipFill>
          <a:blip r:embed="rId5"/>
          <a:stretch>
            <a:fillRect/>
          </a:stretch>
        </p:blipFill>
        <p:spPr>
          <a:xfrm>
            <a:off x="6077783" y="3419514"/>
            <a:ext cx="5772120" cy="3005516"/>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Reading</a:t>
            </a:r>
          </a:p>
        </p:txBody>
      </p:sp>
    </p:spTree>
    <p:extLst>
      <p:ext uri="{BB962C8B-B14F-4D97-AF65-F5344CB8AC3E}">
        <p14:creationId xmlns:p14="http://schemas.microsoft.com/office/powerpoint/2010/main" val="2010406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593272" y="289565"/>
            <a:ext cx="11005456" cy="1053726"/>
          </a:xfrm>
        </p:spPr>
        <p:txBody>
          <a:bodyPr>
            <a:noAutofit/>
          </a:bodyPr>
          <a:lstStyle/>
          <a:p>
            <a:r>
              <a:rPr lang="en-GB" sz="3600">
                <a:latin typeface="Helvetica" pitchFamily="2" charset="0"/>
              </a:rPr>
              <a:t>Unemployment figures and notable business news - October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593272" y="1730735"/>
            <a:ext cx="11005456" cy="4512848"/>
          </a:xfrm>
        </p:spPr>
        <p:txBody>
          <a:bodyPr>
            <a:noAutofit/>
          </a:bodyPr>
          <a:lstStyle/>
          <a:p>
            <a:pPr marL="0" indent="0">
              <a:buNone/>
            </a:pPr>
            <a:r>
              <a:rPr lang="en-US" sz="2000" b="1">
                <a:latin typeface="Helvetica" pitchFamily="2" charset="0"/>
              </a:rPr>
              <a:t>Claimant unemployment to October 2022 (latest)</a:t>
            </a:r>
          </a:p>
          <a:p>
            <a:r>
              <a:rPr lang="en-GB" sz="2000">
                <a:latin typeface="Helvetica" pitchFamily="2" charset="0"/>
              </a:rPr>
              <a:t>4,410 claimants (4.2% of the working age population) in Reading UA</a:t>
            </a:r>
          </a:p>
          <a:p>
            <a:pPr marL="0" indent="0">
              <a:buNone/>
            </a:pPr>
            <a:endParaRPr lang="en-US" sz="2000" b="1">
              <a:latin typeface="Helvetica" pitchFamily="2" charset="0"/>
            </a:endParaRPr>
          </a:p>
          <a:p>
            <a:pPr marL="0" indent="0">
              <a:buNone/>
            </a:pPr>
            <a:r>
              <a:rPr lang="en-US" sz="2000" b="1">
                <a:latin typeface="Helvetica" pitchFamily="2" charset="0"/>
              </a:rPr>
              <a:t>Notable business news:</a:t>
            </a:r>
            <a:endParaRPr lang="en-GB" sz="2000">
              <a:effectLst/>
              <a:latin typeface="Helvetica" pitchFamily="2" charset="0"/>
              <a:ea typeface="Calibri" panose="020F0502020204030204" pitchFamily="34" charset="0"/>
              <a:cs typeface="Calibri" panose="020F0502020204030204" pitchFamily="34" charset="0"/>
            </a:endParaRPr>
          </a:p>
          <a:p>
            <a:r>
              <a:rPr lang="en-GB" sz="2000">
                <a:effectLst/>
                <a:latin typeface="Helvetica" pitchFamily="2" charset="0"/>
                <a:ea typeface="Calibri" panose="020F0502020204030204" pitchFamily="34" charset="0"/>
                <a:cs typeface="Calibri" panose="020F0502020204030204" pitchFamily="34" charset="0"/>
              </a:rPr>
              <a:t>‘Reading is a modern and forward-looking town which has grown into one of the most vibrant and economically significant urban centres in the country.’ This was just one of the headlines at the stakeholder launch of the new place brand for Reading which was unveiled at an immersive event to around 100 key stakeholders this week at the iconic  Pavilion building on the Oxford Road. A large number of Reading organisations and businesses contributed to the showcase, including Purple Turtle, University of Reading Knowledge Transfer Centre, Occuity, Altitude Angels, Measurable Energy, Facilitation Partnership, Reading University Student Union, Reading Youth Council, Reading City of Sanctuary, Tutu’s Ethiopian Table and Ruchika’s Kitchen as well as many individuals who contributed to the films, audio recordings, facts, artifacts and in other ways. </a:t>
            </a:r>
            <a:r>
              <a:rPr lang="en-GB" sz="2000">
                <a:effectLst/>
                <a:latin typeface="Helvetica" pitchFamily="2" charset="0"/>
                <a:ea typeface="Calibri" panose="020F0502020204030204" pitchFamily="34" charset="0"/>
              </a:rPr>
              <a:t>– </a:t>
            </a:r>
            <a:r>
              <a:rPr lang="en-GB" sz="2000" u="sng">
                <a:solidFill>
                  <a:srgbClr val="00B0F0"/>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2000">
                <a:effectLst/>
                <a:latin typeface="Helvetica" pitchFamily="2" charset="0"/>
                <a:ea typeface="Calibri" panose="020F0502020204030204" pitchFamily="34" charset="0"/>
              </a:rPr>
              <a:t>.</a:t>
            </a:r>
            <a:endParaRPr lang="en-US" sz="2000">
              <a:latin typeface="Helvetica" pitchFamily="2" charset="0"/>
            </a:endParaRPr>
          </a:p>
        </p:txBody>
      </p:sp>
    </p:spTree>
    <p:extLst>
      <p:ext uri="{BB962C8B-B14F-4D97-AF65-F5344CB8AC3E}">
        <p14:creationId xmlns:p14="http://schemas.microsoft.com/office/powerpoint/2010/main" val="2369565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44433"/>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565657"/>
            <a:ext cx="5695331" cy="1812396"/>
          </a:xfrm>
        </p:spPr>
        <p:txBody>
          <a:bodyPr>
            <a:normAutofit/>
          </a:bodyPr>
          <a:lstStyle/>
          <a:p>
            <a:r>
              <a:rPr lang="en-GB" sz="2000">
                <a:latin typeface="Helvetica" pitchFamily="2" charset="0"/>
              </a:rPr>
              <a:t>Unique job postings: 20,171</a:t>
            </a:r>
          </a:p>
          <a:p>
            <a:r>
              <a:rPr lang="en-GB" sz="2000">
                <a:latin typeface="Helvetica" pitchFamily="2" charset="0"/>
              </a:rPr>
              <a:t>Total job postings: 53,645</a:t>
            </a:r>
          </a:p>
          <a:p>
            <a:r>
              <a:rPr lang="en-GB" sz="2000">
                <a:latin typeface="Helvetica" pitchFamily="2" charset="0"/>
              </a:rPr>
              <a:t>Job posting intensity: 3:1</a:t>
            </a:r>
          </a:p>
          <a:p>
            <a:r>
              <a:rPr lang="en-GB" sz="2000">
                <a:latin typeface="Helvetica" pitchFamily="2" charset="0"/>
              </a:rPr>
              <a:t>Unique job postings (October 2021): 15,435</a:t>
            </a:r>
            <a:endParaRPr lang="en-GB">
              <a:latin typeface="Helvetica" pitchFamily="2" charset="0"/>
            </a:endParaRPr>
          </a:p>
        </p:txBody>
      </p:sp>
      <p:sp>
        <p:nvSpPr>
          <p:cNvPr id="5" name="TextBox 4">
            <a:extLst>
              <a:ext uri="{FF2B5EF4-FFF2-40B4-BE49-F238E27FC236}">
                <a16:creationId xmlns:a16="http://schemas.microsoft.com/office/drawing/2014/main" id="{F549FD28-EB81-E584-3C1B-37E5F4BBE192}"/>
              </a:ext>
            </a:extLst>
          </p:cNvPr>
          <p:cNvSpPr txBox="1"/>
          <p:nvPr/>
        </p:nvSpPr>
        <p:spPr>
          <a:xfrm>
            <a:off x="406013" y="805244"/>
            <a:ext cx="3783215"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October 2022</a:t>
            </a:r>
            <a:endParaRPr lang="zh-CN" altLang="en-US">
              <a:solidFill>
                <a:srgbClr val="00B0F0"/>
              </a:solidFill>
              <a:latin typeface="Helvetica" pitchFamily="2" charset="0"/>
            </a:endParaRPr>
          </a:p>
        </p:txBody>
      </p:sp>
      <p:pic>
        <p:nvPicPr>
          <p:cNvPr id="6" name="Picture 5">
            <a:extLst>
              <a:ext uri="{FF2B5EF4-FFF2-40B4-BE49-F238E27FC236}">
                <a16:creationId xmlns:a16="http://schemas.microsoft.com/office/drawing/2014/main" id="{1917C44F-C169-BB7C-16AB-70AA536A83DE}"/>
              </a:ext>
            </a:extLst>
          </p:cNvPr>
          <p:cNvPicPr>
            <a:picLocks noChangeAspect="1"/>
          </p:cNvPicPr>
          <p:nvPr/>
        </p:nvPicPr>
        <p:blipFill>
          <a:blip r:embed="rId3"/>
          <a:stretch>
            <a:fillRect/>
          </a:stretch>
        </p:blipFill>
        <p:spPr>
          <a:xfrm>
            <a:off x="337334" y="3839317"/>
            <a:ext cx="5758666" cy="2286319"/>
          </a:xfrm>
          <a:prstGeom prst="rect">
            <a:avLst/>
          </a:prstGeom>
        </p:spPr>
      </p:pic>
      <p:pic>
        <p:nvPicPr>
          <p:cNvPr id="8" name="Picture 7">
            <a:extLst>
              <a:ext uri="{FF2B5EF4-FFF2-40B4-BE49-F238E27FC236}">
                <a16:creationId xmlns:a16="http://schemas.microsoft.com/office/drawing/2014/main" id="{A655E56B-4CF5-4875-2FE5-5C749FCB0039}"/>
              </a:ext>
            </a:extLst>
          </p:cNvPr>
          <p:cNvPicPr>
            <a:picLocks noChangeAspect="1"/>
          </p:cNvPicPr>
          <p:nvPr/>
        </p:nvPicPr>
        <p:blipFill>
          <a:blip r:embed="rId4"/>
          <a:stretch>
            <a:fillRect/>
          </a:stretch>
        </p:blipFill>
        <p:spPr>
          <a:xfrm>
            <a:off x="6380986" y="423443"/>
            <a:ext cx="5511785" cy="2857795"/>
          </a:xfrm>
          <a:prstGeom prst="rect">
            <a:avLst/>
          </a:prstGeom>
        </p:spPr>
      </p:pic>
      <p:pic>
        <p:nvPicPr>
          <p:cNvPr id="10" name="Picture 9">
            <a:extLst>
              <a:ext uri="{FF2B5EF4-FFF2-40B4-BE49-F238E27FC236}">
                <a16:creationId xmlns:a16="http://schemas.microsoft.com/office/drawing/2014/main" id="{7F070359-738B-1EBE-4049-825D9E193263}"/>
              </a:ext>
            </a:extLst>
          </p:cNvPr>
          <p:cNvPicPr>
            <a:picLocks noChangeAspect="1"/>
          </p:cNvPicPr>
          <p:nvPr/>
        </p:nvPicPr>
        <p:blipFill>
          <a:blip r:embed="rId5"/>
          <a:stretch>
            <a:fillRect/>
          </a:stretch>
        </p:blipFill>
        <p:spPr>
          <a:xfrm>
            <a:off x="6380985" y="3575598"/>
            <a:ext cx="5502259" cy="2830380"/>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Slough</a:t>
            </a:r>
          </a:p>
        </p:txBody>
      </p:sp>
    </p:spTree>
    <p:extLst>
      <p:ext uri="{BB962C8B-B14F-4D97-AF65-F5344CB8AC3E}">
        <p14:creationId xmlns:p14="http://schemas.microsoft.com/office/powerpoint/2010/main" val="71129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348342" y="245380"/>
            <a:ext cx="10863943" cy="984706"/>
          </a:xfrm>
        </p:spPr>
        <p:txBody>
          <a:bodyPr>
            <a:noAutofit/>
          </a:bodyPr>
          <a:lstStyle/>
          <a:p>
            <a:r>
              <a:rPr lang="en-GB" sz="3600">
                <a:latin typeface="Helvetica" pitchFamily="2" charset="0"/>
              </a:rPr>
              <a:t>Unemployment figures and notable business news - October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348343" y="1519859"/>
            <a:ext cx="11495314" cy="4974361"/>
          </a:xfrm>
        </p:spPr>
        <p:txBody>
          <a:bodyPr>
            <a:noAutofit/>
          </a:bodyPr>
          <a:lstStyle/>
          <a:p>
            <a:pPr marL="0" indent="0">
              <a:buNone/>
            </a:pPr>
            <a:r>
              <a:rPr lang="en-US" sz="2000" b="1">
                <a:latin typeface="Helvetica" pitchFamily="2" charset="0"/>
              </a:rPr>
              <a:t>Claimant unemployment to October 2022 (latest)</a:t>
            </a:r>
          </a:p>
          <a:p>
            <a:r>
              <a:rPr lang="en-GB" sz="2000">
                <a:latin typeface="Helvetica" pitchFamily="2" charset="0"/>
              </a:rPr>
              <a:t>4,845 claimants (5.1% of the working age population) in Slough UA</a:t>
            </a:r>
          </a:p>
          <a:p>
            <a:pPr marL="0" indent="0">
              <a:buNone/>
            </a:pPr>
            <a:endParaRPr lang="en-GB" sz="2000">
              <a:latin typeface="Helvetica" pitchFamily="2" charset="0"/>
            </a:endParaRPr>
          </a:p>
          <a:p>
            <a:pPr marL="0" indent="0">
              <a:buNone/>
            </a:pPr>
            <a:r>
              <a:rPr lang="en-US" sz="2000" b="1">
                <a:latin typeface="Helvetica" pitchFamily="2" charset="0"/>
              </a:rPr>
              <a:t>Notable business news:</a:t>
            </a:r>
          </a:p>
          <a:p>
            <a:pPr fontAlgn="base"/>
            <a:r>
              <a:rPr lang="en-GB" sz="2000">
                <a:solidFill>
                  <a:schemeClr val="accent6"/>
                </a:solidFill>
                <a:latin typeface="Helvetica" pitchFamily="2" charset="0"/>
              </a:rPr>
              <a:t>Outline plans for the redevelopment of Slough's Queensmere shopping centre were approved by councillors. This included details such as the demolition plans and floorspace, with more detailed applications coming back at a later date, known as 'reserved matters’. Council officers had recommended the outline plans for approval subject to a number of conditions. The mixed-use scheme - which will be called Slough Central - will also feature pubs, wine bars and hot food takeaways, provision for a cinema and live music venue, while a multi-storey car park will have space for 685 vehicles. Developer British Land wants to eventually replace the complex with 1,600 homes, 40,000 sq. ft of offices and new space for shops and restaurants in what is planned to be a mass overhaul of the centre. The company aims to commence the demolition of the centre by late 2024. </a:t>
            </a:r>
            <a:r>
              <a:rPr lang="en-US" sz="2000">
                <a:solidFill>
                  <a:schemeClr val="accent6"/>
                </a:solidFill>
                <a:latin typeface="Helvetica" pitchFamily="2" charset="0"/>
              </a:rPr>
              <a:t>– </a:t>
            </a:r>
            <a:r>
              <a:rPr lang="en-US" sz="2000">
                <a:solidFill>
                  <a:srgbClr val="00B0F0"/>
                </a:solidFill>
                <a:latin typeface="Helvetica" pitchFamily="2" charset="0"/>
                <a:hlinkClick r:id="rId2">
                  <a:extLst>
                    <a:ext uri="{A12FA001-AC4F-418D-AE19-62706E023703}">
                      <ahyp:hlinkClr xmlns:ahyp="http://schemas.microsoft.com/office/drawing/2018/hyperlinkcolor" val="tx"/>
                    </a:ext>
                  </a:extLst>
                </a:hlinkClick>
              </a:rPr>
              <a:t>LINK</a:t>
            </a:r>
            <a:r>
              <a:rPr lang="en-US" sz="2000">
                <a:solidFill>
                  <a:schemeClr val="accent6"/>
                </a:solidFill>
                <a:latin typeface="Helvetica" pitchFamily="2" charset="0"/>
              </a:rPr>
              <a:t>. </a:t>
            </a:r>
          </a:p>
        </p:txBody>
      </p:sp>
    </p:spTree>
    <p:extLst>
      <p:ext uri="{BB962C8B-B14F-4D97-AF65-F5344CB8AC3E}">
        <p14:creationId xmlns:p14="http://schemas.microsoft.com/office/powerpoint/2010/main" val="414040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a:latin typeface="Helvetica" pitchFamily="2" charset="0"/>
              </a:rPr>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a:xfrm>
            <a:off x="838200" y="1561381"/>
            <a:ext cx="10515600" cy="3531614"/>
          </a:xfrm>
        </p:spPr>
        <p:txBody>
          <a:bodyPr>
            <a:normAutofit/>
          </a:bodyPr>
          <a:lstStyle/>
          <a:p>
            <a:r>
              <a:rPr lang="en-GB" sz="1900">
                <a:latin typeface="Helvetica" pitchFamily="2" charset="0"/>
              </a:rPr>
              <a:t>Updated global and UK economic forecasts</a:t>
            </a:r>
          </a:p>
          <a:p>
            <a:r>
              <a:rPr lang="en-GB" sz="1900">
                <a:latin typeface="Helvetica" pitchFamily="2" charset="0"/>
              </a:rPr>
              <a:t>Monthly Spotlight – Edible Economics: A Hungry Economist Explains the World</a:t>
            </a:r>
          </a:p>
          <a:p>
            <a:r>
              <a:rPr lang="en-GB" sz="1900">
                <a:latin typeface="Helvetica" pitchFamily="2" charset="0"/>
              </a:rPr>
              <a:t>Key points from the latest Labour Force Survey data</a:t>
            </a:r>
          </a:p>
          <a:p>
            <a:r>
              <a:rPr lang="en-GB" sz="1900">
                <a:latin typeface="Helvetica" pitchFamily="2" charset="0"/>
              </a:rPr>
              <a:t>Latest claimant count figures by Local Authority</a:t>
            </a:r>
          </a:p>
          <a:p>
            <a:r>
              <a:rPr lang="en-GB" sz="1900">
                <a:latin typeface="Helvetica" pitchFamily="2" charset="0"/>
              </a:rPr>
              <a:t>Latest remote working figures for Thames Valley Berkshire</a:t>
            </a:r>
          </a:p>
          <a:p>
            <a:r>
              <a:rPr lang="en-GB" sz="1900">
                <a:latin typeface="Helvetica" pitchFamily="2" charset="0"/>
              </a:rPr>
              <a:t>Latest ‘notable business news’ by Local Authority</a:t>
            </a:r>
          </a:p>
          <a:p>
            <a:r>
              <a:rPr lang="en-GB" sz="1900">
                <a:latin typeface="Helvetica" pitchFamily="2" charset="0"/>
              </a:rPr>
              <a:t>Latest job posting analytics by Local Authority</a:t>
            </a:r>
          </a:p>
          <a:p>
            <a:pPr marL="0" indent="0">
              <a:buNone/>
            </a:pPr>
            <a:endParaRPr lang="en-GB" sz="1900">
              <a:latin typeface="Helvetica" pitchFamily="2" charset="0"/>
            </a:endParaRPr>
          </a:p>
        </p:txBody>
      </p:sp>
    </p:spTree>
    <p:extLst>
      <p:ext uri="{BB962C8B-B14F-4D97-AF65-F5344CB8AC3E}">
        <p14:creationId xmlns:p14="http://schemas.microsoft.com/office/powerpoint/2010/main" val="26596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15590"/>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70008"/>
            <a:ext cx="5714843" cy="1888608"/>
          </a:xfrm>
        </p:spPr>
        <p:txBody>
          <a:bodyPr>
            <a:normAutofit/>
          </a:bodyPr>
          <a:lstStyle/>
          <a:p>
            <a:r>
              <a:rPr lang="en-GB" sz="2000">
                <a:latin typeface="Helvetica" pitchFamily="2" charset="0"/>
              </a:rPr>
              <a:t>Unique job postings: 6,689</a:t>
            </a:r>
          </a:p>
          <a:p>
            <a:r>
              <a:rPr lang="en-GB" sz="2000">
                <a:latin typeface="Helvetica" pitchFamily="2" charset="0"/>
              </a:rPr>
              <a:t>Total job postings: 15,843</a:t>
            </a:r>
          </a:p>
          <a:p>
            <a:r>
              <a:rPr lang="en-GB" sz="2000">
                <a:latin typeface="Helvetica" pitchFamily="2" charset="0"/>
              </a:rPr>
              <a:t>Job posting intensity: 2:1</a:t>
            </a:r>
          </a:p>
          <a:p>
            <a:r>
              <a:rPr lang="en-GB" sz="2000">
                <a:latin typeface="Helvetica" pitchFamily="2" charset="0"/>
              </a:rPr>
              <a:t>Unique job postings (</a:t>
            </a:r>
            <a:r>
              <a:rPr lang="en-US" altLang="zh-CN" sz="2000">
                <a:latin typeface="Helvetica" pitchFamily="2" charset="0"/>
              </a:rPr>
              <a:t>October</a:t>
            </a:r>
            <a:r>
              <a:rPr lang="en-GB" sz="2000">
                <a:latin typeface="Helvetica" pitchFamily="2" charset="0"/>
              </a:rPr>
              <a:t> 2021): 6,898</a:t>
            </a:r>
            <a:endParaRPr lang="en-GB">
              <a:latin typeface="Helvetica" pitchFamily="2" charset="0"/>
            </a:endParaRPr>
          </a:p>
        </p:txBody>
      </p:sp>
      <p:sp>
        <p:nvSpPr>
          <p:cNvPr id="6" name="TextBox 5">
            <a:extLst>
              <a:ext uri="{FF2B5EF4-FFF2-40B4-BE49-F238E27FC236}">
                <a16:creationId xmlns:a16="http://schemas.microsoft.com/office/drawing/2014/main" id="{42BD8E32-EE26-2FE3-D3A7-3594C74367A2}"/>
              </a:ext>
            </a:extLst>
          </p:cNvPr>
          <p:cNvSpPr txBox="1"/>
          <p:nvPr/>
        </p:nvSpPr>
        <p:spPr>
          <a:xfrm>
            <a:off x="406013" y="819538"/>
            <a:ext cx="3836378"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October 2022</a:t>
            </a:r>
            <a:endParaRPr lang="zh-CN" altLang="en-US">
              <a:solidFill>
                <a:srgbClr val="00B0F0"/>
              </a:solidFill>
              <a:latin typeface="Helvetica" pitchFamily="2" charset="0"/>
            </a:endParaRPr>
          </a:p>
        </p:txBody>
      </p:sp>
      <p:pic>
        <p:nvPicPr>
          <p:cNvPr id="7" name="Picture 6">
            <a:extLst>
              <a:ext uri="{FF2B5EF4-FFF2-40B4-BE49-F238E27FC236}">
                <a16:creationId xmlns:a16="http://schemas.microsoft.com/office/drawing/2014/main" id="{7C0E09D8-8471-9B6E-57A0-6C3D04687AAC}"/>
              </a:ext>
            </a:extLst>
          </p:cNvPr>
          <p:cNvPicPr>
            <a:picLocks noChangeAspect="1"/>
          </p:cNvPicPr>
          <p:nvPr/>
        </p:nvPicPr>
        <p:blipFill>
          <a:blip r:embed="rId3"/>
          <a:stretch>
            <a:fillRect/>
          </a:stretch>
        </p:blipFill>
        <p:spPr>
          <a:xfrm>
            <a:off x="289702" y="3907905"/>
            <a:ext cx="5578794" cy="2290046"/>
          </a:xfrm>
          <a:prstGeom prst="rect">
            <a:avLst/>
          </a:prstGeom>
        </p:spPr>
      </p:pic>
      <p:pic>
        <p:nvPicPr>
          <p:cNvPr id="11" name="Picture 10">
            <a:extLst>
              <a:ext uri="{FF2B5EF4-FFF2-40B4-BE49-F238E27FC236}">
                <a16:creationId xmlns:a16="http://schemas.microsoft.com/office/drawing/2014/main" id="{7903B459-5D6E-3776-C60D-B7E3045F19E2}"/>
              </a:ext>
            </a:extLst>
          </p:cNvPr>
          <p:cNvPicPr>
            <a:picLocks noChangeAspect="1"/>
          </p:cNvPicPr>
          <p:nvPr/>
        </p:nvPicPr>
        <p:blipFill>
          <a:blip r:embed="rId4"/>
          <a:stretch>
            <a:fillRect/>
          </a:stretch>
        </p:blipFill>
        <p:spPr>
          <a:xfrm>
            <a:off x="6100414" y="413916"/>
            <a:ext cx="5801883" cy="3012791"/>
          </a:xfrm>
          <a:prstGeom prst="rect">
            <a:avLst/>
          </a:prstGeom>
        </p:spPr>
      </p:pic>
      <p:pic>
        <p:nvPicPr>
          <p:cNvPr id="13" name="Picture 12">
            <a:extLst>
              <a:ext uri="{FF2B5EF4-FFF2-40B4-BE49-F238E27FC236}">
                <a16:creationId xmlns:a16="http://schemas.microsoft.com/office/drawing/2014/main" id="{F64E45FF-F303-872E-8977-02C6C2836116}"/>
              </a:ext>
            </a:extLst>
          </p:cNvPr>
          <p:cNvPicPr>
            <a:picLocks noChangeAspect="1"/>
          </p:cNvPicPr>
          <p:nvPr/>
        </p:nvPicPr>
        <p:blipFill>
          <a:blip r:embed="rId5"/>
          <a:stretch>
            <a:fillRect/>
          </a:stretch>
        </p:blipFill>
        <p:spPr>
          <a:xfrm>
            <a:off x="6091528" y="3447972"/>
            <a:ext cx="5810770" cy="2979271"/>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a:latin typeface="Helvetica" pitchFamily="2" charset="0"/>
              </a:rPr>
              <a:t>West Berkshire</a:t>
            </a:r>
          </a:p>
        </p:txBody>
      </p:sp>
    </p:spTree>
    <p:extLst>
      <p:ext uri="{BB962C8B-B14F-4D97-AF65-F5344CB8AC3E}">
        <p14:creationId xmlns:p14="http://schemas.microsoft.com/office/powerpoint/2010/main" val="1323414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199" y="365125"/>
            <a:ext cx="10787743" cy="1028246"/>
          </a:xfrm>
        </p:spPr>
        <p:txBody>
          <a:bodyPr>
            <a:noAutofit/>
          </a:bodyPr>
          <a:lstStyle/>
          <a:p>
            <a:r>
              <a:rPr lang="en-GB" sz="3600">
                <a:latin typeface="Helvetica" pitchFamily="2" charset="0"/>
              </a:rPr>
              <a:t>Unemployment figures and notable business news - October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lnSpc>
                <a:spcPct val="100000"/>
              </a:lnSpc>
              <a:buNone/>
            </a:pPr>
            <a:r>
              <a:rPr lang="en-US" sz="2000" b="1">
                <a:latin typeface="Helvetica" pitchFamily="2" charset="0"/>
              </a:rPr>
              <a:t>Claimant unemployment to October 2022 (latest)</a:t>
            </a:r>
          </a:p>
          <a:p>
            <a:pPr>
              <a:lnSpc>
                <a:spcPct val="100000"/>
              </a:lnSpc>
            </a:pPr>
            <a:r>
              <a:rPr lang="en-GB" sz="2000">
                <a:latin typeface="Helvetica" pitchFamily="2" charset="0"/>
              </a:rPr>
              <a:t>2,150 claimants (2.</a:t>
            </a:r>
            <a:r>
              <a:rPr lang="en-US" sz="2000">
                <a:latin typeface="Helvetica" pitchFamily="2" charset="0"/>
              </a:rPr>
              <a:t>2</a:t>
            </a:r>
            <a:r>
              <a:rPr lang="en-GB" sz="2000">
                <a:latin typeface="Helvetica" pitchFamily="2" charset="0"/>
              </a:rPr>
              <a:t>% of the working age population) in West Berkshire UA</a:t>
            </a:r>
          </a:p>
          <a:p>
            <a:pPr>
              <a:lnSpc>
                <a:spcPct val="100000"/>
              </a:lnSpc>
            </a:pPr>
            <a:endParaRPr lang="en-GB" sz="2000">
              <a:latin typeface="Helvetica" pitchFamily="2" charset="0"/>
            </a:endParaRPr>
          </a:p>
          <a:p>
            <a:pPr marL="0" indent="0">
              <a:lnSpc>
                <a:spcPct val="100000"/>
              </a:lnSpc>
              <a:buNone/>
            </a:pPr>
            <a:r>
              <a:rPr lang="en-US" sz="2000" b="1">
                <a:latin typeface="Helvetica" pitchFamily="2" charset="0"/>
              </a:rPr>
              <a:t>Notable business news:</a:t>
            </a:r>
          </a:p>
          <a:p>
            <a:pPr>
              <a:lnSpc>
                <a:spcPct val="100000"/>
              </a:lnSpc>
            </a:pPr>
            <a:r>
              <a:rPr lang="en-GB" sz="2000">
                <a:effectLst/>
                <a:latin typeface="Helvetica" pitchFamily="2" charset="0"/>
                <a:ea typeface="Calibri" panose="020F0502020204030204" pitchFamily="34" charset="0"/>
                <a:cs typeface="Calibri" panose="020F0502020204030204" pitchFamily="34" charset="0"/>
              </a:rPr>
              <a:t>It was recently announced that West Berkshire has been provisionally allocated a £597,994 share of the Rural England Prosperity Fund (REPF) - making it the only local authority in Berkshire to receive it. It is a top-up of the UK Shared Prosperity Fund, for the purpose of investing in capital projects in small businesses and community infrastructure in rural areas in order to improve productivity, connectivity and access to services. It is aimed at addressing the economic imbalances between rural and urban areas. </a:t>
            </a:r>
            <a:r>
              <a:rPr lang="en-GB" sz="2000">
                <a:effectLst/>
                <a:latin typeface="Helvetica" pitchFamily="2" charset="0"/>
                <a:ea typeface="Calibri" panose="020F0502020204030204" pitchFamily="34" charset="0"/>
              </a:rPr>
              <a:t>– </a:t>
            </a:r>
            <a:r>
              <a:rPr lang="en-GB" sz="2000" u="sng">
                <a:solidFill>
                  <a:srgbClr val="00B0F0"/>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2000">
                <a:effectLst/>
                <a:latin typeface="Helvetica" pitchFamily="2" charset="0"/>
                <a:ea typeface="Calibri" panose="020F0502020204030204" pitchFamily="34" charset="0"/>
              </a:rPr>
              <a:t>.</a:t>
            </a:r>
            <a:endParaRPr lang="en-US" sz="2000">
              <a:latin typeface="Helvetica" pitchFamily="2" charset="0"/>
            </a:endParaRPr>
          </a:p>
          <a:p>
            <a:pPr marL="0" indent="0" fontAlgn="base">
              <a:lnSpc>
                <a:spcPct val="100000"/>
              </a:lnSpc>
              <a:buNone/>
            </a:pPr>
            <a:endParaRPr lang="en-GB" sz="2000" b="1">
              <a:latin typeface="Helvetica" pitchFamily="2" charset="0"/>
            </a:endParaRPr>
          </a:p>
        </p:txBody>
      </p:sp>
    </p:spTree>
    <p:extLst>
      <p:ext uri="{BB962C8B-B14F-4D97-AF65-F5344CB8AC3E}">
        <p14:creationId xmlns:p14="http://schemas.microsoft.com/office/powerpoint/2010/main" val="1115866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47203"/>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16646" y="1691013"/>
            <a:ext cx="5559599" cy="1737987"/>
          </a:xfrm>
        </p:spPr>
        <p:txBody>
          <a:bodyPr>
            <a:normAutofit/>
          </a:bodyPr>
          <a:lstStyle/>
          <a:p>
            <a:r>
              <a:rPr lang="en-GB" sz="2000">
                <a:latin typeface="Helvetica" pitchFamily="2" charset="0"/>
              </a:rPr>
              <a:t>Unique job postings: 4,295</a:t>
            </a:r>
          </a:p>
          <a:p>
            <a:r>
              <a:rPr lang="en-GB" sz="2000">
                <a:latin typeface="Helvetica" pitchFamily="2" charset="0"/>
              </a:rPr>
              <a:t>Total job postings: 9,611</a:t>
            </a:r>
          </a:p>
          <a:p>
            <a:r>
              <a:rPr lang="en-GB" sz="2000">
                <a:latin typeface="Helvetica" pitchFamily="2" charset="0"/>
              </a:rPr>
              <a:t>Job posting intensity: 2:1</a:t>
            </a:r>
          </a:p>
          <a:p>
            <a:r>
              <a:rPr lang="en-GB" sz="2000">
                <a:latin typeface="Helvetica" pitchFamily="2" charset="0"/>
              </a:rPr>
              <a:t>Unique job postings (October 2021): 4,342</a:t>
            </a:r>
            <a:endParaRPr lang="en-GB">
              <a:latin typeface="Helvetica" pitchFamily="2" charset="0"/>
            </a:endParaRPr>
          </a:p>
        </p:txBody>
      </p:sp>
      <p:sp>
        <p:nvSpPr>
          <p:cNvPr id="6" name="TextBox 5">
            <a:extLst>
              <a:ext uri="{FF2B5EF4-FFF2-40B4-BE49-F238E27FC236}">
                <a16:creationId xmlns:a16="http://schemas.microsoft.com/office/drawing/2014/main" id="{7D57270C-018B-0DC9-262B-58E1F18C929D}"/>
              </a:ext>
            </a:extLst>
          </p:cNvPr>
          <p:cNvSpPr txBox="1"/>
          <p:nvPr/>
        </p:nvSpPr>
        <p:spPr>
          <a:xfrm>
            <a:off x="406013" y="818959"/>
            <a:ext cx="3857643" cy="371889"/>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October 2022</a:t>
            </a:r>
            <a:endParaRPr lang="zh-CN" altLang="en-US">
              <a:solidFill>
                <a:srgbClr val="00B0F0"/>
              </a:solidFill>
              <a:latin typeface="Helvetica" pitchFamily="2" charset="0"/>
            </a:endParaRPr>
          </a:p>
        </p:txBody>
      </p:sp>
      <p:pic>
        <p:nvPicPr>
          <p:cNvPr id="7" name="Picture 6">
            <a:extLst>
              <a:ext uri="{FF2B5EF4-FFF2-40B4-BE49-F238E27FC236}">
                <a16:creationId xmlns:a16="http://schemas.microsoft.com/office/drawing/2014/main" id="{07080F90-AC0C-96A6-E03D-DAE29E302AE3}"/>
              </a:ext>
            </a:extLst>
          </p:cNvPr>
          <p:cNvPicPr>
            <a:picLocks noChangeAspect="1"/>
          </p:cNvPicPr>
          <p:nvPr/>
        </p:nvPicPr>
        <p:blipFill>
          <a:blip r:embed="rId3"/>
          <a:stretch>
            <a:fillRect/>
          </a:stretch>
        </p:blipFill>
        <p:spPr>
          <a:xfrm>
            <a:off x="416646" y="3999682"/>
            <a:ext cx="5321400" cy="2128560"/>
          </a:xfrm>
          <a:prstGeom prst="rect">
            <a:avLst/>
          </a:prstGeom>
        </p:spPr>
      </p:pic>
      <p:pic>
        <p:nvPicPr>
          <p:cNvPr id="10" name="Picture 9">
            <a:extLst>
              <a:ext uri="{FF2B5EF4-FFF2-40B4-BE49-F238E27FC236}">
                <a16:creationId xmlns:a16="http://schemas.microsoft.com/office/drawing/2014/main" id="{DCF56479-7EFC-8029-0C36-E91E22BDCA31}"/>
              </a:ext>
            </a:extLst>
          </p:cNvPr>
          <p:cNvPicPr>
            <a:picLocks noChangeAspect="1"/>
          </p:cNvPicPr>
          <p:nvPr/>
        </p:nvPicPr>
        <p:blipFill>
          <a:blip r:embed="rId4"/>
          <a:stretch>
            <a:fillRect/>
          </a:stretch>
        </p:blipFill>
        <p:spPr>
          <a:xfrm>
            <a:off x="6096000" y="447259"/>
            <a:ext cx="5725324" cy="2981741"/>
          </a:xfrm>
          <a:prstGeom prst="rect">
            <a:avLst/>
          </a:prstGeom>
        </p:spPr>
      </p:pic>
      <p:pic>
        <p:nvPicPr>
          <p:cNvPr id="13" name="Picture 12">
            <a:extLst>
              <a:ext uri="{FF2B5EF4-FFF2-40B4-BE49-F238E27FC236}">
                <a16:creationId xmlns:a16="http://schemas.microsoft.com/office/drawing/2014/main" id="{13183A3A-3274-F8FB-F0BC-CD2E13E5A308}"/>
              </a:ext>
            </a:extLst>
          </p:cNvPr>
          <p:cNvPicPr>
            <a:picLocks noChangeAspect="1"/>
          </p:cNvPicPr>
          <p:nvPr/>
        </p:nvPicPr>
        <p:blipFill>
          <a:blip r:embed="rId5"/>
          <a:stretch>
            <a:fillRect/>
          </a:stretch>
        </p:blipFill>
        <p:spPr>
          <a:xfrm>
            <a:off x="6096000" y="3577855"/>
            <a:ext cx="5730087" cy="2972215"/>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Windsor and Maidenhead</a:t>
            </a:r>
          </a:p>
        </p:txBody>
      </p:sp>
    </p:spTree>
    <p:extLst>
      <p:ext uri="{BB962C8B-B14F-4D97-AF65-F5344CB8AC3E}">
        <p14:creationId xmlns:p14="http://schemas.microsoft.com/office/powerpoint/2010/main" val="303417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80357" y="332468"/>
            <a:ext cx="10831286" cy="995589"/>
          </a:xfrm>
        </p:spPr>
        <p:txBody>
          <a:bodyPr>
            <a:noAutofit/>
          </a:bodyPr>
          <a:lstStyle/>
          <a:p>
            <a:r>
              <a:rPr lang="en-GB" sz="3600">
                <a:latin typeface="Helvetica" pitchFamily="2" charset="0"/>
              </a:rPr>
              <a:t>Unemployment figures and notable business news - October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200" y="1869728"/>
            <a:ext cx="10515600" cy="4615582"/>
          </a:xfrm>
        </p:spPr>
        <p:txBody>
          <a:bodyPr>
            <a:noAutofit/>
          </a:bodyPr>
          <a:lstStyle/>
          <a:p>
            <a:pPr marL="0" indent="0">
              <a:lnSpc>
                <a:spcPct val="100000"/>
              </a:lnSpc>
              <a:buNone/>
            </a:pPr>
            <a:r>
              <a:rPr lang="en-US" sz="2000" b="1">
                <a:latin typeface="Helvetica" pitchFamily="2" charset="0"/>
              </a:rPr>
              <a:t>Claimant unemployment October 2022 (latest)</a:t>
            </a:r>
          </a:p>
          <a:p>
            <a:pPr>
              <a:lnSpc>
                <a:spcPct val="100000"/>
              </a:lnSpc>
            </a:pPr>
            <a:r>
              <a:rPr lang="en-GB" sz="2000">
                <a:latin typeface="Helvetica" pitchFamily="2" charset="0"/>
              </a:rPr>
              <a:t>2,090 claimants (2.</a:t>
            </a:r>
            <a:r>
              <a:rPr lang="en-US" sz="2000">
                <a:latin typeface="Helvetica" pitchFamily="2" charset="0"/>
              </a:rPr>
              <a:t>3</a:t>
            </a:r>
            <a:r>
              <a:rPr lang="en-GB" sz="2000">
                <a:latin typeface="Helvetica" pitchFamily="2" charset="0"/>
              </a:rPr>
              <a:t>% of the working age population) in Windsor and Maidenhead UA</a:t>
            </a:r>
          </a:p>
          <a:p>
            <a:pPr>
              <a:lnSpc>
                <a:spcPct val="100000"/>
              </a:lnSpc>
            </a:pPr>
            <a:endParaRPr lang="en-GB" sz="2000">
              <a:latin typeface="Helvetica" pitchFamily="2" charset="0"/>
            </a:endParaRPr>
          </a:p>
          <a:p>
            <a:pPr marL="0" indent="0">
              <a:lnSpc>
                <a:spcPct val="100000"/>
              </a:lnSpc>
              <a:buNone/>
            </a:pPr>
            <a:r>
              <a:rPr lang="en-US" sz="2000" b="1">
                <a:latin typeface="Helvetica" pitchFamily="2" charset="0"/>
              </a:rPr>
              <a:t>Notable business news:</a:t>
            </a:r>
          </a:p>
          <a:p>
            <a:pPr>
              <a:lnSpc>
                <a:spcPct val="100000"/>
              </a:lnSpc>
            </a:pPr>
            <a:r>
              <a:rPr lang="en-GB" sz="2000">
                <a:latin typeface="Helvetica" pitchFamily="2" charset="0"/>
              </a:rPr>
              <a:t>A Maidenhead-based co-working and office space firm has secured a £280,000 expansion loan as it looks to grow. MyWorkspot has been in operation in the area since 2017, providing flexible workspaces for established businesses, start-ups, and corporates. Its clients range from start-ups to employees of global brands including Google, Microsoft, Rack Space and Lexis Nexis. The company has been backed by the Thames Valley Berkshire Funding Escalator, which has helped it fit-out and launch a new site at York House in Maidenhead town centre. </a:t>
            </a:r>
            <a:r>
              <a:rPr lang="en-US" sz="2000">
                <a:latin typeface="Helvetica" pitchFamily="2" charset="0"/>
              </a:rPr>
              <a:t>– </a:t>
            </a:r>
            <a:r>
              <a:rPr lang="en-US" sz="2000">
                <a:solidFill>
                  <a:srgbClr val="00B0F0"/>
                </a:solidFill>
                <a:latin typeface="Helvetica" pitchFamily="2" charset="0"/>
                <a:hlinkClick r:id="rId2">
                  <a:extLst>
                    <a:ext uri="{A12FA001-AC4F-418D-AE19-62706E023703}">
                      <ahyp:hlinkClr xmlns:ahyp="http://schemas.microsoft.com/office/drawing/2018/hyperlinkcolor" val="tx"/>
                    </a:ext>
                  </a:extLst>
                </a:hlinkClick>
              </a:rPr>
              <a:t>LINK</a:t>
            </a:r>
            <a:r>
              <a:rPr lang="en-US" sz="2000">
                <a:latin typeface="Helvetica" pitchFamily="2" charset="0"/>
              </a:rPr>
              <a:t>.</a:t>
            </a:r>
          </a:p>
        </p:txBody>
      </p:sp>
    </p:spTree>
    <p:extLst>
      <p:ext uri="{BB962C8B-B14F-4D97-AF65-F5344CB8AC3E}">
        <p14:creationId xmlns:p14="http://schemas.microsoft.com/office/powerpoint/2010/main" val="384645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03868"/>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50524" y="1558107"/>
            <a:ext cx="5645476" cy="2000647"/>
          </a:xfrm>
        </p:spPr>
        <p:txBody>
          <a:bodyPr/>
          <a:lstStyle/>
          <a:p>
            <a:r>
              <a:rPr lang="en-GB" sz="2000">
                <a:latin typeface="Helvetica" pitchFamily="2" charset="0"/>
              </a:rPr>
              <a:t>Unique job postings: 6,199</a:t>
            </a:r>
          </a:p>
          <a:p>
            <a:r>
              <a:rPr lang="en-GB" sz="2000">
                <a:latin typeface="Helvetica" pitchFamily="2" charset="0"/>
              </a:rPr>
              <a:t>Total job postings: 15,544</a:t>
            </a:r>
          </a:p>
          <a:p>
            <a:r>
              <a:rPr lang="en-GB" sz="2000">
                <a:latin typeface="Helvetica" pitchFamily="2" charset="0"/>
              </a:rPr>
              <a:t>Job posting intensity: 3:1</a:t>
            </a:r>
          </a:p>
          <a:p>
            <a:r>
              <a:rPr lang="en-GB" sz="2000">
                <a:latin typeface="Helvetica" pitchFamily="2" charset="0"/>
              </a:rPr>
              <a:t>Unique job postings (October 2021): 6,193</a:t>
            </a:r>
            <a:endParaRPr lang="en-GB">
              <a:latin typeface="Helvetica" pitchFamily="2" charset="0"/>
            </a:endParaRPr>
          </a:p>
        </p:txBody>
      </p:sp>
      <p:sp>
        <p:nvSpPr>
          <p:cNvPr id="5" name="TextBox 4">
            <a:extLst>
              <a:ext uri="{FF2B5EF4-FFF2-40B4-BE49-F238E27FC236}">
                <a16:creationId xmlns:a16="http://schemas.microsoft.com/office/drawing/2014/main" id="{924D96CD-172E-B619-B5BE-EBB01E8DB8CE}"/>
              </a:ext>
            </a:extLst>
          </p:cNvPr>
          <p:cNvSpPr txBox="1"/>
          <p:nvPr/>
        </p:nvSpPr>
        <p:spPr>
          <a:xfrm>
            <a:off x="406013" y="797694"/>
            <a:ext cx="3751317"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October 2022</a:t>
            </a:r>
            <a:endParaRPr lang="zh-CN" altLang="en-US">
              <a:solidFill>
                <a:srgbClr val="00B0F0"/>
              </a:solidFill>
              <a:latin typeface="Helvetica" pitchFamily="2" charset="0"/>
            </a:endParaRPr>
          </a:p>
        </p:txBody>
      </p:sp>
      <p:pic>
        <p:nvPicPr>
          <p:cNvPr id="7" name="Picture 6">
            <a:extLst>
              <a:ext uri="{FF2B5EF4-FFF2-40B4-BE49-F238E27FC236}">
                <a16:creationId xmlns:a16="http://schemas.microsoft.com/office/drawing/2014/main" id="{79ACAC68-5A91-0B64-A91D-EE6F78FC5FF8}"/>
              </a:ext>
            </a:extLst>
          </p:cNvPr>
          <p:cNvPicPr>
            <a:picLocks noChangeAspect="1"/>
          </p:cNvPicPr>
          <p:nvPr/>
        </p:nvPicPr>
        <p:blipFill>
          <a:blip r:embed="rId3"/>
          <a:stretch>
            <a:fillRect/>
          </a:stretch>
        </p:blipFill>
        <p:spPr>
          <a:xfrm>
            <a:off x="404018" y="3833205"/>
            <a:ext cx="5691982" cy="2343477"/>
          </a:xfrm>
          <a:prstGeom prst="rect">
            <a:avLst/>
          </a:prstGeom>
        </p:spPr>
      </p:pic>
      <p:pic>
        <p:nvPicPr>
          <p:cNvPr id="10" name="Picture 9">
            <a:extLst>
              <a:ext uri="{FF2B5EF4-FFF2-40B4-BE49-F238E27FC236}">
                <a16:creationId xmlns:a16="http://schemas.microsoft.com/office/drawing/2014/main" id="{E53D1905-E5AB-241F-831A-0A1C5AF97F9A}"/>
              </a:ext>
            </a:extLst>
          </p:cNvPr>
          <p:cNvPicPr>
            <a:picLocks noChangeAspect="1"/>
          </p:cNvPicPr>
          <p:nvPr/>
        </p:nvPicPr>
        <p:blipFill>
          <a:blip r:embed="rId4"/>
          <a:stretch>
            <a:fillRect/>
          </a:stretch>
        </p:blipFill>
        <p:spPr>
          <a:xfrm>
            <a:off x="6096001" y="452022"/>
            <a:ext cx="5768191" cy="2976977"/>
          </a:xfrm>
          <a:prstGeom prst="rect">
            <a:avLst/>
          </a:prstGeom>
        </p:spPr>
      </p:pic>
      <p:pic>
        <p:nvPicPr>
          <p:cNvPr id="13" name="Picture 12">
            <a:extLst>
              <a:ext uri="{FF2B5EF4-FFF2-40B4-BE49-F238E27FC236}">
                <a16:creationId xmlns:a16="http://schemas.microsoft.com/office/drawing/2014/main" id="{AC4F46F6-94AE-79BD-A8D3-00E09FAE2FC3}"/>
              </a:ext>
            </a:extLst>
          </p:cNvPr>
          <p:cNvPicPr>
            <a:picLocks noChangeAspect="1"/>
          </p:cNvPicPr>
          <p:nvPr/>
        </p:nvPicPr>
        <p:blipFill>
          <a:blip r:embed="rId5"/>
          <a:stretch>
            <a:fillRect/>
          </a:stretch>
        </p:blipFill>
        <p:spPr>
          <a:xfrm>
            <a:off x="6201405" y="3500439"/>
            <a:ext cx="5611835" cy="2919828"/>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Wokingham</a:t>
            </a:r>
          </a:p>
        </p:txBody>
      </p:sp>
    </p:spTree>
    <p:extLst>
      <p:ext uri="{BB962C8B-B14F-4D97-AF65-F5344CB8AC3E}">
        <p14:creationId xmlns:p14="http://schemas.microsoft.com/office/powerpoint/2010/main" val="2780923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478971" y="299812"/>
            <a:ext cx="10689771" cy="1017361"/>
          </a:xfrm>
        </p:spPr>
        <p:txBody>
          <a:bodyPr>
            <a:noAutofit/>
          </a:bodyPr>
          <a:lstStyle/>
          <a:p>
            <a:r>
              <a:rPr lang="en-GB" sz="3600">
                <a:latin typeface="Helvetica" pitchFamily="2" charset="0"/>
              </a:rPr>
              <a:t>Unemployment figures and notable business news - October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478971" y="1686950"/>
            <a:ext cx="11234057" cy="4107798"/>
          </a:xfrm>
        </p:spPr>
        <p:txBody>
          <a:bodyPr>
            <a:noAutofit/>
          </a:bodyPr>
          <a:lstStyle/>
          <a:p>
            <a:pPr marL="0" indent="0">
              <a:lnSpc>
                <a:spcPct val="100000"/>
              </a:lnSpc>
              <a:buNone/>
            </a:pPr>
            <a:r>
              <a:rPr lang="en-US" sz="2000" b="1">
                <a:latin typeface="Helvetica" pitchFamily="2" charset="0"/>
              </a:rPr>
              <a:t>Claimant unemployment to October 2022 (latest)</a:t>
            </a:r>
          </a:p>
          <a:p>
            <a:pPr>
              <a:lnSpc>
                <a:spcPct val="100000"/>
              </a:lnSpc>
            </a:pPr>
            <a:r>
              <a:rPr lang="en-GB" sz="2000">
                <a:latin typeface="Helvetica" pitchFamily="2" charset="0"/>
              </a:rPr>
              <a:t>1,750 claimants (1.6% of the working age population) in Wokingham UA</a:t>
            </a:r>
          </a:p>
          <a:p>
            <a:pPr>
              <a:lnSpc>
                <a:spcPct val="100000"/>
              </a:lnSpc>
            </a:pPr>
            <a:endParaRPr lang="en-GB" sz="2000">
              <a:latin typeface="Helvetica" pitchFamily="2" charset="0"/>
            </a:endParaRPr>
          </a:p>
          <a:p>
            <a:pPr marL="0" indent="0">
              <a:lnSpc>
                <a:spcPct val="100000"/>
              </a:lnSpc>
              <a:buNone/>
            </a:pPr>
            <a:r>
              <a:rPr lang="en-US" sz="2000" b="1">
                <a:latin typeface="Helvetica" pitchFamily="2" charset="0"/>
              </a:rPr>
              <a:t>Notable business news:</a:t>
            </a:r>
          </a:p>
          <a:p>
            <a:pPr fontAlgn="base">
              <a:lnSpc>
                <a:spcPct val="100000"/>
              </a:lnSpc>
            </a:pPr>
            <a:r>
              <a:rPr lang="en-GB" sz="2000">
                <a:effectLst/>
                <a:latin typeface="Helvetica" pitchFamily="2" charset="0"/>
                <a:ea typeface="Times New Roman" panose="02020603050405020304" pitchFamily="18" charset="0"/>
              </a:rPr>
              <a:t>Frasers Property (FPUK), who run Winnersh Triangle, has been awarded a four-star rating in the GRESB (Global Real Estate Sustainability Benchmark) rankings for the second year in a row for its work to ensure the estate meets some of the highest eco-standards. It says that in further recognition of its credentials in environmental sustainability and its commitment to reducing its carbon footprint across its property portfolio, FPUK was awarded an overall score of 83 – ahead of the average score in its peer group (69). And it scored 100% in the Management category, a first for the company. – </a:t>
            </a:r>
            <a:r>
              <a:rPr lang="en-GB" sz="2000" u="sng">
                <a:solidFill>
                  <a:srgbClr val="00B0F0"/>
                </a:solidFill>
                <a:effectLst/>
                <a:latin typeface="Helvetica"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LINK</a:t>
            </a:r>
            <a:r>
              <a:rPr lang="en-GB" sz="2000">
                <a:effectLst/>
                <a:latin typeface="Helvetica" pitchFamily="2" charset="0"/>
                <a:ea typeface="Times New Roman" panose="02020603050405020304" pitchFamily="18" charset="0"/>
              </a:rPr>
              <a:t>. </a:t>
            </a:r>
          </a:p>
        </p:txBody>
      </p:sp>
    </p:spTree>
    <p:extLst>
      <p:ext uri="{BB962C8B-B14F-4D97-AF65-F5344CB8AC3E}">
        <p14:creationId xmlns:p14="http://schemas.microsoft.com/office/powerpoint/2010/main" val="2021082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39336"/>
            <a:ext cx="10515600" cy="765510"/>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696380"/>
            <a:ext cx="6083526" cy="1807048"/>
          </a:xfrm>
        </p:spPr>
        <p:txBody>
          <a:bodyPr/>
          <a:lstStyle/>
          <a:p>
            <a:r>
              <a:rPr lang="en-GB" sz="2000">
                <a:latin typeface="Helvetica" pitchFamily="2" charset="0"/>
              </a:rPr>
              <a:t>Unique job postings: 3,033</a:t>
            </a:r>
          </a:p>
          <a:p>
            <a:r>
              <a:rPr lang="en-GB" sz="2000">
                <a:latin typeface="Helvetica" pitchFamily="2" charset="0"/>
              </a:rPr>
              <a:t>Total job postings: 7,908</a:t>
            </a:r>
          </a:p>
          <a:p>
            <a:r>
              <a:rPr lang="en-GB" sz="2000">
                <a:latin typeface="Helvetica" pitchFamily="2" charset="0"/>
              </a:rPr>
              <a:t>Job posting intensity: 3:1</a:t>
            </a:r>
          </a:p>
          <a:p>
            <a:r>
              <a:rPr lang="en-GB" sz="2000">
                <a:latin typeface="Helvetica" pitchFamily="2" charset="0"/>
              </a:rPr>
              <a:t>Unique job postings (October 2021): 2,850</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840225"/>
            <a:ext cx="3942703"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October 2022</a:t>
            </a:r>
            <a:endParaRPr lang="zh-CN" altLang="en-US">
              <a:solidFill>
                <a:srgbClr val="00B0F0"/>
              </a:solidFill>
              <a:latin typeface="Helvetica" pitchFamily="2" charset="0"/>
            </a:endParaRPr>
          </a:p>
        </p:txBody>
      </p:sp>
      <p:pic>
        <p:nvPicPr>
          <p:cNvPr id="6" name="Picture 5">
            <a:extLst>
              <a:ext uri="{FF2B5EF4-FFF2-40B4-BE49-F238E27FC236}">
                <a16:creationId xmlns:a16="http://schemas.microsoft.com/office/drawing/2014/main" id="{9242229A-A7E2-8DF6-C74E-51F596C82690}"/>
              </a:ext>
            </a:extLst>
          </p:cNvPr>
          <p:cNvPicPr>
            <a:picLocks noChangeAspect="1"/>
          </p:cNvPicPr>
          <p:nvPr/>
        </p:nvPicPr>
        <p:blipFill>
          <a:blip r:embed="rId3"/>
          <a:stretch>
            <a:fillRect/>
          </a:stretch>
        </p:blipFill>
        <p:spPr>
          <a:xfrm>
            <a:off x="340991" y="3947001"/>
            <a:ext cx="5744377" cy="2338714"/>
          </a:xfrm>
          <a:prstGeom prst="rect">
            <a:avLst/>
          </a:prstGeom>
        </p:spPr>
      </p:pic>
      <p:pic>
        <p:nvPicPr>
          <p:cNvPr id="10" name="Picture 9">
            <a:extLst>
              <a:ext uri="{FF2B5EF4-FFF2-40B4-BE49-F238E27FC236}">
                <a16:creationId xmlns:a16="http://schemas.microsoft.com/office/drawing/2014/main" id="{AC29572A-A494-A8CB-D9C3-E89B5E210AE7}"/>
              </a:ext>
            </a:extLst>
          </p:cNvPr>
          <p:cNvPicPr>
            <a:picLocks noChangeAspect="1"/>
          </p:cNvPicPr>
          <p:nvPr/>
        </p:nvPicPr>
        <p:blipFill>
          <a:blip r:embed="rId4"/>
          <a:stretch>
            <a:fillRect/>
          </a:stretch>
        </p:blipFill>
        <p:spPr>
          <a:xfrm>
            <a:off x="6095999" y="394864"/>
            <a:ext cx="5787245" cy="3034136"/>
          </a:xfrm>
          <a:prstGeom prst="rect">
            <a:avLst/>
          </a:prstGeom>
        </p:spPr>
      </p:pic>
      <p:pic>
        <p:nvPicPr>
          <p:cNvPr id="13" name="Picture 12">
            <a:extLst>
              <a:ext uri="{FF2B5EF4-FFF2-40B4-BE49-F238E27FC236}">
                <a16:creationId xmlns:a16="http://schemas.microsoft.com/office/drawing/2014/main" id="{F2E0A55A-2B85-73EA-563A-E22A8DAF74C4}"/>
              </a:ext>
            </a:extLst>
          </p:cNvPr>
          <p:cNvPicPr>
            <a:picLocks noChangeAspect="1"/>
          </p:cNvPicPr>
          <p:nvPr/>
        </p:nvPicPr>
        <p:blipFill>
          <a:blip r:embed="rId5"/>
          <a:stretch>
            <a:fillRect/>
          </a:stretch>
        </p:blipFill>
        <p:spPr>
          <a:xfrm>
            <a:off x="6106632" y="3503428"/>
            <a:ext cx="5744377" cy="2972215"/>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a:latin typeface="Helvetica" pitchFamily="2" charset="0"/>
              </a:rPr>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a:latin typeface="Helvetica" pitchFamily="2" charset="0"/>
              </a:rPr>
              <a:t>October 2022</a:t>
            </a:r>
          </a:p>
        </p:txBody>
      </p:sp>
    </p:spTree>
    <p:extLst>
      <p:ext uri="{BB962C8B-B14F-4D97-AF65-F5344CB8AC3E}">
        <p14:creationId xmlns:p14="http://schemas.microsoft.com/office/powerpoint/2010/main" val="211922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0ACA460-1E29-8B20-6E1F-0683C0AA5133}"/>
              </a:ext>
            </a:extLst>
          </p:cNvPr>
          <p:cNvSpPr txBox="1"/>
          <p:nvPr/>
        </p:nvSpPr>
        <p:spPr>
          <a:xfrm>
            <a:off x="423738" y="1268818"/>
            <a:ext cx="6880829" cy="4770537"/>
          </a:xfrm>
          <a:prstGeom prst="rect">
            <a:avLst/>
          </a:prstGeom>
          <a:noFill/>
        </p:spPr>
        <p:txBody>
          <a:bodyPr wrap="square" rtlCol="0">
            <a:spAutoFit/>
          </a:bodyPr>
          <a:lstStyle/>
          <a:p>
            <a:pPr marL="342900" indent="-342900" algn="l">
              <a:buFont typeface="Arial" panose="020B0604020202020204" pitchFamily="34" charset="0"/>
              <a:buChar char="•"/>
            </a:pPr>
            <a:r>
              <a:rPr lang="en-GB" sz="1900">
                <a:latin typeface="Helvetica" pitchFamily="2" charset="0"/>
              </a:rPr>
              <a:t>The global economy is experiencing a number of turbulent challenges. Inflation higher than seen in several decades, tightening financial conditions in most regions, Russia’s invasion of Ukraine, and the lingering COVID-19 pandemic all weigh heavily on the outlook.</a:t>
            </a:r>
          </a:p>
          <a:p>
            <a:pPr algn="l"/>
            <a:endParaRPr lang="en-GB" sz="1900">
              <a:latin typeface="Helvetica" pitchFamily="2" charset="0"/>
            </a:endParaRPr>
          </a:p>
          <a:p>
            <a:pPr marL="342900" indent="-342900" algn="l">
              <a:buFont typeface="Arial" panose="020B0604020202020204" pitchFamily="34" charset="0"/>
              <a:buChar char="•"/>
            </a:pPr>
            <a:r>
              <a:rPr lang="en-GB" sz="1900" b="1">
                <a:latin typeface="Helvetica" pitchFamily="2" charset="0"/>
              </a:rPr>
              <a:t>Global growth </a:t>
            </a:r>
            <a:r>
              <a:rPr lang="en-GB" sz="1900">
                <a:latin typeface="Helvetica" pitchFamily="2" charset="0"/>
              </a:rPr>
              <a:t>is forecast to </a:t>
            </a:r>
            <a:r>
              <a:rPr lang="en-GB" sz="1900" b="1">
                <a:latin typeface="Helvetica" pitchFamily="2" charset="0"/>
              </a:rPr>
              <a:t>slow from 6.0 percent in 2021 to 3.2 percent in 2022 and 2.7 percent in 2023</a:t>
            </a:r>
            <a:r>
              <a:rPr lang="en-GB" sz="1900">
                <a:latin typeface="Helvetica" pitchFamily="2" charset="0"/>
              </a:rPr>
              <a:t>. This is the weakest growth profile since 2001 except for the global financial crisis and the acute phase of the COVID-19 pandemic and reflects significant slowdowns for the largest economies.</a:t>
            </a:r>
          </a:p>
          <a:p>
            <a:pPr marL="342900" indent="-342900" algn="l">
              <a:buFont typeface="Arial" panose="020B0604020202020204" pitchFamily="34" charset="0"/>
              <a:buChar char="•"/>
            </a:pPr>
            <a:endParaRPr lang="en-GB" sz="1900">
              <a:latin typeface="Helvetica" pitchFamily="2" charset="0"/>
            </a:endParaRPr>
          </a:p>
          <a:p>
            <a:pPr marL="342900" indent="-342900" algn="l">
              <a:buFont typeface="Arial" panose="020B0604020202020204" pitchFamily="34" charset="0"/>
              <a:buChar char="•"/>
            </a:pPr>
            <a:r>
              <a:rPr lang="en-GB" sz="1900" b="1">
                <a:latin typeface="Helvetica" pitchFamily="2" charset="0"/>
              </a:rPr>
              <a:t>Global inflation </a:t>
            </a:r>
            <a:r>
              <a:rPr lang="en-GB" sz="1900">
                <a:latin typeface="Helvetica" pitchFamily="2" charset="0"/>
              </a:rPr>
              <a:t>is forecast to </a:t>
            </a:r>
            <a:r>
              <a:rPr lang="en-GB" sz="1900" b="1">
                <a:latin typeface="Helvetica" pitchFamily="2" charset="0"/>
              </a:rPr>
              <a:t>rise from 4.7 percent in 2021 to 8.8 percent in 2022</a:t>
            </a:r>
            <a:r>
              <a:rPr lang="en-GB" sz="1900">
                <a:latin typeface="Helvetica" pitchFamily="2" charset="0"/>
              </a:rPr>
              <a:t> but to </a:t>
            </a:r>
            <a:r>
              <a:rPr lang="en-GB" sz="1900" b="1">
                <a:latin typeface="Helvetica" pitchFamily="2" charset="0"/>
              </a:rPr>
              <a:t>decline to 6.5 percent in 2023 and to 4.1 percent by 2024</a:t>
            </a:r>
            <a:r>
              <a:rPr lang="en-GB" sz="1900">
                <a:latin typeface="Helvetica" pitchFamily="2" charset="0"/>
              </a:rPr>
              <a:t>.</a:t>
            </a:r>
          </a:p>
        </p:txBody>
      </p:sp>
      <p:sp>
        <p:nvSpPr>
          <p:cNvPr id="14" name="Title 1">
            <a:extLst>
              <a:ext uri="{FF2B5EF4-FFF2-40B4-BE49-F238E27FC236}">
                <a16:creationId xmlns:a16="http://schemas.microsoft.com/office/drawing/2014/main" id="{2CB1801F-9025-559F-6627-7E8672FF070F}"/>
              </a:ext>
            </a:extLst>
          </p:cNvPr>
          <p:cNvSpPr>
            <a:spLocks noGrp="1"/>
          </p:cNvSpPr>
          <p:nvPr>
            <p:ph type="title"/>
          </p:nvPr>
        </p:nvSpPr>
        <p:spPr>
          <a:xfrm>
            <a:off x="423738" y="189615"/>
            <a:ext cx="11344524" cy="788316"/>
          </a:xfrm>
        </p:spPr>
        <p:txBody>
          <a:bodyPr>
            <a:normAutofit fontScale="90000"/>
          </a:bodyPr>
          <a:lstStyle/>
          <a:p>
            <a:r>
              <a:rPr lang="en-GB" sz="2000">
                <a:latin typeface="Helvetica" pitchFamily="2" charset="0"/>
              </a:rPr>
              <a:t>October 2022</a:t>
            </a:r>
            <a:br>
              <a:rPr lang="en-GB" sz="2000">
                <a:latin typeface="Helvetica" pitchFamily="2" charset="0"/>
              </a:rPr>
            </a:br>
            <a:r>
              <a:rPr lang="en-GB" sz="4000">
                <a:latin typeface="Helvetica" pitchFamily="2" charset="0"/>
              </a:rPr>
              <a:t>OECD World Economic Outlook</a:t>
            </a:r>
            <a:endParaRPr lang="en-GB">
              <a:latin typeface="Helvetica" pitchFamily="2" charset="0"/>
            </a:endParaRPr>
          </a:p>
        </p:txBody>
      </p:sp>
      <p:sp>
        <p:nvSpPr>
          <p:cNvPr id="7" name="TextBox 6">
            <a:extLst>
              <a:ext uri="{FF2B5EF4-FFF2-40B4-BE49-F238E27FC236}">
                <a16:creationId xmlns:a16="http://schemas.microsoft.com/office/drawing/2014/main" id="{6AD14CE3-CFE5-E22C-F00D-8C9CC849FE6B}"/>
              </a:ext>
            </a:extLst>
          </p:cNvPr>
          <p:cNvSpPr txBox="1"/>
          <p:nvPr/>
        </p:nvSpPr>
        <p:spPr>
          <a:xfrm>
            <a:off x="4657052" y="6039355"/>
            <a:ext cx="2647515" cy="307777"/>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00B0F0"/>
                </a:solidFill>
                <a:effectLst/>
                <a:latin typeface="Helvetica" pitchFamily="2" charset="0"/>
                <a:hlinkClick r:id="rId3">
                  <a:extLst>
                    <a:ext uri="{A12FA001-AC4F-418D-AE19-62706E023703}">
                      <ahyp:hlinkClr xmlns:ahyp="http://schemas.microsoft.com/office/drawing/2018/hyperlinkcolor" val="tx"/>
                    </a:ext>
                  </a:extLst>
                </a:hlinkClick>
              </a:rPr>
              <a:t>OECD, October 2022</a:t>
            </a:r>
            <a:endParaRPr lang="en-GB" sz="1400">
              <a:solidFill>
                <a:srgbClr val="00B0F0"/>
              </a:solidFill>
              <a:latin typeface="Helvetica" pitchFamily="2" charset="0"/>
            </a:endParaRPr>
          </a:p>
        </p:txBody>
      </p:sp>
      <p:pic>
        <p:nvPicPr>
          <p:cNvPr id="1026" name="Picture 2" descr="WEO1022">
            <a:extLst>
              <a:ext uri="{FF2B5EF4-FFF2-40B4-BE49-F238E27FC236}">
                <a16:creationId xmlns:a16="http://schemas.microsoft.com/office/drawing/2014/main" id="{C8042677-6F2A-28A2-3FB9-2EB921CD1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749" y="0"/>
            <a:ext cx="37782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7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a:xfrm>
            <a:off x="381887" y="1316570"/>
            <a:ext cx="5714113" cy="5302803"/>
          </a:xfrm>
        </p:spPr>
        <p:txBody>
          <a:bodyPr>
            <a:noAutofit/>
          </a:bodyPr>
          <a:lstStyle/>
          <a:p>
            <a:pPr>
              <a:lnSpc>
                <a:spcPct val="100000"/>
              </a:lnSpc>
              <a:spcBef>
                <a:spcPts val="0"/>
              </a:spcBef>
            </a:pPr>
            <a:r>
              <a:rPr lang="en-GB" sz="1800" i="0">
                <a:effectLst/>
                <a:latin typeface="Helvetica" pitchFamily="2" charset="0"/>
              </a:rPr>
              <a:t>The US GDP grew at 1.8% year over year </a:t>
            </a:r>
            <a:r>
              <a:rPr lang="en-GB" sz="1800">
                <a:latin typeface="Helvetica" pitchFamily="2" charset="0"/>
              </a:rPr>
              <a:t>in the third quarter of 2022</a:t>
            </a:r>
            <a:r>
              <a:rPr lang="en-GB" sz="1800" i="0">
                <a:effectLst/>
                <a:latin typeface="Helvetica" pitchFamily="2" charset="0"/>
              </a:rPr>
              <a:t> after two quarters of contraction, supported largely by consumption and exports. China’s economy expanded at a rate of 3.9% in the third quarter, a significant acceleration since the sluggish performance in the previous quarter. </a:t>
            </a:r>
            <a:r>
              <a:rPr lang="en-GB" sz="1800">
                <a:latin typeface="Helvetica" pitchFamily="2" charset="0"/>
              </a:rPr>
              <a:t>Closer to home, Eurozone GDP expanded 2.1% year over year - the weakest GDP growth since the second quarter of 2021. </a:t>
            </a:r>
          </a:p>
          <a:p>
            <a:pPr>
              <a:lnSpc>
                <a:spcPct val="100000"/>
              </a:lnSpc>
              <a:spcBef>
                <a:spcPts val="0"/>
              </a:spcBef>
            </a:pPr>
            <a:endParaRPr lang="en-GB" sz="1800">
              <a:latin typeface="Helvetica" pitchFamily="2" charset="0"/>
            </a:endParaRPr>
          </a:p>
          <a:p>
            <a:pPr>
              <a:lnSpc>
                <a:spcPct val="100000"/>
              </a:lnSpc>
              <a:spcBef>
                <a:spcPts val="0"/>
              </a:spcBef>
            </a:pPr>
            <a:r>
              <a:rPr lang="en-GB" sz="1800" i="0">
                <a:effectLst/>
                <a:latin typeface="Helvetica" pitchFamily="2" charset="0"/>
              </a:rPr>
              <a:t>The International Energy Agency (IEA) released the World Energy Outlook 2022, warning that </a:t>
            </a:r>
            <a:r>
              <a:rPr lang="en-GB" sz="1800" b="1" i="0">
                <a:effectLst/>
                <a:latin typeface="Helvetica" pitchFamily="2" charset="0"/>
              </a:rPr>
              <a:t>the world is facing its first-ever global energy crisis</a:t>
            </a:r>
            <a:r>
              <a:rPr lang="en-GB" sz="1800" i="0">
                <a:effectLst/>
                <a:latin typeface="Helvetica" pitchFamily="2" charset="0"/>
              </a:rPr>
              <a:t>. The report emphasizes that the burden of this crisis will fall disproportionately on poorer populations and societies and that the response globally must go far beyond short-term measures, toward diversifying supply and accelerating the transition to a green-energy economy.</a:t>
            </a:r>
          </a:p>
        </p:txBody>
      </p:sp>
      <p:sp>
        <p:nvSpPr>
          <p:cNvPr id="14" name="Title 1">
            <a:extLst>
              <a:ext uri="{FF2B5EF4-FFF2-40B4-BE49-F238E27FC236}">
                <a16:creationId xmlns:a16="http://schemas.microsoft.com/office/drawing/2014/main" id="{2CB1801F-9025-559F-6627-7E8672FF070F}"/>
              </a:ext>
            </a:extLst>
          </p:cNvPr>
          <p:cNvSpPr>
            <a:spLocks noGrp="1"/>
          </p:cNvSpPr>
          <p:nvPr>
            <p:ph type="title"/>
          </p:nvPr>
        </p:nvSpPr>
        <p:spPr>
          <a:xfrm>
            <a:off x="381887" y="-53165"/>
            <a:ext cx="11300631" cy="1316570"/>
          </a:xfrm>
        </p:spPr>
        <p:txBody>
          <a:bodyPr>
            <a:normAutofit fontScale="90000"/>
          </a:bodyPr>
          <a:lstStyle/>
          <a:p>
            <a:r>
              <a:rPr lang="en-GB" sz="2000">
                <a:latin typeface="Helvetica" pitchFamily="2" charset="0"/>
              </a:rPr>
              <a:t>October 2022</a:t>
            </a:r>
            <a:br>
              <a:rPr lang="en-GB" sz="2000">
                <a:latin typeface="Helvetica" pitchFamily="2" charset="0"/>
              </a:rPr>
            </a:br>
            <a:r>
              <a:rPr lang="en-GB" sz="4000">
                <a:latin typeface="Helvetica" pitchFamily="2" charset="0"/>
              </a:rPr>
              <a:t>Global Economics Intelligence executive summary</a:t>
            </a:r>
            <a:endParaRPr lang="en-GB">
              <a:latin typeface="Helvetica" pitchFamily="2" charset="0"/>
            </a:endParaRPr>
          </a:p>
        </p:txBody>
      </p:sp>
      <p:sp>
        <p:nvSpPr>
          <p:cNvPr id="7" name="TextBox 6">
            <a:extLst>
              <a:ext uri="{FF2B5EF4-FFF2-40B4-BE49-F238E27FC236}">
                <a16:creationId xmlns:a16="http://schemas.microsoft.com/office/drawing/2014/main" id="{8ADBCED4-EC06-6DA0-E2DA-E6820C8C8F4E}"/>
              </a:ext>
            </a:extLst>
          </p:cNvPr>
          <p:cNvSpPr txBox="1"/>
          <p:nvPr/>
        </p:nvSpPr>
        <p:spPr>
          <a:xfrm>
            <a:off x="7826829" y="6369300"/>
            <a:ext cx="4190999" cy="307777"/>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a:solidFill>
                  <a:srgbClr val="00B0F0"/>
                </a:solidFill>
                <a:latin typeface="Helvetica" pitchFamily="2" charset="0"/>
              </a:rPr>
              <a:t> </a:t>
            </a:r>
            <a:r>
              <a:rPr lang="en-US" sz="1400" b="1" i="0">
                <a:solidFill>
                  <a:srgbClr val="00B0F0"/>
                </a:solidFill>
                <a:effectLst/>
                <a:latin typeface="Helvetica" pitchFamily="2" charset="0"/>
                <a:hlinkClick r:id="rId3">
                  <a:extLst>
                    <a:ext uri="{A12FA001-AC4F-418D-AE19-62706E023703}">
                      <ahyp:hlinkClr xmlns:ahyp="http://schemas.microsoft.com/office/drawing/2018/hyperlinkcolor" val="tx"/>
                    </a:ext>
                  </a:extLst>
                </a:hlinkClick>
              </a:rPr>
              <a:t>McKinsey, October 2022</a:t>
            </a:r>
            <a:endParaRPr lang="en-GB" sz="1400">
              <a:solidFill>
                <a:srgbClr val="00B0F0"/>
              </a:solidFill>
              <a:latin typeface="Helvetica" pitchFamily="2" charset="0"/>
            </a:endParaRPr>
          </a:p>
        </p:txBody>
      </p:sp>
      <p:pic>
        <p:nvPicPr>
          <p:cNvPr id="3" name="Picture 2">
            <a:extLst>
              <a:ext uri="{FF2B5EF4-FFF2-40B4-BE49-F238E27FC236}">
                <a16:creationId xmlns:a16="http://schemas.microsoft.com/office/drawing/2014/main" id="{1B2534BA-A3F2-8A07-E98E-E017F785B5B0}"/>
              </a:ext>
            </a:extLst>
          </p:cNvPr>
          <p:cNvPicPr>
            <a:picLocks noChangeAspect="1"/>
          </p:cNvPicPr>
          <p:nvPr/>
        </p:nvPicPr>
        <p:blipFill>
          <a:blip r:embed="rId4"/>
          <a:stretch>
            <a:fillRect/>
          </a:stretch>
        </p:blipFill>
        <p:spPr>
          <a:xfrm>
            <a:off x="6096000" y="1316570"/>
            <a:ext cx="5921828" cy="4076209"/>
          </a:xfrm>
          <a:prstGeom prst="rect">
            <a:avLst/>
          </a:prstGeom>
        </p:spPr>
      </p:pic>
      <p:sp>
        <p:nvSpPr>
          <p:cNvPr id="6" name="TextBox 5">
            <a:extLst>
              <a:ext uri="{FF2B5EF4-FFF2-40B4-BE49-F238E27FC236}">
                <a16:creationId xmlns:a16="http://schemas.microsoft.com/office/drawing/2014/main" id="{8410C8DD-1070-78EF-80B9-B7002FC5639B}"/>
              </a:ext>
            </a:extLst>
          </p:cNvPr>
          <p:cNvSpPr txBox="1"/>
          <p:nvPr/>
        </p:nvSpPr>
        <p:spPr>
          <a:xfrm>
            <a:off x="6032202" y="5303728"/>
            <a:ext cx="5985626" cy="923330"/>
          </a:xfrm>
          <a:prstGeom prst="rect">
            <a:avLst/>
          </a:prstGeom>
          <a:noFill/>
        </p:spPr>
        <p:txBody>
          <a:bodyPr wrap="square">
            <a:spAutoFit/>
          </a:bodyPr>
          <a:lstStyle/>
          <a:p>
            <a:pPr marL="342900" indent="-342900">
              <a:lnSpc>
                <a:spcPct val="100000"/>
              </a:lnSpc>
              <a:spcBef>
                <a:spcPts val="0"/>
              </a:spcBef>
              <a:buFont typeface="Arial" panose="020B0604020202020204" pitchFamily="34" charset="0"/>
              <a:buChar char="•"/>
            </a:pPr>
            <a:r>
              <a:rPr lang="en-GB" i="0">
                <a:effectLst/>
                <a:latin typeface="Helvetica" pitchFamily="2" charset="0"/>
              </a:rPr>
              <a:t>The </a:t>
            </a:r>
            <a:r>
              <a:rPr lang="en-GB" b="1" i="0">
                <a:effectLst/>
                <a:latin typeface="Helvetica" pitchFamily="2" charset="0"/>
              </a:rPr>
              <a:t>prices of most commodities declined in October</a:t>
            </a:r>
            <a:r>
              <a:rPr lang="en-GB" i="0">
                <a:effectLst/>
                <a:latin typeface="Helvetica" pitchFamily="2" charset="0"/>
              </a:rPr>
              <a:t>. Although energy prices have lately come down from ultrahigh levels, prices are still very high.</a:t>
            </a:r>
          </a:p>
        </p:txBody>
      </p:sp>
    </p:spTree>
    <p:extLst>
      <p:ext uri="{BB962C8B-B14F-4D97-AF65-F5344CB8AC3E}">
        <p14:creationId xmlns:p14="http://schemas.microsoft.com/office/powerpoint/2010/main" val="412221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a:xfrm>
            <a:off x="325113" y="165492"/>
            <a:ext cx="10504586" cy="750986"/>
          </a:xfrm>
        </p:spPr>
        <p:txBody>
          <a:bodyPr>
            <a:normAutofit fontScale="90000"/>
          </a:bodyPr>
          <a:lstStyle/>
          <a:p>
            <a:r>
              <a:rPr lang="en-GB" sz="2000">
                <a:latin typeface="Helvetica" pitchFamily="2" charset="0"/>
              </a:rPr>
              <a:t>Global Economy</a:t>
            </a:r>
            <a:br>
              <a:rPr lang="en-GB" sz="2000">
                <a:latin typeface="Helvetica" pitchFamily="2" charset="0"/>
              </a:rPr>
            </a:br>
            <a:r>
              <a:rPr lang="en-GB">
                <a:latin typeface="Helvetica" pitchFamily="2" charset="0"/>
              </a:rPr>
              <a:t>OECD GDP Tracker</a:t>
            </a:r>
          </a:p>
        </p:txBody>
      </p:sp>
      <p:sp>
        <p:nvSpPr>
          <p:cNvPr id="13" name="TextBox 12">
            <a:extLst>
              <a:ext uri="{FF2B5EF4-FFF2-40B4-BE49-F238E27FC236}">
                <a16:creationId xmlns:a16="http://schemas.microsoft.com/office/drawing/2014/main" id="{70FB5A10-E6E9-09BD-1D9E-B6CC5A65676F}"/>
              </a:ext>
            </a:extLst>
          </p:cNvPr>
          <p:cNvSpPr txBox="1"/>
          <p:nvPr/>
        </p:nvSpPr>
        <p:spPr>
          <a:xfrm>
            <a:off x="325113" y="987994"/>
            <a:ext cx="6735622" cy="584775"/>
          </a:xfrm>
          <a:prstGeom prst="rect">
            <a:avLst/>
          </a:prstGeom>
          <a:noFill/>
        </p:spPr>
        <p:txBody>
          <a:bodyPr wrap="square">
            <a:spAutoFit/>
          </a:bodyPr>
          <a:lstStyle/>
          <a:p>
            <a:r>
              <a:rPr lang="en-US" altLang="zh-CN" sz="1600" b="0" i="0">
                <a:effectLst/>
                <a:latin typeface="Helvetica" pitchFamily="2" charset="0"/>
              </a:rPr>
              <a:t>The Weekly Tracker is an estimate of weekly GDP relative to the pre-crisis trend, which is proxied by the OECD Economic Outlook forecasts.</a:t>
            </a:r>
            <a:endParaRPr lang="en-GB" altLang="zh-CN" b="1">
              <a:latin typeface="Helvetica" pitchFamily="2" charset="0"/>
            </a:endParaRPr>
          </a:p>
        </p:txBody>
      </p:sp>
      <p:sp>
        <p:nvSpPr>
          <p:cNvPr id="15" name="TextBox 14">
            <a:extLst>
              <a:ext uri="{FF2B5EF4-FFF2-40B4-BE49-F238E27FC236}">
                <a16:creationId xmlns:a16="http://schemas.microsoft.com/office/drawing/2014/main" id="{5F73031D-94F7-1DF4-96CC-0A93EBECF987}"/>
              </a:ext>
            </a:extLst>
          </p:cNvPr>
          <p:cNvSpPr txBox="1"/>
          <p:nvPr/>
        </p:nvSpPr>
        <p:spPr>
          <a:xfrm>
            <a:off x="4163309" y="6520637"/>
            <a:ext cx="3324864" cy="307777"/>
          </a:xfrm>
          <a:prstGeom prst="rect">
            <a:avLst/>
          </a:prstGeom>
          <a:noFill/>
        </p:spPr>
        <p:txBody>
          <a:bodyPr wrap="square">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altLang="zh-CN"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OECD, October 2022</a:t>
            </a:r>
            <a:endParaRPr lang="en-GB" altLang="zh-CN" sz="1400" b="1">
              <a:solidFill>
                <a:srgbClr val="00B0F0"/>
              </a:solidFill>
              <a:latin typeface="Helvetica" pitchFamily="2" charset="0"/>
            </a:endParaRPr>
          </a:p>
        </p:txBody>
      </p:sp>
      <p:pic>
        <p:nvPicPr>
          <p:cNvPr id="4" name="Picture 3">
            <a:extLst>
              <a:ext uri="{FF2B5EF4-FFF2-40B4-BE49-F238E27FC236}">
                <a16:creationId xmlns:a16="http://schemas.microsoft.com/office/drawing/2014/main" id="{A6D8F01F-7CDD-D48A-008D-F35F5E761299}"/>
              </a:ext>
            </a:extLst>
          </p:cNvPr>
          <p:cNvPicPr>
            <a:picLocks noChangeAspect="1"/>
          </p:cNvPicPr>
          <p:nvPr/>
        </p:nvPicPr>
        <p:blipFill>
          <a:blip r:embed="rId4"/>
          <a:stretch>
            <a:fillRect/>
          </a:stretch>
        </p:blipFill>
        <p:spPr>
          <a:xfrm>
            <a:off x="325113" y="1591123"/>
            <a:ext cx="6245808" cy="2707624"/>
          </a:xfrm>
          <a:prstGeom prst="rect">
            <a:avLst/>
          </a:prstGeom>
        </p:spPr>
      </p:pic>
      <p:pic>
        <p:nvPicPr>
          <p:cNvPr id="6" name="Picture 5">
            <a:extLst>
              <a:ext uri="{FF2B5EF4-FFF2-40B4-BE49-F238E27FC236}">
                <a16:creationId xmlns:a16="http://schemas.microsoft.com/office/drawing/2014/main" id="{8BFE65A5-8287-AB8E-4921-1566DBB5217C}"/>
              </a:ext>
            </a:extLst>
          </p:cNvPr>
          <p:cNvPicPr>
            <a:picLocks noChangeAspect="1"/>
          </p:cNvPicPr>
          <p:nvPr/>
        </p:nvPicPr>
        <p:blipFill>
          <a:blip r:embed="rId5"/>
          <a:stretch>
            <a:fillRect/>
          </a:stretch>
        </p:blipFill>
        <p:spPr>
          <a:xfrm>
            <a:off x="386499" y="4285202"/>
            <a:ext cx="5778381" cy="2268098"/>
          </a:xfrm>
          <a:prstGeom prst="rect">
            <a:avLst/>
          </a:prstGeom>
        </p:spPr>
      </p:pic>
      <p:grpSp>
        <p:nvGrpSpPr>
          <p:cNvPr id="25" name="Group 24">
            <a:extLst>
              <a:ext uri="{FF2B5EF4-FFF2-40B4-BE49-F238E27FC236}">
                <a16:creationId xmlns:a16="http://schemas.microsoft.com/office/drawing/2014/main" id="{771C85CE-3024-5BEF-4EC1-C7C4EBC11F4E}"/>
              </a:ext>
            </a:extLst>
          </p:cNvPr>
          <p:cNvGrpSpPr/>
          <p:nvPr/>
        </p:nvGrpSpPr>
        <p:grpSpPr>
          <a:xfrm>
            <a:off x="7488173" y="165492"/>
            <a:ext cx="4445361" cy="6564531"/>
            <a:chOff x="7024385" y="47033"/>
            <a:chExt cx="3982997" cy="6375213"/>
          </a:xfrm>
        </p:grpSpPr>
        <p:pic>
          <p:nvPicPr>
            <p:cNvPr id="12" name="Picture 11">
              <a:extLst>
                <a:ext uri="{FF2B5EF4-FFF2-40B4-BE49-F238E27FC236}">
                  <a16:creationId xmlns:a16="http://schemas.microsoft.com/office/drawing/2014/main" id="{AB5340A7-E326-EEF6-981C-ABA8B41DD2B2}"/>
                </a:ext>
              </a:extLst>
            </p:cNvPr>
            <p:cNvPicPr>
              <a:picLocks noChangeAspect="1"/>
            </p:cNvPicPr>
            <p:nvPr/>
          </p:nvPicPr>
          <p:blipFill>
            <a:blip r:embed="rId6"/>
            <a:stretch>
              <a:fillRect/>
            </a:stretch>
          </p:blipFill>
          <p:spPr>
            <a:xfrm>
              <a:off x="7060735" y="3237682"/>
              <a:ext cx="3946647" cy="1544505"/>
            </a:xfrm>
            <a:prstGeom prst="rect">
              <a:avLst/>
            </a:prstGeom>
          </p:spPr>
        </p:pic>
        <p:pic>
          <p:nvPicPr>
            <p:cNvPr id="16" name="Picture 15">
              <a:extLst>
                <a:ext uri="{FF2B5EF4-FFF2-40B4-BE49-F238E27FC236}">
                  <a16:creationId xmlns:a16="http://schemas.microsoft.com/office/drawing/2014/main" id="{4837B4DE-1696-B912-D545-3ECF9EF0AB52}"/>
                </a:ext>
              </a:extLst>
            </p:cNvPr>
            <p:cNvPicPr>
              <a:picLocks noChangeAspect="1"/>
            </p:cNvPicPr>
            <p:nvPr/>
          </p:nvPicPr>
          <p:blipFill>
            <a:blip r:embed="rId7"/>
            <a:stretch>
              <a:fillRect/>
            </a:stretch>
          </p:blipFill>
          <p:spPr>
            <a:xfrm>
              <a:off x="7024385" y="4877741"/>
              <a:ext cx="3982997" cy="1544505"/>
            </a:xfrm>
            <a:prstGeom prst="rect">
              <a:avLst/>
            </a:prstGeom>
          </p:spPr>
        </p:pic>
        <p:pic>
          <p:nvPicPr>
            <p:cNvPr id="23" name="Picture 22">
              <a:extLst>
                <a:ext uri="{FF2B5EF4-FFF2-40B4-BE49-F238E27FC236}">
                  <a16:creationId xmlns:a16="http://schemas.microsoft.com/office/drawing/2014/main" id="{DE3924D6-281D-926E-361C-C44EF3E14536}"/>
                </a:ext>
              </a:extLst>
            </p:cNvPr>
            <p:cNvPicPr>
              <a:picLocks noChangeAspect="1"/>
            </p:cNvPicPr>
            <p:nvPr/>
          </p:nvPicPr>
          <p:blipFill>
            <a:blip r:embed="rId8"/>
            <a:stretch>
              <a:fillRect/>
            </a:stretch>
          </p:blipFill>
          <p:spPr>
            <a:xfrm>
              <a:off x="7137202" y="47033"/>
              <a:ext cx="3793711" cy="1544504"/>
            </a:xfrm>
            <a:prstGeom prst="rect">
              <a:avLst/>
            </a:prstGeom>
          </p:spPr>
        </p:pic>
        <p:pic>
          <p:nvPicPr>
            <p:cNvPr id="24" name="Picture 23">
              <a:extLst>
                <a:ext uri="{FF2B5EF4-FFF2-40B4-BE49-F238E27FC236}">
                  <a16:creationId xmlns:a16="http://schemas.microsoft.com/office/drawing/2014/main" id="{6273A180-6758-7B99-6502-256DE04DD4C2}"/>
                </a:ext>
              </a:extLst>
            </p:cNvPr>
            <p:cNvPicPr>
              <a:picLocks noChangeAspect="1"/>
            </p:cNvPicPr>
            <p:nvPr/>
          </p:nvPicPr>
          <p:blipFill>
            <a:blip r:embed="rId9"/>
            <a:stretch>
              <a:fillRect/>
            </a:stretch>
          </p:blipFill>
          <p:spPr>
            <a:xfrm>
              <a:off x="7088436" y="1664904"/>
              <a:ext cx="3918946" cy="1544504"/>
            </a:xfrm>
            <a:prstGeom prst="rect">
              <a:avLst/>
            </a:prstGeom>
          </p:spPr>
        </p:pic>
      </p:grpSp>
    </p:spTree>
    <p:extLst>
      <p:ext uri="{BB962C8B-B14F-4D97-AF65-F5344CB8AC3E}">
        <p14:creationId xmlns:p14="http://schemas.microsoft.com/office/powerpoint/2010/main" val="7786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312965" y="163285"/>
            <a:ext cx="11674929" cy="831624"/>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October 2022</a:t>
            </a:r>
            <a:br>
              <a:rPr lang="en-GB" sz="3600">
                <a:latin typeface="Helvetica" pitchFamily="2" charset="0"/>
              </a:rPr>
            </a:br>
            <a:r>
              <a:rPr lang="en-GB" sz="3600">
                <a:latin typeface="Helvetica" pitchFamily="2" charset="0"/>
              </a:rPr>
              <a:t>Bank of England Financial Policy Summary, 2022 Q3</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41789" y="1224285"/>
            <a:ext cx="11083904" cy="4995762"/>
          </a:xfrm>
        </p:spPr>
        <p:txBody>
          <a:bodyPr>
            <a:noAutofit/>
          </a:bodyPr>
          <a:lstStyle/>
          <a:p>
            <a:pPr>
              <a:lnSpc>
                <a:spcPct val="100000"/>
              </a:lnSpc>
            </a:pPr>
            <a:r>
              <a:rPr lang="en-GB" sz="1900" b="0" i="0">
                <a:effectLst/>
                <a:latin typeface="Helvetica" pitchFamily="2" charset="0"/>
              </a:rPr>
              <a:t>Looking at </a:t>
            </a:r>
            <a:r>
              <a:rPr lang="en-GB" sz="1900">
                <a:latin typeface="Helvetica" pitchFamily="2" charset="0"/>
              </a:rPr>
              <a:t>global economic developments, s</a:t>
            </a:r>
            <a:r>
              <a:rPr lang="en-GB" sz="1900" b="0" i="0">
                <a:effectLst/>
                <a:latin typeface="Helvetica" pitchFamily="2" charset="0"/>
              </a:rPr>
              <a:t>ince July 2022, the global economic outlook has continued to deteriorate significantly, and by more than had been expected, while geopolitical risks have remained heightened. </a:t>
            </a:r>
          </a:p>
          <a:p>
            <a:pPr>
              <a:lnSpc>
                <a:spcPct val="100000"/>
              </a:lnSpc>
            </a:pPr>
            <a:r>
              <a:rPr lang="en-GB" sz="1900" b="1" i="0">
                <a:effectLst/>
                <a:latin typeface="Helvetica" pitchFamily="2" charset="0"/>
              </a:rPr>
              <a:t>Inflationary pressures </a:t>
            </a:r>
            <a:r>
              <a:rPr lang="en-GB" sz="1900" b="0" i="0">
                <a:effectLst/>
                <a:latin typeface="Helvetica" pitchFamily="2" charset="0"/>
              </a:rPr>
              <a:t>have intensified further, driven in part by </a:t>
            </a:r>
            <a:r>
              <a:rPr lang="en-GB" sz="1900" b="1" i="0">
                <a:effectLst/>
                <a:latin typeface="Helvetica" pitchFamily="2" charset="0"/>
              </a:rPr>
              <a:t>a sharp reduction in gas supply from Russia to Europe</a:t>
            </a:r>
            <a:r>
              <a:rPr lang="en-GB" sz="1900" b="0" i="0">
                <a:effectLst/>
                <a:latin typeface="Helvetica" pitchFamily="2" charset="0"/>
              </a:rPr>
              <a:t>. That followed steep rises in energy and other commodity prices after Russia’s illegal invasion of Ukraine in February 2022, which had already exacerbated inflationary pressures arising from the pandemic. </a:t>
            </a:r>
            <a:r>
              <a:rPr lang="en-GB" sz="1900" b="1" i="0">
                <a:effectLst/>
                <a:latin typeface="Helvetica" pitchFamily="2" charset="0"/>
              </a:rPr>
              <a:t>Household real incomes and the profit margins of some businesses have fallen</a:t>
            </a:r>
            <a:r>
              <a:rPr lang="en-GB" sz="1900" b="0" i="0">
                <a:effectLst/>
                <a:latin typeface="Helvetica" pitchFamily="2" charset="0"/>
              </a:rPr>
              <a:t> this year as a result.</a:t>
            </a:r>
          </a:p>
          <a:p>
            <a:pPr>
              <a:lnSpc>
                <a:spcPct val="100000"/>
              </a:lnSpc>
            </a:pPr>
            <a:r>
              <a:rPr lang="en-GB" sz="1900" b="1" i="0">
                <a:effectLst/>
                <a:latin typeface="Helvetica" pitchFamily="2" charset="0"/>
              </a:rPr>
              <a:t>Financial conditions have tightened further</a:t>
            </a:r>
            <a:r>
              <a:rPr lang="en-GB" sz="1900" b="0" i="0">
                <a:effectLst/>
                <a:latin typeface="Helvetica" pitchFamily="2" charset="0"/>
              </a:rPr>
              <a:t>, </a:t>
            </a:r>
            <a:r>
              <a:rPr lang="en-GB" sz="1900" i="0">
                <a:effectLst/>
                <a:latin typeface="Helvetica" pitchFamily="2" charset="0"/>
              </a:rPr>
              <a:t>and financial markets have remained volatile </a:t>
            </a:r>
            <a:r>
              <a:rPr lang="en-GB" sz="1900" b="0" i="0">
                <a:effectLst/>
                <a:latin typeface="Helvetica" pitchFamily="2" charset="0"/>
              </a:rPr>
              <a:t>in recent months, with significant rises in government bond yields, large moves in exchange rates, and falls in risky asset prices. </a:t>
            </a:r>
          </a:p>
          <a:p>
            <a:pPr>
              <a:lnSpc>
                <a:spcPct val="100000"/>
              </a:lnSpc>
            </a:pPr>
            <a:r>
              <a:rPr lang="en-GB" sz="1900" b="0" i="0">
                <a:effectLst/>
                <a:latin typeface="Helvetica" pitchFamily="2" charset="0"/>
              </a:rPr>
              <a:t>Overall, the adjustment in global market prices has been consistent with </a:t>
            </a:r>
            <a:r>
              <a:rPr lang="en-GB" sz="1900" b="1">
                <a:latin typeface="Helvetica" pitchFamily="2" charset="0"/>
              </a:rPr>
              <a:t>higher interest rates</a:t>
            </a:r>
            <a:r>
              <a:rPr lang="en-GB" sz="1900" b="1" i="0">
                <a:effectLst/>
                <a:latin typeface="Helvetica" pitchFamily="2" charset="0"/>
              </a:rPr>
              <a:t> globally </a:t>
            </a:r>
            <a:r>
              <a:rPr lang="en-GB" sz="1900" b="0" i="0">
                <a:effectLst/>
                <a:latin typeface="Helvetica" pitchFamily="2" charset="0"/>
              </a:rPr>
              <a:t>and further </a:t>
            </a:r>
            <a:r>
              <a:rPr lang="en-GB" sz="1900" b="1" i="0">
                <a:effectLst/>
                <a:latin typeface="Helvetica" pitchFamily="2" charset="0"/>
              </a:rPr>
              <a:t>deterioration in the economic outlook</a:t>
            </a:r>
            <a:r>
              <a:rPr lang="en-GB" sz="1900" b="0" i="0">
                <a:effectLst/>
                <a:latin typeface="Helvetica" pitchFamily="2" charset="0"/>
              </a:rPr>
              <a:t>. Global financial markets were</a:t>
            </a:r>
            <a:r>
              <a:rPr lang="en-GB" sz="1900">
                <a:latin typeface="Helvetica" pitchFamily="2" charset="0"/>
              </a:rPr>
              <a:t> </a:t>
            </a:r>
            <a:r>
              <a:rPr lang="en-GB" sz="1900" b="0" i="0">
                <a:effectLst/>
                <a:latin typeface="Helvetica" pitchFamily="2" charset="0"/>
              </a:rPr>
              <a:t>affected by spillovers from dysfunction in the market for long-dated UK government debt in response to which the Bank announced measures to support UK financial stability.</a:t>
            </a:r>
            <a:endParaRPr lang="en-US" sz="1900" b="0" i="0">
              <a:effectLst/>
              <a:latin typeface="Helvetica" pitchFamily="2" charset="0"/>
            </a:endParaRP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GB"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Bank of England, October 2022</a:t>
            </a:r>
            <a:endParaRPr lang="en-GB" sz="1400">
              <a:solidFill>
                <a:srgbClr val="00B0F0"/>
              </a:solidFill>
              <a:latin typeface="Helvetica" pitchFamily="2" charset="0"/>
            </a:endParaRPr>
          </a:p>
        </p:txBody>
      </p:sp>
    </p:spTree>
    <p:extLst>
      <p:ext uri="{BB962C8B-B14F-4D97-AF65-F5344CB8AC3E}">
        <p14:creationId xmlns:p14="http://schemas.microsoft.com/office/powerpoint/2010/main" val="280799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a:xfrm>
            <a:off x="197615" y="127935"/>
            <a:ext cx="10515600" cy="795338"/>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October 2022</a:t>
            </a:r>
            <a:br>
              <a:rPr lang="en-GB" sz="3200">
                <a:latin typeface="Helvetica" pitchFamily="2" charset="0"/>
              </a:rPr>
            </a:br>
            <a:r>
              <a:rPr lang="en-GB" sz="3600">
                <a:latin typeface="Helvetica" pitchFamily="2" charset="0"/>
              </a:rPr>
              <a:t>Business insights and impact on the UK economy</a:t>
            </a:r>
            <a:endParaRPr lang="en-GB" sz="3200">
              <a:latin typeface="Helvetica" pitchFamily="2" charset="0"/>
            </a:endParaRPr>
          </a:p>
        </p:txBody>
      </p:sp>
      <p:sp>
        <p:nvSpPr>
          <p:cNvPr id="14" name="TextBox 13">
            <a:extLst>
              <a:ext uri="{FF2B5EF4-FFF2-40B4-BE49-F238E27FC236}">
                <a16:creationId xmlns:a16="http://schemas.microsoft.com/office/drawing/2014/main" id="{71FA8333-DFFE-B5D5-7918-CACBDE197835}"/>
              </a:ext>
            </a:extLst>
          </p:cNvPr>
          <p:cNvSpPr txBox="1"/>
          <p:nvPr/>
        </p:nvSpPr>
        <p:spPr>
          <a:xfrm>
            <a:off x="5785775" y="6422288"/>
            <a:ext cx="6353060" cy="307777"/>
          </a:xfrm>
          <a:prstGeom prst="rect">
            <a:avLst/>
          </a:prstGeom>
          <a:noFill/>
        </p:spPr>
        <p:txBody>
          <a:bodyPr wrap="square">
            <a:spAutoFit/>
          </a:bodyPr>
          <a:lstStyle/>
          <a:p>
            <a:pPr marL="0" indent="0" algn="r" fontAlgn="base">
              <a:buNone/>
            </a:pPr>
            <a:r>
              <a:rPr lang="en-US" sz="1400" b="1">
                <a:solidFill>
                  <a:srgbClr val="333333"/>
                </a:solidFill>
                <a:latin typeface="Helvetica" pitchFamily="2" charset="0"/>
              </a:rPr>
              <a:t> Source: </a:t>
            </a:r>
            <a:r>
              <a:rPr lang="en-US"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ONS, October 2022</a:t>
            </a:r>
            <a:endParaRPr lang="en-GB" sz="1400" b="1">
              <a:solidFill>
                <a:srgbClr val="00B0F0"/>
              </a:solidFill>
              <a:latin typeface="Helvetica" pitchFamily="2" charset="0"/>
            </a:endParaRPr>
          </a:p>
        </p:txBody>
      </p:sp>
      <p:sp>
        <p:nvSpPr>
          <p:cNvPr id="13" name="TextBox 12">
            <a:extLst>
              <a:ext uri="{FF2B5EF4-FFF2-40B4-BE49-F238E27FC236}">
                <a16:creationId xmlns:a16="http://schemas.microsoft.com/office/drawing/2014/main" id="{09EFC61B-AD14-FC26-0032-693E1DA3B561}"/>
              </a:ext>
            </a:extLst>
          </p:cNvPr>
          <p:cNvSpPr txBox="1"/>
          <p:nvPr/>
        </p:nvSpPr>
        <p:spPr>
          <a:xfrm>
            <a:off x="197615" y="1243090"/>
            <a:ext cx="11157957" cy="4478149"/>
          </a:xfrm>
          <a:prstGeom prst="rect">
            <a:avLst/>
          </a:prstGeom>
          <a:noFill/>
        </p:spPr>
        <p:txBody>
          <a:bodyPr wrap="square">
            <a:spAutoFit/>
          </a:bodyPr>
          <a:lstStyle/>
          <a:p>
            <a:pPr marL="342900" indent="-342900" algn="l">
              <a:buFont typeface="Arial" panose="020B0604020202020204" pitchFamily="34" charset="0"/>
              <a:buChar char="•"/>
            </a:pPr>
            <a:r>
              <a:rPr lang="en-GB" sz="1900" b="0" i="0">
                <a:effectLst/>
                <a:latin typeface="Helvetica" pitchFamily="2" charset="0"/>
              </a:rPr>
              <a:t>For trading businesses with 10 or more employees who had imported/exported in September 2022, </a:t>
            </a:r>
            <a:r>
              <a:rPr lang="en-GB" sz="1900" b="1" i="0">
                <a:effectLst/>
                <a:latin typeface="Helvetica" pitchFamily="2" charset="0"/>
              </a:rPr>
              <a:t>changes in exchange rates </a:t>
            </a:r>
            <a:r>
              <a:rPr lang="en-GB" sz="1900" b="0" i="0">
                <a:effectLst/>
                <a:latin typeface="Helvetica" pitchFamily="2" charset="0"/>
              </a:rPr>
              <a:t>presented an increased challenge for 39% of importing businesses and 29% of exporting businesses compared with August 2022.</a:t>
            </a:r>
          </a:p>
          <a:p>
            <a:pPr marL="342900" indent="-342900" algn="l">
              <a:buFont typeface="Arial" panose="020B0604020202020204" pitchFamily="34" charset="0"/>
              <a:buChar char="•"/>
            </a:pPr>
            <a:endParaRPr lang="en-GB" sz="1900" b="0" i="0">
              <a:effectLst/>
              <a:latin typeface="Helvetica" pitchFamily="2" charset="0"/>
            </a:endParaRPr>
          </a:p>
          <a:p>
            <a:pPr marL="342900" indent="-342900" algn="l">
              <a:buFont typeface="Arial" panose="020B0604020202020204" pitchFamily="34" charset="0"/>
              <a:buChar char="•"/>
            </a:pPr>
            <a:r>
              <a:rPr lang="en-GB" sz="1900" b="0" i="0">
                <a:effectLst/>
                <a:latin typeface="Helvetica" pitchFamily="2" charset="0"/>
              </a:rPr>
              <a:t>In September 2022, one in five (20%) businesses with 10 or more employees reported experiencing global supply chain disruption; the </a:t>
            </a:r>
            <a:r>
              <a:rPr lang="en-GB" sz="1900" i="0">
                <a:effectLst/>
                <a:latin typeface="Helvetica" pitchFamily="2" charset="0"/>
              </a:rPr>
              <a:t>wholesale and retail trade; repair of motor vehicles and motorcycles industry </a:t>
            </a:r>
            <a:r>
              <a:rPr lang="en-GB" sz="1900" b="0" i="0">
                <a:effectLst/>
                <a:latin typeface="Helvetica" pitchFamily="2" charset="0"/>
              </a:rPr>
              <a:t>reported the highest proportion of businesses who experienced disruption, at 31%.</a:t>
            </a:r>
          </a:p>
          <a:p>
            <a:pPr marL="342900" indent="-342900" algn="l">
              <a:buFont typeface="Arial" panose="020B0604020202020204" pitchFamily="34" charset="0"/>
              <a:buChar char="•"/>
            </a:pPr>
            <a:endParaRPr lang="en-GB" sz="1900" b="0" i="0">
              <a:effectLst/>
              <a:latin typeface="Helvetica" pitchFamily="2" charset="0"/>
            </a:endParaRPr>
          </a:p>
          <a:p>
            <a:pPr marL="342900" indent="-342900" algn="l">
              <a:buFont typeface="Arial" panose="020B0604020202020204" pitchFamily="34" charset="0"/>
              <a:buChar char="•"/>
            </a:pPr>
            <a:r>
              <a:rPr lang="en-GB" sz="1900" b="0" i="0">
                <a:effectLst/>
                <a:latin typeface="Helvetica" pitchFamily="2" charset="0"/>
              </a:rPr>
              <a:t>In late October 2022, two in five (40%) businesses had taken some form of action to reduce their energy costs over the last three months, while 39% of businesses plan to act in November 2022 to reduce their energy costs.</a:t>
            </a:r>
          </a:p>
          <a:p>
            <a:pPr marL="342900" indent="-342900" algn="l">
              <a:buFont typeface="Arial" panose="020B0604020202020204" pitchFamily="34" charset="0"/>
              <a:buChar char="•"/>
            </a:pPr>
            <a:endParaRPr lang="en-GB" sz="1900" b="0" i="0">
              <a:effectLst/>
              <a:latin typeface="Helvetica" pitchFamily="2" charset="0"/>
            </a:endParaRPr>
          </a:p>
          <a:p>
            <a:pPr marL="342900" indent="-342900" algn="l">
              <a:buFont typeface="Arial" panose="020B0604020202020204" pitchFamily="34" charset="0"/>
              <a:buChar char="•"/>
            </a:pPr>
            <a:r>
              <a:rPr lang="en-GB" sz="1900" b="0" i="0">
                <a:effectLst/>
                <a:latin typeface="Helvetica" pitchFamily="2" charset="0"/>
              </a:rPr>
              <a:t>Looking ahead to November 2022, </a:t>
            </a:r>
            <a:r>
              <a:rPr lang="en-GB" sz="1900" b="1" i="0">
                <a:effectLst/>
                <a:latin typeface="Helvetica" pitchFamily="2" charset="0"/>
              </a:rPr>
              <a:t>input price inflation </a:t>
            </a:r>
            <a:r>
              <a:rPr lang="en-GB" sz="1900" b="0" i="0">
                <a:effectLst/>
                <a:latin typeface="Helvetica" pitchFamily="2" charset="0"/>
              </a:rPr>
              <a:t>and </a:t>
            </a:r>
            <a:r>
              <a:rPr lang="en-GB" sz="1900" b="1" i="0">
                <a:effectLst/>
                <a:latin typeface="Helvetica" pitchFamily="2" charset="0"/>
              </a:rPr>
              <a:t>energy prices</a:t>
            </a:r>
            <a:r>
              <a:rPr lang="en-GB" sz="1900" b="0" i="0">
                <a:effectLst/>
                <a:latin typeface="Helvetica" pitchFamily="2" charset="0"/>
              </a:rPr>
              <a:t> remain the top two concerns reported by businesses, at 25% and 22%, respectively.</a:t>
            </a:r>
          </a:p>
        </p:txBody>
      </p:sp>
    </p:spTree>
    <p:extLst>
      <p:ext uri="{BB962C8B-B14F-4D97-AF65-F5344CB8AC3E}">
        <p14:creationId xmlns:p14="http://schemas.microsoft.com/office/powerpoint/2010/main" val="3018838771"/>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6" ma:contentTypeDescription="Create a new document." ma:contentTypeScope="" ma:versionID="99362d77585828d2df0013c6e3acfd31">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17ff8db1ad8538c550dcd2cc07669361"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UserInfo>
        <DisplayName>Tim Page</DisplayName>
        <AccountId>14</AccountId>
        <AccountType/>
      </UserInfo>
      <UserInfo>
        <DisplayName>Joanna Birrell</DisplayName>
        <AccountId>24</AccountId>
        <AccountType/>
      </UserInfo>
      <UserInfo>
        <DisplayName>Colleen Rawlins</DisplayName>
        <AccountId>788</AccountId>
        <AccountType/>
      </UserInfo>
      <UserInfo>
        <DisplayName>Aishwarya Chakravarty</DisplayName>
        <AccountId>1100</AccountId>
        <AccountType/>
      </UserInfo>
    </SharedWithUsers>
    <TaxCatchAll xmlns="df15de35-5208-4006-b31e-64c99b3e6042" xsi:nil="true"/>
    <lcf76f155ced4ddcb4097134ff3c332f xmlns="887f3627-3362-4f0e-99fd-589162ca1cd8">
      <Terms xmlns="http://schemas.microsoft.com/office/infopath/2007/PartnerControls"/>
    </lcf76f155ced4ddcb4097134ff3c332f>
    <MediaLengthInSeconds xmlns="887f3627-3362-4f0e-99fd-589162ca1cd8" xsi:nil="true"/>
  </documentManagement>
</p:properties>
</file>

<file path=customXml/itemProps1.xml><?xml version="1.0" encoding="utf-8"?>
<ds:datastoreItem xmlns:ds="http://schemas.openxmlformats.org/officeDocument/2006/customXml" ds:itemID="{BE877253-F193-45D9-B18D-E848A7E496B4}">
  <ds:schemaRefs>
    <ds:schemaRef ds:uri="887f3627-3362-4f0e-99fd-589162ca1cd8"/>
    <ds:schemaRef ds:uri="df15de35-5208-4006-b31e-64c99b3e6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3.xml><?xml version="1.0" encoding="utf-8"?>
<ds:datastoreItem xmlns:ds="http://schemas.openxmlformats.org/officeDocument/2006/customXml" ds:itemID="{7C1A669E-19B7-4948-BF30-ADA8F9A55D35}">
  <ds:schemaRefs>
    <ds:schemaRef ds:uri="887f3627-3362-4f0e-99fd-589162ca1cd8"/>
    <ds:schemaRef ds:uri="df15de35-5208-4006-b31e-64c99b3e60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4049</Words>
  <Application>Microsoft Office PowerPoint</Application>
  <PresentationFormat>Widescreen</PresentationFormat>
  <Paragraphs>200</Paragraphs>
  <Slides>39</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Helvetica</vt:lpstr>
      <vt:lpstr>Office Theme</vt:lpstr>
      <vt:lpstr>1_Office Theme</vt:lpstr>
      <vt:lpstr>Thames Valley Berkshire Monthly Economic Briefing</vt:lpstr>
      <vt:lpstr>2022 Refresh</vt:lpstr>
      <vt:lpstr>Key contents of this month’s briefing</vt:lpstr>
      <vt:lpstr>Global and National Economy</vt:lpstr>
      <vt:lpstr>October 2022 OECD World Economic Outlook</vt:lpstr>
      <vt:lpstr>October 2022 Global Economics Intelligence executive summary</vt:lpstr>
      <vt:lpstr>Global Economy OECD GDP Tracker</vt:lpstr>
      <vt:lpstr>October 2022 Bank of England Financial Policy Summary, 2022 Q3</vt:lpstr>
      <vt:lpstr>October 2022 Business insights and impact on the UK economy</vt:lpstr>
      <vt:lpstr>October 2022 Labour Market Outlook: Q3 2022</vt:lpstr>
      <vt:lpstr>October 2022 Monthly Spotlight: Edible Economics</vt:lpstr>
      <vt:lpstr>October 2022 Monthly Spotlight: Edible Economics</vt:lpstr>
      <vt:lpstr>October 2022 Monthly Spotlight: Edible Economics</vt:lpstr>
      <vt:lpstr>October 2022 Monthly Spotlight: Edible Economics</vt:lpstr>
      <vt:lpstr>Employment in the UK Labour Force Survey – October 2022</vt:lpstr>
      <vt:lpstr>Economic and Labour Market Insight: Implications for Thames Valley Berkshire</vt:lpstr>
      <vt:lpstr>Claimant Count (Latest data - October 2022)</vt:lpstr>
      <vt:lpstr>Strategic Issues Heathrow Airport says no passenger limits over Christmas</vt:lpstr>
      <vt:lpstr>An important note on the EMSI figures contained on the following slides: 20, 24, 27, 30, 33, 36 and 39</vt:lpstr>
      <vt:lpstr>Remote working</vt:lpstr>
      <vt:lpstr>Local Profiles</vt:lpstr>
      <vt:lpstr>Bracknell Forest</vt:lpstr>
      <vt:lpstr>Unemployment figures and notable business news - October 2022</vt:lpstr>
      <vt:lpstr>Job posting analytics</vt:lpstr>
      <vt:lpstr>Reading</vt:lpstr>
      <vt:lpstr>Unemployment figures and notable business news - October 2022</vt:lpstr>
      <vt:lpstr>Job posting analytics</vt:lpstr>
      <vt:lpstr>Slough</vt:lpstr>
      <vt:lpstr>Unemployment figures and notable business news - October 2022</vt:lpstr>
      <vt:lpstr>Job posting analytics</vt:lpstr>
      <vt:lpstr>West Berkshire</vt:lpstr>
      <vt:lpstr>Unemployment figures and notable business news - October 2022</vt:lpstr>
      <vt:lpstr>Job posting analytics</vt:lpstr>
      <vt:lpstr>Windsor and Maidenhead</vt:lpstr>
      <vt:lpstr>Unemployment figures and notable business news - October 2022</vt:lpstr>
      <vt:lpstr>Job posting analytics</vt:lpstr>
      <vt:lpstr>Wokingham</vt:lpstr>
      <vt:lpstr>Unemployment figures and notable business news - October 2022</vt:lpstr>
      <vt:lpstr>Job posting analytics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Alison Webster</cp:lastModifiedBy>
  <cp:revision>1</cp:revision>
  <dcterms:created xsi:type="dcterms:W3CDTF">2021-01-28T12:18:09Z</dcterms:created>
  <dcterms:modified xsi:type="dcterms:W3CDTF">2022-11-17T15:02:49Z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y fmtid="{D5CDD505-2E9C-101B-9397-08002B2CF9AE}" pid="3" name="MediaServiceImageTags">
    <vt:lpwstr/>
  </property>
</Properties>
</file>