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5" r:id="rId5"/>
  </p:sldMasterIdLst>
  <p:handoutMasterIdLst>
    <p:handoutMasterId r:id="rId46"/>
  </p:handoutMasterIdLst>
  <p:sldIdLst>
    <p:sldId id="256" r:id="rId6"/>
    <p:sldId id="332" r:id="rId7"/>
    <p:sldId id="322" r:id="rId8"/>
    <p:sldId id="259" r:id="rId9"/>
    <p:sldId id="258" r:id="rId10"/>
    <p:sldId id="308" r:id="rId11"/>
    <p:sldId id="309" r:id="rId12"/>
    <p:sldId id="325" r:id="rId13"/>
    <p:sldId id="326" r:id="rId14"/>
    <p:sldId id="327" r:id="rId15"/>
    <p:sldId id="328" r:id="rId16"/>
    <p:sldId id="329" r:id="rId17"/>
    <p:sldId id="330" r:id="rId18"/>
    <p:sldId id="331" r:id="rId19"/>
    <p:sldId id="305" r:id="rId20"/>
    <p:sldId id="263" r:id="rId21"/>
    <p:sldId id="279" r:id="rId22"/>
    <p:sldId id="324" r:id="rId23"/>
    <p:sldId id="306" r:id="rId24"/>
    <p:sldId id="281" r:id="rId25"/>
    <p:sldId id="283" r:id="rId26"/>
    <p:sldId id="266" r:id="rId27"/>
    <p:sldId id="267" r:id="rId28"/>
    <p:sldId id="273" r:id="rId29"/>
    <p:sldId id="311" r:id="rId30"/>
    <p:sldId id="268" r:id="rId31"/>
    <p:sldId id="274" r:id="rId32"/>
    <p:sldId id="312" r:id="rId33"/>
    <p:sldId id="269" r:id="rId34"/>
    <p:sldId id="275" r:id="rId35"/>
    <p:sldId id="313" r:id="rId36"/>
    <p:sldId id="270" r:id="rId37"/>
    <p:sldId id="276" r:id="rId38"/>
    <p:sldId id="314" r:id="rId39"/>
    <p:sldId id="271" r:id="rId40"/>
    <p:sldId id="277" r:id="rId41"/>
    <p:sldId id="315" r:id="rId42"/>
    <p:sldId id="272" r:id="rId43"/>
    <p:sldId id="278" r:id="rId44"/>
    <p:sldId id="31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D6C578-F4DB-4CB0-BEE6-77DDBA898756}" v="6" dt="2022-02-14T17:21:29.7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showGuides="1">
      <p:cViewPr varScale="1">
        <p:scale>
          <a:sx n="64" d="100"/>
          <a:sy n="64" d="100"/>
        </p:scale>
        <p:origin x="624" y="48"/>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xter Levick" userId="cfead303-d38c-40a9-9e05-c9b454a5ec9d" providerId="ADAL" clId="{BDD6C578-F4DB-4CB0-BEE6-77DDBA898756}"/>
    <pc:docChg chg="undo custSel modSld">
      <pc:chgData name="Dexter Levick" userId="cfead303-d38c-40a9-9e05-c9b454a5ec9d" providerId="ADAL" clId="{BDD6C578-F4DB-4CB0-BEE6-77DDBA898756}" dt="2022-02-14T17:24:52.576" v="87" actId="20577"/>
      <pc:docMkLst>
        <pc:docMk/>
      </pc:docMkLst>
      <pc:sldChg chg="modSp mod">
        <pc:chgData name="Dexter Levick" userId="cfead303-d38c-40a9-9e05-c9b454a5ec9d" providerId="ADAL" clId="{BDD6C578-F4DB-4CB0-BEE6-77DDBA898756}" dt="2022-02-14T15:21:24.687" v="1" actId="20577"/>
        <pc:sldMkLst>
          <pc:docMk/>
          <pc:sldMk cId="4077493864" sldId="328"/>
        </pc:sldMkLst>
        <pc:spChg chg="mod">
          <ac:chgData name="Dexter Levick" userId="cfead303-d38c-40a9-9e05-c9b454a5ec9d" providerId="ADAL" clId="{BDD6C578-F4DB-4CB0-BEE6-77DDBA898756}" dt="2022-02-14T15:21:24.687" v="1" actId="20577"/>
          <ac:spMkLst>
            <pc:docMk/>
            <pc:sldMk cId="4077493864" sldId="328"/>
            <ac:spMk id="2" creationId="{2AA50264-9B8D-49F7-9F26-B3CBBF038F9F}"/>
          </ac:spMkLst>
        </pc:spChg>
      </pc:sldChg>
      <pc:sldChg chg="modSp mod">
        <pc:chgData name="Dexter Levick" userId="cfead303-d38c-40a9-9e05-c9b454a5ec9d" providerId="ADAL" clId="{BDD6C578-F4DB-4CB0-BEE6-77DDBA898756}" dt="2022-02-14T17:24:52.576" v="87" actId="20577"/>
        <pc:sldMkLst>
          <pc:docMk/>
          <pc:sldMk cId="1739310550" sldId="330"/>
        </pc:sldMkLst>
        <pc:spChg chg="mod">
          <ac:chgData name="Dexter Levick" userId="cfead303-d38c-40a9-9e05-c9b454a5ec9d" providerId="ADAL" clId="{BDD6C578-F4DB-4CB0-BEE6-77DDBA898756}" dt="2022-02-14T16:39:54.913" v="46" actId="1076"/>
          <ac:spMkLst>
            <pc:docMk/>
            <pc:sldMk cId="1739310550" sldId="330"/>
            <ac:spMk id="2" creationId="{2AA50264-9B8D-49F7-9F26-B3CBBF038F9F}"/>
          </ac:spMkLst>
        </pc:spChg>
        <pc:graphicFrameChg chg="mod modGraphic">
          <ac:chgData name="Dexter Levick" userId="cfead303-d38c-40a9-9e05-c9b454a5ec9d" providerId="ADAL" clId="{BDD6C578-F4DB-4CB0-BEE6-77DDBA898756}" dt="2022-02-14T17:24:52.576" v="87" actId="20577"/>
          <ac:graphicFrameMkLst>
            <pc:docMk/>
            <pc:sldMk cId="1739310550" sldId="330"/>
            <ac:graphicFrameMk id="9" creationId="{E46AD8EC-5C78-4B9E-88F8-786B34E3C783}"/>
          </ac:graphicFrameMkLst>
        </pc:graphicFrameChg>
      </pc:sldChg>
      <pc:sldChg chg="modSp mod">
        <pc:chgData name="Dexter Levick" userId="cfead303-d38c-40a9-9e05-c9b454a5ec9d" providerId="ADAL" clId="{BDD6C578-F4DB-4CB0-BEE6-77DDBA898756}" dt="2022-02-14T17:24:43.742" v="86" actId="403"/>
        <pc:sldMkLst>
          <pc:docMk/>
          <pc:sldMk cId="3807631496" sldId="331"/>
        </pc:sldMkLst>
        <pc:spChg chg="mod">
          <ac:chgData name="Dexter Levick" userId="cfead303-d38c-40a9-9e05-c9b454a5ec9d" providerId="ADAL" clId="{BDD6C578-F4DB-4CB0-BEE6-77DDBA898756}" dt="2022-02-14T16:40:17.326" v="50" actId="1076"/>
          <ac:spMkLst>
            <pc:docMk/>
            <pc:sldMk cId="3807631496" sldId="331"/>
            <ac:spMk id="2" creationId="{2AA50264-9B8D-49F7-9F26-B3CBBF038F9F}"/>
          </ac:spMkLst>
        </pc:spChg>
        <pc:graphicFrameChg chg="mod modGraphic">
          <ac:chgData name="Dexter Levick" userId="cfead303-d38c-40a9-9e05-c9b454a5ec9d" providerId="ADAL" clId="{BDD6C578-F4DB-4CB0-BEE6-77DDBA898756}" dt="2022-02-14T17:24:43.742" v="86" actId="403"/>
          <ac:graphicFrameMkLst>
            <pc:docMk/>
            <pc:sldMk cId="3807631496" sldId="331"/>
            <ac:graphicFrameMk id="4" creationId="{7F098B04-F269-4C07-871F-FE975BECEA9D}"/>
          </ac:graphicFrameMkLst>
        </pc:graphicFrameChg>
      </pc:sldChg>
    </pc:docChg>
  </pc:docChgLst>
  <pc:docChgLst>
    <pc:chgData name="Tim Page" userId="2f3ca46d-6336-4813-b671-c562fb38e036" providerId="ADAL" clId="{B3BC0F28-51FD-465A-BCE2-F4AAC52C5B9B}"/>
    <pc:docChg chg="modSld">
      <pc:chgData name="Tim Page" userId="2f3ca46d-6336-4813-b671-c562fb38e036" providerId="ADAL" clId="{B3BC0F28-51FD-465A-BCE2-F4AAC52C5B9B}" dt="2022-02-15T12:08:54.807" v="42" actId="20577"/>
      <pc:docMkLst>
        <pc:docMk/>
      </pc:docMkLst>
      <pc:sldChg chg="modSp mod">
        <pc:chgData name="Tim Page" userId="2f3ca46d-6336-4813-b671-c562fb38e036" providerId="ADAL" clId="{B3BC0F28-51FD-465A-BCE2-F4AAC52C5B9B}" dt="2022-02-15T12:08:54.807" v="42" actId="20577"/>
        <pc:sldMkLst>
          <pc:docMk/>
          <pc:sldMk cId="679703342" sldId="279"/>
        </pc:sldMkLst>
        <pc:spChg chg="mod">
          <ac:chgData name="Tim Page" userId="2f3ca46d-6336-4813-b671-c562fb38e036" providerId="ADAL" clId="{B3BC0F28-51FD-465A-BCE2-F4AAC52C5B9B}" dt="2022-02-15T12:08:54.807" v="42" actId="20577"/>
          <ac:spMkLst>
            <pc:docMk/>
            <pc:sldMk cId="679703342" sldId="279"/>
            <ac:spMk id="3" creationId="{5E3BC8CB-7298-4378-9C7B-259CD97B2A6D}"/>
          </ac:spMkLst>
        </pc:spChg>
      </pc:sldChg>
      <pc:sldChg chg="modSp mod">
        <pc:chgData name="Tim Page" userId="2f3ca46d-6336-4813-b671-c562fb38e036" providerId="ADAL" clId="{B3BC0F28-51FD-465A-BCE2-F4AAC52C5B9B}" dt="2022-02-15T11:58:43.376" v="41" actId="20577"/>
        <pc:sldMkLst>
          <pc:docMk/>
          <pc:sldMk cId="563067344" sldId="332"/>
        </pc:sldMkLst>
        <pc:spChg chg="mod">
          <ac:chgData name="Tim Page" userId="2f3ca46d-6336-4813-b671-c562fb38e036" providerId="ADAL" clId="{B3BC0F28-51FD-465A-BCE2-F4AAC52C5B9B}" dt="2022-02-15T11:58:43.376" v="41" actId="20577"/>
          <ac:spMkLst>
            <pc:docMk/>
            <pc:sldMk cId="563067344" sldId="332"/>
            <ac:spMk id="3" creationId="{BEECC9EC-FCF2-4D82-BEAF-843D5AE6247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1FB828-D179-4AC0-A4B2-11D7C278A2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F246DF6-2875-495A-B947-FB537538CD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EE075C-84BA-4AA9-9785-1AC5DC3FFAE4}" type="datetimeFigureOut">
              <a:rPr lang="en-GB" smtClean="0"/>
              <a:t>15/02/2022</a:t>
            </a:fld>
            <a:endParaRPr lang="en-GB" dirty="0"/>
          </a:p>
        </p:txBody>
      </p:sp>
      <p:sp>
        <p:nvSpPr>
          <p:cNvPr id="4" name="Footer Placeholder 3">
            <a:extLst>
              <a:ext uri="{FF2B5EF4-FFF2-40B4-BE49-F238E27FC236}">
                <a16:creationId xmlns:a16="http://schemas.microsoft.com/office/drawing/2014/main" id="{3A0124EC-3ABB-4C11-8F32-D6EDEA0F18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EB0716FA-71C7-44BB-AD26-E66E825AA8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58AC9-0940-4C73-A092-F0CA00356E59}" type="slidenum">
              <a:rPr lang="en-GB" smtClean="0"/>
              <a:t>‹#›</a:t>
            </a:fld>
            <a:endParaRPr lang="en-GB" dirty="0"/>
          </a:p>
        </p:txBody>
      </p:sp>
    </p:spTree>
    <p:extLst>
      <p:ext uri="{BB962C8B-B14F-4D97-AF65-F5344CB8AC3E}">
        <p14:creationId xmlns:p14="http://schemas.microsoft.com/office/powerpoint/2010/main" val="19430375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285377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4603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6915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5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485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4700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13694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3976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38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329935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169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6359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831BD47-F49D-4393-89EC-BE3B58A04050}"/>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22524"/>
          <a:stretch/>
        </p:blipFill>
        <p:spPr bwMode="auto">
          <a:xfrm>
            <a:off x="-1283" y="4968815"/>
            <a:ext cx="12193284" cy="1889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7A738"/>
                  </a:outerShdw>
                </a:effectLst>
              </a14:hiddenEffects>
            </a:ext>
          </a:extLst>
        </p:spPr>
      </p:pic>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41914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681898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ssets.ey.com/content/dam/ey-sites/ey-com/en_uk/topics/growth/ey-item-club/uk-regional-economic-forecast-january-2022.pdf"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www.centreforcities.org/event/cities-outlook-2022-launch/"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www.ons.gov.uk/employmentandlabourmarket/peopleinwork/employmentandemployeetypes/bulletins/employmentintheuk/latest#main-points"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hyperlink" Target="https://www.nomisweb.co.uk/reports/lmp/lep/1925185564/report.aspx#tabwab"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https://www.expressandstar.com/news/uk-news/2022/01/11/at-least-600000-cancelled-december-flights-from-heathrow/"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s://www.aviation24.be/airlines/uk-government-supports-aviation-sector-recovery-with-airport-slot-alleviation-for-summer-2022/"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ons.gov.uk/businessindustryandtrade/retailindustry/bulletins/retailsales/july2021" TargetMode="External"/><Relationship Id="rId2" Type="http://schemas.openxmlformats.org/officeDocument/2006/relationships/hyperlink" Target="https://www.centreforcities.org/data/high-streets-recovery-tracker/"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businessmag.co.uk/companies/cawood-acquires-chemtech-environmental/"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businessinnovationmag.co.uk/segro-buys-slough-office-portfolio/"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businessmag.co.uk/corporate-finance/xp-power-acquisitions-bolster-companys-european-presence/"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businessmag.co.uk/professional-services/platinum-equity-to-acquire-leaders-romans-group/"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insidermedia.com/news/south-east/cook-my-grub-eyes-1.5m-boost-for-uk-expansion"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ukpropertyforums.com/mixed-use-newbury-college-scheme-submitted/"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hyperlink" Target="https://www.imf.org/en/Publications/WEO/Issues/2022/01/25/world-economic-outlook-update-january-2022"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oecd.org/economy/weekly-tracker-of-gdp-growth/#:~:text=%E2%80%8C%20The%20OECD%20Weekly%20Tracker%20of%20GDP%20growth,the%20turbulent%20period%20of%20the%20current%20global%20pandemic." TargetMode="Externa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hyperlink" Target="https://assets.kpmg/content/dam/kpmg/uk/pdf/2021/12/regional-economic-outlook-january-2022.pdf"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theguardian.com/business/2022/jan/02/what-does-2022-hold-for-the-uk-economy-and-its-households"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Thames Valley Berkshire</a:t>
            </a:r>
            <a:br>
              <a:rPr lang="en-GB" dirty="0"/>
            </a:br>
            <a:r>
              <a:rPr lang="en-GB" dirty="0"/>
              <a:t>Monthly Economic Briefing</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January 2022</a:t>
            </a:r>
          </a:p>
        </p:txBody>
      </p:sp>
    </p:spTree>
    <p:extLst>
      <p:ext uri="{BB962C8B-B14F-4D97-AF65-F5344CB8AC3E}">
        <p14:creationId xmlns:p14="http://schemas.microsoft.com/office/powerpoint/2010/main" val="153958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p:txBody>
          <a:bodyPr/>
          <a:lstStyle/>
          <a:p>
            <a:r>
              <a:rPr lang="en-GB" dirty="0"/>
              <a:t>UK Economy 3</a:t>
            </a: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p:txBody>
          <a:bodyPr>
            <a:normAutofit fontScale="70000" lnSpcReduction="20000"/>
          </a:bodyPr>
          <a:lstStyle/>
          <a:p>
            <a:r>
              <a:rPr lang="en-US" sz="2900" dirty="0"/>
              <a:t>The UK – and indeed global – economy remains under the shadow of COVID-19. Concerns over new variants of the virus have once again forced policymakers to make tough choices aimed at striking the right balance between economic security and the health of the population. </a:t>
            </a:r>
          </a:p>
          <a:p>
            <a:r>
              <a:rPr lang="en-US" sz="2900" dirty="0"/>
              <a:t>At the same time, the consequences of surging demand coming up against supply-chain constraints have stoked price inflation to its highest level in many years. While central banks strive to assess how long the upward pressure on prices will continue, business are grappling with shortages and soaring costs, and households’ budgets are being squeezed.</a:t>
            </a:r>
          </a:p>
          <a:p>
            <a:r>
              <a:rPr lang="en-US" sz="2900" dirty="0"/>
              <a:t>Against this generally sombre background, the jobs market coming out of the crisis has continued to exhibit a surprising degree of strength. Joblessness has fallen close to pre-pandemic levels and job vacancies and hiring are at record highs. Early indications suggest that the closure of the furlough scheme in September had only a modest effect on unemployment.</a:t>
            </a:r>
          </a:p>
          <a:p>
            <a:r>
              <a:rPr lang="en-US" sz="2900" dirty="0"/>
              <a:t>As 2022 gets underway, the hope is that the accelerated vaccine roll-out brings the virus under control, while inflationary pressures start to subside as supply chains adapt. However, the past two years have shown us that this rosy scenario should not be taken for granted. The initial rebound from the pandemic now appears to be largely behind us; before us lies the bumpy road to recovery and sustainable growth.</a:t>
            </a:r>
          </a:p>
          <a:p>
            <a:pPr marL="0" indent="0">
              <a:buNone/>
            </a:pPr>
            <a:r>
              <a:rPr lang="en-US" dirty="0"/>
              <a:t>						  		        </a:t>
            </a:r>
            <a:r>
              <a:rPr lang="en-US" dirty="0">
                <a:hlinkClick r:id="rId2"/>
              </a:rPr>
              <a:t>Source: EY, January 2022</a:t>
            </a:r>
            <a:endParaRPr lang="en-GB" dirty="0"/>
          </a:p>
        </p:txBody>
      </p:sp>
    </p:spTree>
    <p:extLst>
      <p:ext uri="{BB962C8B-B14F-4D97-AF65-F5344CB8AC3E}">
        <p14:creationId xmlns:p14="http://schemas.microsoft.com/office/powerpoint/2010/main" val="373813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p:txBody>
          <a:bodyPr>
            <a:normAutofit/>
          </a:bodyPr>
          <a:lstStyle/>
          <a:p>
            <a:r>
              <a:rPr lang="en-GB" sz="2800" dirty="0"/>
              <a:t>Monthly Event Spotlight: Cities Outlook 2022 Launch event by the Centre for Cities, 24 January 2022</a:t>
            </a: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p:txBody>
          <a:bodyPr>
            <a:normAutofit/>
          </a:bodyPr>
          <a:lstStyle/>
          <a:p>
            <a:pPr marL="0" indent="0">
              <a:lnSpc>
                <a:spcPct val="103000"/>
              </a:lnSpc>
              <a:buNone/>
            </a:pPr>
            <a:r>
              <a:rPr lang="en-GB" sz="1700" dirty="0"/>
              <a:t>Key points:</a:t>
            </a:r>
          </a:p>
          <a:p>
            <a:pPr lvl="1">
              <a:lnSpc>
                <a:spcPct val="103000"/>
              </a:lnSpc>
            </a:pPr>
            <a:r>
              <a:rPr lang="en-GB" sz="1700" dirty="0">
                <a:effectLst/>
                <a:ea typeface="Calibri" panose="020F0502020204030204" pitchFamily="34" charset="0"/>
                <a:cs typeface="Times New Roman" panose="02020603050405020304" pitchFamily="18" charset="0"/>
              </a:rPr>
              <a:t>Not all high streets were struggling pre-COVID, contrary to what was being reported in the press</a:t>
            </a:r>
          </a:p>
          <a:p>
            <a:pPr lvl="1">
              <a:lnSpc>
                <a:spcPct val="103000"/>
              </a:lnSpc>
            </a:pPr>
            <a:r>
              <a:rPr lang="en-GB" sz="1700" dirty="0">
                <a:effectLst/>
                <a:ea typeface="Calibri" panose="020F0502020204030204" pitchFamily="34" charset="0"/>
                <a:cs typeface="Times New Roman" panose="02020603050405020304" pitchFamily="18" charset="0"/>
              </a:rPr>
              <a:t>Smaller areas, especially in the North East of England, were primarily the ones that were struggling</a:t>
            </a:r>
          </a:p>
          <a:p>
            <a:pPr lvl="1">
              <a:lnSpc>
                <a:spcPct val="103000"/>
              </a:lnSpc>
            </a:pPr>
            <a:r>
              <a:rPr lang="en-GB" sz="1700" dirty="0">
                <a:effectLst/>
                <a:ea typeface="Calibri" panose="020F0502020204030204" pitchFamily="34" charset="0"/>
                <a:cs typeface="Times New Roman" panose="02020603050405020304" pitchFamily="18" charset="0"/>
              </a:rPr>
              <a:t>Average loss of sales over lockdown for retail was 34 weeks – the high street in London lost a year of sales</a:t>
            </a:r>
          </a:p>
          <a:p>
            <a:pPr lvl="1">
              <a:lnSpc>
                <a:spcPct val="103000"/>
              </a:lnSpc>
            </a:pPr>
            <a:r>
              <a:rPr lang="en-GB" sz="1700" dirty="0">
                <a:effectLst/>
                <a:ea typeface="Calibri" panose="020F0502020204030204" pitchFamily="34" charset="0"/>
                <a:cs typeface="Times New Roman" panose="02020603050405020304" pitchFamily="18" charset="0"/>
              </a:rPr>
              <a:t>Weaker city centres saw a smaller increase in vacancy rates when compared to stronger areas</a:t>
            </a:r>
          </a:p>
          <a:p>
            <a:pPr lvl="1">
              <a:lnSpc>
                <a:spcPct val="103000"/>
              </a:lnSpc>
            </a:pPr>
            <a:r>
              <a:rPr lang="en-GB" sz="1700" dirty="0">
                <a:effectLst/>
                <a:ea typeface="Calibri" panose="020F0502020204030204" pitchFamily="34" charset="0"/>
                <a:cs typeface="Times New Roman" panose="02020603050405020304" pitchFamily="18" charset="0"/>
              </a:rPr>
              <a:t>Big cities with larger catchment areas shrunk as a result of COVID</a:t>
            </a:r>
          </a:p>
          <a:p>
            <a:pPr lvl="1">
              <a:lnSpc>
                <a:spcPct val="103000"/>
              </a:lnSpc>
            </a:pPr>
            <a:r>
              <a:rPr lang="en-GB" sz="1700" dirty="0">
                <a:effectLst/>
                <a:ea typeface="Calibri" panose="020F0502020204030204" pitchFamily="34" charset="0"/>
                <a:cs typeface="Times New Roman" panose="02020603050405020304" pitchFamily="18" charset="0"/>
              </a:rPr>
              <a:t>Non-essential outlets were forced to close – this was a larger percentage of spend in stronger city centres when compared to weaker ones</a:t>
            </a:r>
          </a:p>
          <a:p>
            <a:pPr lvl="1">
              <a:lnSpc>
                <a:spcPct val="103000"/>
              </a:lnSpc>
            </a:pPr>
            <a:r>
              <a:rPr lang="en-GB" sz="1700" dirty="0">
                <a:effectLst/>
                <a:ea typeface="Calibri" panose="020F0502020204030204" pitchFamily="34" charset="0"/>
                <a:cs typeface="Times New Roman" panose="02020603050405020304" pitchFamily="18" charset="0"/>
              </a:rPr>
              <a:t>Stronger city centres had a much larger amount of jobs based there which were pulling people from a wider catchment area in when compared to weaker city centres</a:t>
            </a:r>
          </a:p>
          <a:p>
            <a:pPr lvl="1">
              <a:lnSpc>
                <a:spcPct val="103000"/>
              </a:lnSpc>
            </a:pPr>
            <a:r>
              <a:rPr lang="en-GB" sz="1700" dirty="0">
                <a:effectLst/>
                <a:ea typeface="Calibri" panose="020F0502020204030204" pitchFamily="34" charset="0"/>
                <a:cs typeface="Times New Roman" panose="02020603050405020304" pitchFamily="18" charset="0"/>
              </a:rPr>
              <a:t>Government grants didn’t stretch as far in stronger city centres in terms of average grant per business in retail, hospitality and recreation (partially because of lower business rents in weaker city centres)</a:t>
            </a:r>
          </a:p>
          <a:p>
            <a:pPr lvl="1">
              <a:lnSpc>
                <a:spcPct val="103000"/>
              </a:lnSpc>
            </a:pPr>
            <a:r>
              <a:rPr lang="en-GB" sz="1700" dirty="0">
                <a:effectLst/>
                <a:ea typeface="Calibri" panose="020F0502020204030204" pitchFamily="34" charset="0"/>
                <a:cs typeface="Times New Roman" panose="02020603050405020304" pitchFamily="18" charset="0"/>
              </a:rPr>
              <a:t>Focus on recovery needs to be long terms from a policy standpoint </a:t>
            </a:r>
          </a:p>
          <a:p>
            <a:pPr marL="457200" lvl="1" indent="0" algn="r">
              <a:lnSpc>
                <a:spcPct val="103000"/>
              </a:lnSpc>
              <a:buNone/>
            </a:pPr>
            <a:r>
              <a:rPr lang="en-GB" sz="1300" b="1" dirty="0"/>
              <a:t>		   	            </a:t>
            </a:r>
            <a:r>
              <a:rPr lang="en-GB" sz="1600" b="1" dirty="0"/>
              <a:t>Full report available here: </a:t>
            </a:r>
            <a:r>
              <a:rPr lang="en-US" sz="1600" b="1" dirty="0">
                <a:hlinkClick r:id="rId2"/>
              </a:rPr>
              <a:t>Cities Outlook 2022: Centre for Cities</a:t>
            </a:r>
            <a:endParaRPr lang="en-GB" sz="1600" dirty="0"/>
          </a:p>
        </p:txBody>
      </p:sp>
    </p:spTree>
    <p:extLst>
      <p:ext uri="{BB962C8B-B14F-4D97-AF65-F5344CB8AC3E}">
        <p14:creationId xmlns:p14="http://schemas.microsoft.com/office/powerpoint/2010/main" val="4077493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p:txBody>
          <a:bodyPr>
            <a:normAutofit fontScale="90000"/>
          </a:bodyPr>
          <a:lstStyle/>
          <a:p>
            <a:r>
              <a:rPr lang="en-GB" dirty="0"/>
              <a:t>Employment in the UK: Labour Force Survey – January 2022</a:t>
            </a: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p:txBody>
          <a:bodyPr>
            <a:normAutofit/>
          </a:bodyPr>
          <a:lstStyle/>
          <a:p>
            <a:pPr marL="0" indent="0">
              <a:buNone/>
            </a:pPr>
            <a:r>
              <a:rPr lang="en-GB" sz="1800" dirty="0"/>
              <a:t>Key points:</a:t>
            </a:r>
          </a:p>
          <a:p>
            <a:pPr algn="l">
              <a:buFont typeface="Arial" panose="020B0604020202020204" pitchFamily="34" charset="0"/>
              <a:buChar char="•"/>
            </a:pPr>
            <a:r>
              <a:rPr lang="en-US" sz="1800" b="0" i="0" dirty="0">
                <a:solidFill>
                  <a:srgbClr val="323132"/>
                </a:solidFill>
                <a:effectLst/>
              </a:rPr>
              <a:t>September to November 2021 estimates showed a continuing recovery in the labour market, with an increase in the employment rate and a decrease in the unemployment rate compared with the previous three-month period (June to August 2021).</a:t>
            </a:r>
          </a:p>
          <a:p>
            <a:pPr algn="l">
              <a:buFont typeface="Arial" panose="020B0604020202020204" pitchFamily="34" charset="0"/>
              <a:buChar char="•"/>
            </a:pPr>
            <a:r>
              <a:rPr lang="en-US" sz="1800" b="0" i="0" dirty="0">
                <a:solidFill>
                  <a:srgbClr val="323132"/>
                </a:solidFill>
                <a:effectLst/>
              </a:rPr>
              <a:t>Total hours worked decreased slightly compared with the previous three-month period and are still below pre-coronavirus pandemic levels, despite the loosening of coronavirus (COVID-19) restrictions.</a:t>
            </a:r>
          </a:p>
          <a:p>
            <a:pPr algn="l">
              <a:buFont typeface="Arial" panose="020B0604020202020204" pitchFamily="34" charset="0"/>
              <a:buChar char="•"/>
            </a:pPr>
            <a:r>
              <a:rPr lang="en-US" sz="1800" b="0" i="0" dirty="0">
                <a:solidFill>
                  <a:srgbClr val="323132"/>
                </a:solidFill>
                <a:effectLst/>
              </a:rPr>
              <a:t>The UK employment rate was estimated at 75.5%, 1.1 percentage points lower than before the coronavirus pandemic (December 2019 to February 2020), but 0.2 percentage points higher than the previous three-month period (June to August 2021).</a:t>
            </a:r>
          </a:p>
          <a:p>
            <a:pPr algn="l">
              <a:buFont typeface="Arial" panose="020B0604020202020204" pitchFamily="34" charset="0"/>
              <a:buChar char="•"/>
            </a:pPr>
            <a:r>
              <a:rPr lang="en-US" sz="1800" b="0" i="0" dirty="0">
                <a:solidFill>
                  <a:srgbClr val="323132"/>
                </a:solidFill>
                <a:effectLst/>
              </a:rPr>
              <a:t>The UK unemployment rate was estimated at 4.1%, 0.1 percentage points higher than before the pandemic, but 0.4 percentage points lower than the previous three-month period.</a:t>
            </a:r>
          </a:p>
          <a:p>
            <a:pPr algn="l">
              <a:buFont typeface="Arial" panose="020B0604020202020204" pitchFamily="34" charset="0"/>
              <a:buChar char="•"/>
            </a:pPr>
            <a:r>
              <a:rPr lang="en-US" sz="1800" b="0" i="0" dirty="0">
                <a:solidFill>
                  <a:srgbClr val="323132"/>
                </a:solidFill>
                <a:effectLst/>
              </a:rPr>
              <a:t>The UK economic inactivity rate was estimated at 21.3%, 1.0 percentage point higher than before the pandemic, and 0.2 percentage points higher than the previous three-month period.</a:t>
            </a:r>
          </a:p>
          <a:p>
            <a:pPr marL="457200" lvl="1" indent="0">
              <a:lnSpc>
                <a:spcPct val="107000"/>
              </a:lnSpc>
              <a:spcAft>
                <a:spcPts val="800"/>
              </a:spcAft>
              <a:buNone/>
            </a:pPr>
            <a:r>
              <a:rPr lang="en-GB" sz="1900" b="1" dirty="0"/>
              <a:t>			   	      				      </a:t>
            </a:r>
            <a:r>
              <a:rPr lang="en-GB" sz="1900" b="1" dirty="0">
                <a:hlinkClick r:id="rId2"/>
              </a:rPr>
              <a:t>Source: </a:t>
            </a:r>
            <a:r>
              <a:rPr lang="en-US" sz="1900" dirty="0">
                <a:hlinkClick r:id="rId2"/>
              </a:rPr>
              <a:t>ONS, January 2022</a:t>
            </a:r>
            <a:endParaRPr lang="en-GB" sz="1900" b="1" dirty="0"/>
          </a:p>
          <a:p>
            <a:endParaRPr lang="en-GB" dirty="0"/>
          </a:p>
        </p:txBody>
      </p:sp>
    </p:spTree>
    <p:extLst>
      <p:ext uri="{BB962C8B-B14F-4D97-AF65-F5344CB8AC3E}">
        <p14:creationId xmlns:p14="http://schemas.microsoft.com/office/powerpoint/2010/main" val="3395529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E46AD8EC-5C78-4B9E-88F8-786B34E3C783}"/>
              </a:ext>
            </a:extLst>
          </p:cNvPr>
          <p:cNvGraphicFramePr>
            <a:graphicFrameLocks noGrp="1"/>
          </p:cNvGraphicFramePr>
          <p:nvPr>
            <p:extLst>
              <p:ext uri="{D42A27DB-BD31-4B8C-83A1-F6EECF244321}">
                <p14:modId xmlns:p14="http://schemas.microsoft.com/office/powerpoint/2010/main" val="927429650"/>
              </p:ext>
            </p:extLst>
          </p:nvPr>
        </p:nvGraphicFramePr>
        <p:xfrm>
          <a:off x="2852318" y="14"/>
          <a:ext cx="9339682" cy="6857986"/>
        </p:xfrm>
        <a:graphic>
          <a:graphicData uri="http://schemas.openxmlformats.org/drawingml/2006/table">
            <a:tbl>
              <a:tblPr>
                <a:tableStyleId>{5C22544A-7EE6-4342-B048-85BDC9FD1C3A}</a:tableStyleId>
              </a:tblPr>
              <a:tblGrid>
                <a:gridCol w="2334921">
                  <a:extLst>
                    <a:ext uri="{9D8B030D-6E8A-4147-A177-3AD203B41FA5}">
                      <a16:colId xmlns:a16="http://schemas.microsoft.com/office/drawing/2014/main" val="170403029"/>
                    </a:ext>
                  </a:extLst>
                </a:gridCol>
                <a:gridCol w="2215521">
                  <a:extLst>
                    <a:ext uri="{9D8B030D-6E8A-4147-A177-3AD203B41FA5}">
                      <a16:colId xmlns:a16="http://schemas.microsoft.com/office/drawing/2014/main" val="886145285"/>
                    </a:ext>
                  </a:extLst>
                </a:gridCol>
                <a:gridCol w="1207259">
                  <a:extLst>
                    <a:ext uri="{9D8B030D-6E8A-4147-A177-3AD203B41FA5}">
                      <a16:colId xmlns:a16="http://schemas.microsoft.com/office/drawing/2014/main" val="2403800991"/>
                    </a:ext>
                  </a:extLst>
                </a:gridCol>
                <a:gridCol w="769462">
                  <a:extLst>
                    <a:ext uri="{9D8B030D-6E8A-4147-A177-3AD203B41FA5}">
                      <a16:colId xmlns:a16="http://schemas.microsoft.com/office/drawing/2014/main" val="476493356"/>
                    </a:ext>
                  </a:extLst>
                </a:gridCol>
                <a:gridCol w="795996">
                  <a:extLst>
                    <a:ext uri="{9D8B030D-6E8A-4147-A177-3AD203B41FA5}">
                      <a16:colId xmlns:a16="http://schemas.microsoft.com/office/drawing/2014/main" val="2322025884"/>
                    </a:ext>
                  </a:extLst>
                </a:gridCol>
                <a:gridCol w="769462">
                  <a:extLst>
                    <a:ext uri="{9D8B030D-6E8A-4147-A177-3AD203B41FA5}">
                      <a16:colId xmlns:a16="http://schemas.microsoft.com/office/drawing/2014/main" val="157743824"/>
                    </a:ext>
                  </a:extLst>
                </a:gridCol>
                <a:gridCol w="1247061">
                  <a:extLst>
                    <a:ext uri="{9D8B030D-6E8A-4147-A177-3AD203B41FA5}">
                      <a16:colId xmlns:a16="http://schemas.microsoft.com/office/drawing/2014/main" val="1171377250"/>
                    </a:ext>
                  </a:extLst>
                </a:gridCol>
              </a:tblGrid>
              <a:tr h="143206">
                <a:tc gridSpan="3">
                  <a:txBody>
                    <a:bodyPr/>
                    <a:lstStyle/>
                    <a:p>
                      <a:pPr algn="l" fontAlgn="b"/>
                      <a:endParaRPr lang="en-GB" sz="900" b="0" i="0" u="none" strike="noStrike" dirty="0">
                        <a:solidFill>
                          <a:srgbClr val="000000"/>
                        </a:solidFill>
                        <a:effectLst/>
                        <a:latin typeface="+mn-lt"/>
                      </a:endParaRPr>
                    </a:p>
                  </a:txBody>
                  <a:tcPr marL="3367" marR="3367" marT="3367" marB="0" anchor="b"/>
                </a:tc>
                <a:tc hMerge="1">
                  <a:txBody>
                    <a:bodyPr/>
                    <a:lstStyle/>
                    <a:p>
                      <a:endParaRPr lang="en-GB"/>
                    </a:p>
                  </a:txBody>
                  <a:tcPr/>
                </a:tc>
                <a:tc hMerge="1">
                  <a:txBody>
                    <a:bodyPr/>
                    <a:lstStyle/>
                    <a:p>
                      <a:endParaRPr lang="en-GB"/>
                    </a:p>
                  </a:txBody>
                  <a:tcPr/>
                </a:tc>
                <a:tc>
                  <a:txBody>
                    <a:bodyPr/>
                    <a:lstStyle/>
                    <a:p>
                      <a:pPr algn="l" fontAlgn="b"/>
                      <a:r>
                        <a:rPr lang="en-GB" sz="900" u="none" strike="noStrike" dirty="0">
                          <a:effectLst/>
                          <a:latin typeface="+mn-lt"/>
                        </a:rPr>
                        <a:t>Total</a:t>
                      </a:r>
                      <a:endParaRPr lang="en-GB" sz="900" b="0" i="0" u="none" strike="noStrike" dirty="0">
                        <a:solidFill>
                          <a:srgbClr val="000000"/>
                        </a:solidFill>
                        <a:effectLst/>
                        <a:latin typeface="+mn-lt"/>
                      </a:endParaRPr>
                    </a:p>
                  </a:txBody>
                  <a:tcPr marL="3367" marR="3367" marT="3367" marB="0" anchor="b"/>
                </a:tc>
                <a:tc>
                  <a:txBody>
                    <a:bodyPr/>
                    <a:lstStyle/>
                    <a:p>
                      <a:pPr algn="l" fontAlgn="b"/>
                      <a:r>
                        <a:rPr lang="en-GB" sz="900" u="none" strike="noStrike" dirty="0">
                          <a:effectLst/>
                          <a:latin typeface="+mn-lt"/>
                        </a:rPr>
                        <a:t>19-24</a:t>
                      </a:r>
                      <a:endParaRPr lang="en-GB" sz="900" b="0" i="0" u="none" strike="noStrike" dirty="0">
                        <a:solidFill>
                          <a:srgbClr val="000000"/>
                        </a:solidFill>
                        <a:effectLst/>
                        <a:latin typeface="+mn-lt"/>
                      </a:endParaRPr>
                    </a:p>
                  </a:txBody>
                  <a:tcPr marL="3367" marR="3367" marT="3367" marB="0" anchor="b"/>
                </a:tc>
                <a:tc>
                  <a:txBody>
                    <a:bodyPr/>
                    <a:lstStyle/>
                    <a:p>
                      <a:pPr algn="l" fontAlgn="b"/>
                      <a:r>
                        <a:rPr lang="en-GB" sz="900" u="none" strike="noStrike" dirty="0">
                          <a:effectLst/>
                          <a:latin typeface="+mn-lt"/>
                        </a:rPr>
                        <a:t>25+</a:t>
                      </a:r>
                      <a:endParaRPr lang="en-GB" sz="900" b="0" i="0" u="none" strike="noStrike" dirty="0">
                        <a:solidFill>
                          <a:srgbClr val="000000"/>
                        </a:solidFill>
                        <a:effectLst/>
                        <a:latin typeface="+mn-lt"/>
                      </a:endParaRPr>
                    </a:p>
                  </a:txBody>
                  <a:tcPr marL="3367" marR="3367" marT="3367" marB="0" anchor="b"/>
                </a:tc>
                <a:tc>
                  <a:txBody>
                    <a:bodyPr/>
                    <a:lstStyle/>
                    <a:p>
                      <a:pPr algn="l" fontAlgn="b"/>
                      <a:r>
                        <a:rPr lang="en-GB" sz="900" u="none" strike="noStrike" dirty="0">
                          <a:effectLst/>
                          <a:latin typeface="+mn-lt"/>
                        </a:rPr>
                        <a:t>Under 19</a:t>
                      </a:r>
                      <a:endParaRPr lang="en-GB" sz="900" b="0" i="0" u="none" strike="noStrike" dirty="0">
                        <a:solidFill>
                          <a:srgbClr val="000000"/>
                        </a:solidFill>
                        <a:effectLst/>
                        <a:latin typeface="+mn-lt"/>
                      </a:endParaRPr>
                    </a:p>
                  </a:txBody>
                  <a:tcPr marL="3367" marR="3367" marT="3367" marB="0" anchor="b"/>
                </a:tc>
                <a:extLst>
                  <a:ext uri="{0D108BD9-81ED-4DB2-BD59-A6C34878D82A}">
                    <a16:rowId xmlns:a16="http://schemas.microsoft.com/office/drawing/2014/main" val="2896768639"/>
                  </a:ext>
                </a:extLst>
              </a:tr>
              <a:tr h="273153">
                <a:tc rowSpan="18">
                  <a:txBody>
                    <a:bodyPr/>
                    <a:lstStyle/>
                    <a:p>
                      <a:pPr algn="l" fontAlgn="b"/>
                      <a:r>
                        <a:rPr lang="en-GB" sz="1200" b="1" u="none" strike="noStrike" dirty="0">
                          <a:effectLst/>
                          <a:latin typeface="+mn-lt"/>
                        </a:rPr>
                        <a:t>Apprenticeships:</a:t>
                      </a:r>
                    </a:p>
                    <a:p>
                      <a:pPr algn="l" fontAlgn="b"/>
                      <a:endParaRPr lang="en-GB" sz="1200" u="none" strike="noStrike" dirty="0">
                        <a:effectLst/>
                        <a:latin typeface="+mn-lt"/>
                      </a:endParaRPr>
                    </a:p>
                    <a:p>
                      <a:pPr algn="l" fontAlgn="b"/>
                      <a:r>
                        <a:rPr lang="en-US" sz="1200" b="0" i="0" u="none" strike="noStrike" dirty="0">
                          <a:solidFill>
                            <a:srgbClr val="000000"/>
                          </a:solidFill>
                          <a:effectLst/>
                          <a:latin typeface="+mn-lt"/>
                        </a:rPr>
                        <a:t>Apprenticeships in the overall FE and skills numbers</a:t>
                      </a:r>
                      <a:endParaRPr lang="en-GB" sz="1200" b="0" i="0" u="none" strike="noStrike" dirty="0">
                        <a:solidFill>
                          <a:srgbClr val="000000"/>
                        </a:solidFill>
                        <a:effectLst/>
                        <a:latin typeface="+mn-lt"/>
                      </a:endParaRPr>
                    </a:p>
                  </a:txBody>
                  <a:tcPr marL="3367" marR="3367" marT="3367" marB="0" anchor="b"/>
                </a:tc>
                <a:tc rowSpan="3">
                  <a:txBody>
                    <a:bodyPr/>
                    <a:lstStyle/>
                    <a:p>
                      <a:pPr algn="l" fontAlgn="b"/>
                      <a:r>
                        <a:rPr lang="en-GB" sz="900" u="none" strike="noStrike" dirty="0">
                          <a:effectLst/>
                          <a:latin typeface="+mn-lt"/>
                        </a:rPr>
                        <a:t>Bracknell Forest</a:t>
                      </a:r>
                      <a:endParaRPr lang="en-GB" sz="900" b="0" i="0" u="none" strike="noStrike" dirty="0">
                        <a:solidFill>
                          <a:srgbClr val="000000"/>
                        </a:solidFill>
                        <a:effectLst/>
                        <a:latin typeface="+mn-lt"/>
                      </a:endParaRPr>
                    </a:p>
                  </a:txBody>
                  <a:tcPr marL="3367" marR="3367" marT="3367" marB="0" anchor="b"/>
                </a:tc>
                <a:tc>
                  <a:txBody>
                    <a:bodyPr/>
                    <a:lstStyle/>
                    <a:p>
                      <a:pPr algn="l" fontAlgn="b"/>
                      <a:r>
                        <a:rPr lang="en-GB" sz="900" u="none" strike="noStrike" dirty="0">
                          <a:effectLst/>
                          <a:latin typeface="+mn-lt"/>
                        </a:rPr>
                        <a:t>Achievements</a:t>
                      </a:r>
                      <a:endParaRPr lang="en-GB" sz="900" b="0" i="0" u="none" strike="noStrike" dirty="0">
                        <a:solidFill>
                          <a:srgbClr val="000000"/>
                        </a:solidFill>
                        <a:effectLst/>
                        <a:latin typeface="+mn-lt"/>
                      </a:endParaRPr>
                    </a:p>
                  </a:txBody>
                  <a:tcPr marL="3367" marR="3367" marT="3367" marB="0" anchor="b"/>
                </a:tc>
                <a:tc>
                  <a:txBody>
                    <a:bodyPr/>
                    <a:lstStyle/>
                    <a:p>
                      <a:pPr algn="l" fontAlgn="b"/>
                      <a:r>
                        <a:rPr lang="en-GB" sz="900" u="none" strike="noStrike" dirty="0">
                          <a:effectLst/>
                          <a:latin typeface="+mn-lt"/>
                        </a:rPr>
                        <a:t>50</a:t>
                      </a:r>
                      <a:endParaRPr lang="en-GB" sz="900" b="0" i="0" u="none" strike="noStrike" dirty="0">
                        <a:solidFill>
                          <a:srgbClr val="000000"/>
                        </a:solidFill>
                        <a:effectLst/>
                        <a:latin typeface="+mn-lt"/>
                      </a:endParaRPr>
                    </a:p>
                  </a:txBody>
                  <a:tcPr marL="3367" marR="3367" marT="3367" marB="0" anchor="b"/>
                </a:tc>
                <a:tc>
                  <a:txBody>
                    <a:bodyPr/>
                    <a:lstStyle/>
                    <a:p>
                      <a:pPr algn="l" fontAlgn="b"/>
                      <a:r>
                        <a:rPr lang="en-GB" sz="900" u="none" strike="noStrike" dirty="0">
                          <a:effectLst/>
                          <a:latin typeface="+mn-lt"/>
                        </a:rPr>
                        <a:t>20</a:t>
                      </a:r>
                      <a:endParaRPr lang="en-GB" sz="900" b="0" i="0" u="none" strike="noStrike" dirty="0">
                        <a:solidFill>
                          <a:srgbClr val="000000"/>
                        </a:solidFill>
                        <a:effectLst/>
                        <a:latin typeface="+mn-lt"/>
                      </a:endParaRPr>
                    </a:p>
                  </a:txBody>
                  <a:tcPr marL="3367" marR="3367" marT="3367" marB="0" anchor="b"/>
                </a:tc>
                <a:tc>
                  <a:txBody>
                    <a:bodyPr/>
                    <a:lstStyle/>
                    <a:p>
                      <a:pPr algn="l" fontAlgn="b"/>
                      <a:r>
                        <a:rPr lang="en-GB" sz="900" u="none" strike="noStrike" dirty="0">
                          <a:effectLst/>
                          <a:latin typeface="+mn-lt"/>
                        </a:rPr>
                        <a:t>20</a:t>
                      </a:r>
                      <a:endParaRPr lang="en-GB" sz="900" b="0" i="0" u="none" strike="noStrike" dirty="0">
                        <a:solidFill>
                          <a:srgbClr val="000000"/>
                        </a:solidFill>
                        <a:effectLst/>
                        <a:latin typeface="+mn-lt"/>
                      </a:endParaRPr>
                    </a:p>
                  </a:txBody>
                  <a:tcPr marL="3367" marR="3367" marT="3367" marB="0" anchor="b"/>
                </a:tc>
                <a:tc>
                  <a:txBody>
                    <a:bodyPr/>
                    <a:lstStyle/>
                    <a:p>
                      <a:pPr algn="l" fontAlgn="b"/>
                      <a:r>
                        <a:rPr lang="en-GB" sz="900" u="none" strike="noStrike" dirty="0">
                          <a:effectLst/>
                          <a:latin typeface="+mn-lt"/>
                        </a:rPr>
                        <a:t>10</a:t>
                      </a:r>
                      <a:endParaRPr lang="en-GB" sz="900" b="0" i="0" u="none" strike="noStrike" dirty="0">
                        <a:solidFill>
                          <a:srgbClr val="000000"/>
                        </a:solidFill>
                        <a:effectLst/>
                        <a:latin typeface="+mn-lt"/>
                      </a:endParaRPr>
                    </a:p>
                  </a:txBody>
                  <a:tcPr marL="3367" marR="3367" marT="3367" marB="0" anchor="b"/>
                </a:tc>
                <a:extLst>
                  <a:ext uri="{0D108BD9-81ED-4DB2-BD59-A6C34878D82A}">
                    <a16:rowId xmlns:a16="http://schemas.microsoft.com/office/drawing/2014/main" val="524028994"/>
                  </a:ext>
                </a:extLst>
              </a:tr>
              <a:tr h="1432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Participation</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1,150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430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550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170</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3022226052"/>
                  </a:ext>
                </a:extLst>
              </a:tr>
              <a:tr h="1432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Starts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280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90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100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90</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716842022"/>
                  </a:ext>
                </a:extLst>
              </a:tr>
              <a:tr h="273153">
                <a:tc vMerge="1">
                  <a:txBody>
                    <a:bodyPr/>
                    <a:lstStyle/>
                    <a:p>
                      <a:endParaRPr lang="en-GB"/>
                    </a:p>
                  </a:txBody>
                  <a:tcPr/>
                </a:tc>
                <a:tc rowSpan="3">
                  <a:txBody>
                    <a:bodyPr/>
                    <a:lstStyle/>
                    <a:p>
                      <a:pPr algn="l" fontAlgn="b"/>
                      <a:r>
                        <a:rPr lang="en-GB" sz="900" u="none" strike="noStrike" dirty="0">
                          <a:effectLst/>
                        </a:rPr>
                        <a:t>Reading</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Achievements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90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30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50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10</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2562486616"/>
                  </a:ext>
                </a:extLst>
              </a:tr>
              <a:tr h="1432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Participation</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1,580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520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870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180</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3429639251"/>
                  </a:ext>
                </a:extLst>
              </a:tr>
              <a:tr h="1432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Starts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380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130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160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90</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1191266473"/>
                  </a:ext>
                </a:extLst>
              </a:tr>
              <a:tr h="273153">
                <a:tc vMerge="1">
                  <a:txBody>
                    <a:bodyPr/>
                    <a:lstStyle/>
                    <a:p>
                      <a:endParaRPr lang="en-GB"/>
                    </a:p>
                  </a:txBody>
                  <a:tcPr/>
                </a:tc>
                <a:tc rowSpan="3">
                  <a:txBody>
                    <a:bodyPr/>
                    <a:lstStyle/>
                    <a:p>
                      <a:pPr algn="l" fontAlgn="b"/>
                      <a:r>
                        <a:rPr lang="en-GB" sz="900" u="none" strike="noStrike" dirty="0">
                          <a:effectLst/>
                        </a:rPr>
                        <a:t>Slough</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Achievements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40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10</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3773790285"/>
                  </a:ext>
                </a:extLst>
              </a:tr>
              <a:tr h="1432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Participation</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1,150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400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620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120</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3543460751"/>
                  </a:ext>
                </a:extLst>
              </a:tr>
              <a:tr h="1432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Starts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270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100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100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70</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1305835782"/>
                  </a:ext>
                </a:extLst>
              </a:tr>
              <a:tr h="273153">
                <a:tc vMerge="1">
                  <a:txBody>
                    <a:bodyPr/>
                    <a:lstStyle/>
                    <a:p>
                      <a:endParaRPr lang="en-GB"/>
                    </a:p>
                  </a:txBody>
                  <a:tcPr/>
                </a:tc>
                <a:tc rowSpan="3">
                  <a:txBody>
                    <a:bodyPr/>
                    <a:lstStyle/>
                    <a:p>
                      <a:pPr algn="l" fontAlgn="b"/>
                      <a:r>
                        <a:rPr lang="en-GB" sz="900" u="none" strike="noStrike" dirty="0">
                          <a:effectLst/>
                        </a:rPr>
                        <a:t>West Berkshire</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Achievements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70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30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20</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1806479374"/>
                  </a:ext>
                </a:extLst>
              </a:tr>
              <a:tr h="1432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Participation</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1,670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640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760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280</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374559282"/>
                  </a:ext>
                </a:extLst>
              </a:tr>
              <a:tr h="1432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Starts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400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140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110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150</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4094153474"/>
                  </a:ext>
                </a:extLst>
              </a:tr>
              <a:tr h="273153">
                <a:tc vMerge="1">
                  <a:txBody>
                    <a:bodyPr/>
                    <a:lstStyle/>
                    <a:p>
                      <a:endParaRPr lang="en-GB"/>
                    </a:p>
                  </a:txBody>
                  <a:tcPr/>
                </a:tc>
                <a:tc rowSpan="3">
                  <a:txBody>
                    <a:bodyPr/>
                    <a:lstStyle/>
                    <a:p>
                      <a:pPr algn="l" fontAlgn="b"/>
                      <a:r>
                        <a:rPr lang="en-GB" sz="900" u="none" strike="noStrike" dirty="0">
                          <a:effectLst/>
                        </a:rPr>
                        <a:t>Windsor and Maidenhead</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Achievements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60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30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10</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2495279682"/>
                  </a:ext>
                </a:extLst>
              </a:tr>
              <a:tr h="1432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Participation</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1,100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450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500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140</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717789359"/>
                  </a:ext>
                </a:extLst>
              </a:tr>
              <a:tr h="1432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Starts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240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90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80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70</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1115667577"/>
                  </a:ext>
                </a:extLst>
              </a:tr>
              <a:tr h="273153">
                <a:tc vMerge="1">
                  <a:txBody>
                    <a:bodyPr/>
                    <a:lstStyle/>
                    <a:p>
                      <a:endParaRPr lang="en-GB"/>
                    </a:p>
                  </a:txBody>
                  <a:tcPr/>
                </a:tc>
                <a:tc rowSpan="3">
                  <a:txBody>
                    <a:bodyPr/>
                    <a:lstStyle/>
                    <a:p>
                      <a:pPr algn="l" fontAlgn="b"/>
                      <a:r>
                        <a:rPr lang="en-GB" sz="900" u="none" strike="noStrike" dirty="0">
                          <a:effectLst/>
                        </a:rPr>
                        <a:t>Wokingham</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Achievements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70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40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10</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1981919610"/>
                  </a:ext>
                </a:extLst>
              </a:tr>
              <a:tr h="1432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Participation</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1,460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620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640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200</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2375902167"/>
                  </a:ext>
                </a:extLst>
              </a:tr>
              <a:tr h="1432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Starts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360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140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120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100</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331549150"/>
                  </a:ext>
                </a:extLst>
              </a:tr>
              <a:tr h="273153">
                <a:tc rowSpan="18">
                  <a:txBody>
                    <a:bodyPr/>
                    <a:lstStyle/>
                    <a:p>
                      <a:pPr algn="l" fontAlgn="b"/>
                      <a:r>
                        <a:rPr lang="en-GB" sz="1200" b="1" u="none" strike="noStrike" dirty="0">
                          <a:effectLst/>
                        </a:rPr>
                        <a:t>Community Learning:</a:t>
                      </a:r>
                    </a:p>
                    <a:p>
                      <a:pPr algn="l" fontAlgn="b"/>
                      <a:endParaRPr lang="en-GB" sz="1200" u="none" strike="noStrike" dirty="0">
                        <a:effectLst/>
                      </a:endParaRPr>
                    </a:p>
                    <a:p>
                      <a:pPr algn="l" fontAlgn="b"/>
                      <a:r>
                        <a:rPr lang="en-US" sz="1200" b="0" i="0" u="none" strike="noStrike" dirty="0">
                          <a:solidFill>
                            <a:srgbClr val="000000"/>
                          </a:solidFill>
                          <a:effectLst/>
                          <a:latin typeface="Calibri" panose="020F0502020204030204" pitchFamily="34" charset="0"/>
                        </a:rPr>
                        <a:t>Community learning includes a range of community based and outreach learning opportunities, primarily managed and delivered by local authorities and general further education colleges designed to bring together adults (often of different ages and backgrounds)</a:t>
                      </a:r>
                      <a:endParaRPr lang="en-GB" sz="1200" b="0" i="0" u="none" strike="noStrike" dirty="0">
                        <a:solidFill>
                          <a:srgbClr val="000000"/>
                        </a:solidFill>
                        <a:effectLst/>
                        <a:latin typeface="Calibri" panose="020F0502020204030204" pitchFamily="34" charset="0"/>
                      </a:endParaRPr>
                    </a:p>
                  </a:txBody>
                  <a:tcPr marL="3367" marR="3367" marT="3367" marB="0" anchor="b"/>
                </a:tc>
                <a:tc rowSpan="3">
                  <a:txBody>
                    <a:bodyPr/>
                    <a:lstStyle/>
                    <a:p>
                      <a:pPr algn="l" fontAlgn="b"/>
                      <a:r>
                        <a:rPr lang="en-GB" sz="900" u="none" strike="noStrike" dirty="0">
                          <a:effectLst/>
                        </a:rPr>
                        <a:t>Bracknell Forest</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Achievements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210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210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3285588383"/>
                  </a:ext>
                </a:extLst>
              </a:tr>
              <a:tr h="1432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Participation</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410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30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390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3702481858"/>
                  </a:ext>
                </a:extLst>
              </a:tr>
              <a:tr h="1432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Starts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842302032"/>
                  </a:ext>
                </a:extLst>
              </a:tr>
              <a:tr h="273153">
                <a:tc vMerge="1">
                  <a:txBody>
                    <a:bodyPr/>
                    <a:lstStyle/>
                    <a:p>
                      <a:endParaRPr lang="en-GB"/>
                    </a:p>
                  </a:txBody>
                  <a:tcPr/>
                </a:tc>
                <a:tc rowSpan="3">
                  <a:txBody>
                    <a:bodyPr/>
                    <a:lstStyle/>
                    <a:p>
                      <a:pPr algn="l" fontAlgn="b"/>
                      <a:r>
                        <a:rPr lang="en-GB" sz="900" u="none" strike="noStrike" dirty="0">
                          <a:effectLst/>
                        </a:rPr>
                        <a:t>Reading</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Achievements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80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70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1466318245"/>
                  </a:ext>
                </a:extLst>
              </a:tr>
              <a:tr h="1432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Participation</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270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30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240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4061356614"/>
                  </a:ext>
                </a:extLst>
              </a:tr>
              <a:tr h="1432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Starts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extLst>
                  <a:ext uri="{0D108BD9-81ED-4DB2-BD59-A6C34878D82A}">
                    <a16:rowId xmlns:a16="http://schemas.microsoft.com/office/drawing/2014/main" val="609261754"/>
                  </a:ext>
                </a:extLst>
              </a:tr>
              <a:tr h="273153">
                <a:tc vMerge="1">
                  <a:txBody>
                    <a:bodyPr/>
                    <a:lstStyle/>
                    <a:p>
                      <a:endParaRPr lang="en-GB"/>
                    </a:p>
                  </a:txBody>
                  <a:tcPr/>
                </a:tc>
                <a:tc rowSpan="3">
                  <a:txBody>
                    <a:bodyPr/>
                    <a:lstStyle/>
                    <a:p>
                      <a:pPr algn="l" fontAlgn="b"/>
                      <a:r>
                        <a:rPr lang="en-GB" sz="900" u="none" strike="noStrike" dirty="0">
                          <a:effectLst/>
                        </a:rPr>
                        <a:t>Slough</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Achievements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60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60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2250630006"/>
                  </a:ext>
                </a:extLst>
              </a:tr>
              <a:tr h="1432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Participation</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170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160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3010176048"/>
                  </a:ext>
                </a:extLst>
              </a:tr>
              <a:tr h="1432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Starts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3149817267"/>
                  </a:ext>
                </a:extLst>
              </a:tr>
              <a:tr h="273153">
                <a:tc vMerge="1">
                  <a:txBody>
                    <a:bodyPr/>
                    <a:lstStyle/>
                    <a:p>
                      <a:endParaRPr lang="en-GB"/>
                    </a:p>
                  </a:txBody>
                  <a:tcPr/>
                </a:tc>
                <a:tc rowSpan="3">
                  <a:txBody>
                    <a:bodyPr/>
                    <a:lstStyle/>
                    <a:p>
                      <a:pPr algn="l" fontAlgn="b"/>
                      <a:r>
                        <a:rPr lang="en-GB" sz="900" u="none" strike="noStrike" dirty="0">
                          <a:effectLst/>
                        </a:rPr>
                        <a:t>West Berkshire</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Achievements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140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120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3756005809"/>
                  </a:ext>
                </a:extLst>
              </a:tr>
              <a:tr h="1432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Participation</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400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380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1231191955"/>
                  </a:ext>
                </a:extLst>
              </a:tr>
              <a:tr h="1432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Starts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extLst>
                  <a:ext uri="{0D108BD9-81ED-4DB2-BD59-A6C34878D82A}">
                    <a16:rowId xmlns:a16="http://schemas.microsoft.com/office/drawing/2014/main" val="2887862877"/>
                  </a:ext>
                </a:extLst>
              </a:tr>
              <a:tr h="273153">
                <a:tc vMerge="1">
                  <a:txBody>
                    <a:bodyPr/>
                    <a:lstStyle/>
                    <a:p>
                      <a:endParaRPr lang="en-GB"/>
                    </a:p>
                  </a:txBody>
                  <a:tcPr/>
                </a:tc>
                <a:tc rowSpan="3">
                  <a:txBody>
                    <a:bodyPr/>
                    <a:lstStyle/>
                    <a:p>
                      <a:pPr algn="l" fontAlgn="b"/>
                      <a:r>
                        <a:rPr lang="en-GB" sz="900" u="none" strike="noStrike" dirty="0">
                          <a:effectLst/>
                        </a:rPr>
                        <a:t>Windsor and Maidenhead</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Achievements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30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30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2445534860"/>
                  </a:ext>
                </a:extLst>
              </a:tr>
              <a:tr h="1432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Participation</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220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210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1061492747"/>
                  </a:ext>
                </a:extLst>
              </a:tr>
              <a:tr h="1432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Starts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356729678"/>
                  </a:ext>
                </a:extLst>
              </a:tr>
              <a:tr h="273153">
                <a:tc vMerge="1">
                  <a:txBody>
                    <a:bodyPr/>
                    <a:lstStyle/>
                    <a:p>
                      <a:endParaRPr lang="en-GB"/>
                    </a:p>
                  </a:txBody>
                  <a:tcPr/>
                </a:tc>
                <a:tc rowSpan="3">
                  <a:txBody>
                    <a:bodyPr/>
                    <a:lstStyle/>
                    <a:p>
                      <a:pPr algn="l" fontAlgn="b"/>
                      <a:r>
                        <a:rPr lang="en-GB" sz="900" u="none" strike="noStrike" dirty="0">
                          <a:effectLst/>
                        </a:rPr>
                        <a:t>Wokingham</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Achievements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60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60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3379117503"/>
                  </a:ext>
                </a:extLst>
              </a:tr>
              <a:tr h="1432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Participation</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260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240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3636132043"/>
                  </a:ext>
                </a:extLst>
              </a:tr>
              <a:tr h="1432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Starts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2070697803"/>
                  </a:ext>
                </a:extLst>
              </a:tr>
            </a:tbl>
          </a:graphicData>
        </a:graphic>
      </p:graphicFrame>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a:xfrm>
            <a:off x="0" y="2947328"/>
            <a:ext cx="2852318" cy="963343"/>
          </a:xfrm>
        </p:spPr>
        <p:txBody>
          <a:bodyPr>
            <a:normAutofit fontScale="90000"/>
          </a:bodyPr>
          <a:lstStyle/>
          <a:p>
            <a:r>
              <a:rPr lang="en-US" sz="2700" dirty="0"/>
              <a:t>Further education and skills, Apprenticeship, Education and training, and Community Learning provision by local authority in 2021/22, reported to date – Slide 1</a:t>
            </a:r>
            <a:endParaRPr lang="en-GB" dirty="0"/>
          </a:p>
        </p:txBody>
      </p:sp>
    </p:spTree>
    <p:extLst>
      <p:ext uri="{BB962C8B-B14F-4D97-AF65-F5344CB8AC3E}">
        <p14:creationId xmlns:p14="http://schemas.microsoft.com/office/powerpoint/2010/main" val="1739310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F098B04-F269-4C07-871F-FE975BECEA9D}"/>
              </a:ext>
            </a:extLst>
          </p:cNvPr>
          <p:cNvGraphicFramePr>
            <a:graphicFrameLocks noGrp="1"/>
          </p:cNvGraphicFramePr>
          <p:nvPr>
            <p:extLst>
              <p:ext uri="{D42A27DB-BD31-4B8C-83A1-F6EECF244321}">
                <p14:modId xmlns:p14="http://schemas.microsoft.com/office/powerpoint/2010/main" val="3206637068"/>
              </p:ext>
            </p:extLst>
          </p:nvPr>
        </p:nvGraphicFramePr>
        <p:xfrm>
          <a:off x="2852319" y="0"/>
          <a:ext cx="9339681" cy="6858014"/>
        </p:xfrm>
        <a:graphic>
          <a:graphicData uri="http://schemas.openxmlformats.org/drawingml/2006/table">
            <a:tbl>
              <a:tblPr>
                <a:tableStyleId>{5C22544A-7EE6-4342-B048-85BDC9FD1C3A}</a:tableStyleId>
              </a:tblPr>
              <a:tblGrid>
                <a:gridCol w="2334920">
                  <a:extLst>
                    <a:ext uri="{9D8B030D-6E8A-4147-A177-3AD203B41FA5}">
                      <a16:colId xmlns:a16="http://schemas.microsoft.com/office/drawing/2014/main" val="935318370"/>
                    </a:ext>
                  </a:extLst>
                </a:gridCol>
                <a:gridCol w="2215521">
                  <a:extLst>
                    <a:ext uri="{9D8B030D-6E8A-4147-A177-3AD203B41FA5}">
                      <a16:colId xmlns:a16="http://schemas.microsoft.com/office/drawing/2014/main" val="1202024943"/>
                    </a:ext>
                  </a:extLst>
                </a:gridCol>
                <a:gridCol w="1207259">
                  <a:extLst>
                    <a:ext uri="{9D8B030D-6E8A-4147-A177-3AD203B41FA5}">
                      <a16:colId xmlns:a16="http://schemas.microsoft.com/office/drawing/2014/main" val="2707881798"/>
                    </a:ext>
                  </a:extLst>
                </a:gridCol>
                <a:gridCol w="769462">
                  <a:extLst>
                    <a:ext uri="{9D8B030D-6E8A-4147-A177-3AD203B41FA5}">
                      <a16:colId xmlns:a16="http://schemas.microsoft.com/office/drawing/2014/main" val="797383097"/>
                    </a:ext>
                  </a:extLst>
                </a:gridCol>
                <a:gridCol w="795996">
                  <a:extLst>
                    <a:ext uri="{9D8B030D-6E8A-4147-A177-3AD203B41FA5}">
                      <a16:colId xmlns:a16="http://schemas.microsoft.com/office/drawing/2014/main" val="753186389"/>
                    </a:ext>
                  </a:extLst>
                </a:gridCol>
                <a:gridCol w="769462">
                  <a:extLst>
                    <a:ext uri="{9D8B030D-6E8A-4147-A177-3AD203B41FA5}">
                      <a16:colId xmlns:a16="http://schemas.microsoft.com/office/drawing/2014/main" val="1114975411"/>
                    </a:ext>
                  </a:extLst>
                </a:gridCol>
                <a:gridCol w="1247061">
                  <a:extLst>
                    <a:ext uri="{9D8B030D-6E8A-4147-A177-3AD203B41FA5}">
                      <a16:colId xmlns:a16="http://schemas.microsoft.com/office/drawing/2014/main" val="3040224839"/>
                    </a:ext>
                  </a:extLst>
                </a:gridCol>
              </a:tblGrid>
              <a:tr h="145106">
                <a:tc gridSpan="3">
                  <a:txBody>
                    <a:bodyPr/>
                    <a:lstStyle/>
                    <a:p>
                      <a:pPr algn="l" fontAlgn="b"/>
                      <a:endParaRPr lang="en-GB" sz="900" b="0" i="0" u="none" strike="noStrike" dirty="0">
                        <a:solidFill>
                          <a:srgbClr val="000000"/>
                        </a:solidFill>
                        <a:effectLst/>
                        <a:latin typeface="Calibri" panose="020F0502020204030204" pitchFamily="34" charset="0"/>
                      </a:endParaRPr>
                    </a:p>
                  </a:txBody>
                  <a:tcPr marL="3367" marR="3367" marT="3367" marB="0" anchor="b"/>
                </a:tc>
                <a:tc hMerge="1">
                  <a:txBody>
                    <a:bodyPr/>
                    <a:lstStyle/>
                    <a:p>
                      <a:endParaRPr lang="en-GB"/>
                    </a:p>
                  </a:txBody>
                  <a:tcPr/>
                </a:tc>
                <a:tc hMerge="1">
                  <a:txBody>
                    <a:bodyPr/>
                    <a:lstStyle/>
                    <a:p>
                      <a:endParaRPr lang="en-GB"/>
                    </a:p>
                  </a:txBody>
                  <a:tcPr/>
                </a:tc>
                <a:tc>
                  <a:txBody>
                    <a:bodyPr/>
                    <a:lstStyle/>
                    <a:p>
                      <a:pPr algn="l" fontAlgn="b"/>
                      <a:r>
                        <a:rPr lang="en-GB" sz="900" u="none" strike="noStrike" dirty="0">
                          <a:effectLst/>
                        </a:rPr>
                        <a:t>Total</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19-24</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25+</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Under 19</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2703705923"/>
                  </a:ext>
                </a:extLst>
              </a:tr>
              <a:tr h="269197">
                <a:tc rowSpan="18">
                  <a:txBody>
                    <a:bodyPr/>
                    <a:lstStyle/>
                    <a:p>
                      <a:pPr algn="l" fontAlgn="b"/>
                      <a:r>
                        <a:rPr lang="en-GB" sz="1200" b="1" u="none" strike="noStrike" dirty="0">
                          <a:effectLst/>
                          <a:latin typeface="+mn-lt"/>
                        </a:rPr>
                        <a:t>Education and training:</a:t>
                      </a:r>
                    </a:p>
                    <a:p>
                      <a:pPr algn="l" fontAlgn="b"/>
                      <a:endParaRPr lang="en-GB" sz="1200" b="1" u="none" strike="noStrike" dirty="0">
                        <a:effectLst/>
                        <a:latin typeface="+mn-lt"/>
                      </a:endParaRPr>
                    </a:p>
                    <a:p>
                      <a:pPr algn="l" fontAlgn="b"/>
                      <a:r>
                        <a:rPr lang="en-US" sz="1200" b="0" i="0" u="none" strike="noStrike" dirty="0">
                          <a:solidFill>
                            <a:srgbClr val="000000"/>
                          </a:solidFill>
                          <a:effectLst/>
                          <a:latin typeface="+mn-lt"/>
                        </a:rPr>
                        <a:t>Includes classroom, distance and e-learning, traineeships and learning funded by advanced learner loans</a:t>
                      </a:r>
                      <a:endParaRPr lang="en-GB" sz="1200" b="0" i="0" u="none" strike="noStrike" dirty="0">
                        <a:solidFill>
                          <a:srgbClr val="000000"/>
                        </a:solidFill>
                        <a:effectLst/>
                        <a:latin typeface="+mn-lt"/>
                      </a:endParaRPr>
                    </a:p>
                  </a:txBody>
                  <a:tcPr marL="3367" marR="3367" marT="3367" marB="0" anchor="b"/>
                </a:tc>
                <a:tc rowSpan="3">
                  <a:txBody>
                    <a:bodyPr/>
                    <a:lstStyle/>
                    <a:p>
                      <a:pPr algn="l" fontAlgn="b"/>
                      <a:r>
                        <a:rPr lang="en-GB" sz="900" u="none" strike="noStrike" dirty="0">
                          <a:effectLst/>
                        </a:rPr>
                        <a:t>Bracknell Forest</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Achievements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80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70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1072038818"/>
                  </a:ext>
                </a:extLst>
              </a:tr>
              <a:tr h="1451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Participation</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680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200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480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3438815207"/>
                  </a:ext>
                </a:extLst>
              </a:tr>
              <a:tr h="1451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Starts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113636669"/>
                  </a:ext>
                </a:extLst>
              </a:tr>
              <a:tr h="269197">
                <a:tc vMerge="1">
                  <a:txBody>
                    <a:bodyPr/>
                    <a:lstStyle/>
                    <a:p>
                      <a:endParaRPr lang="en-GB"/>
                    </a:p>
                  </a:txBody>
                  <a:tcPr/>
                </a:tc>
                <a:tc rowSpan="3">
                  <a:txBody>
                    <a:bodyPr/>
                    <a:lstStyle/>
                    <a:p>
                      <a:pPr algn="l" fontAlgn="b"/>
                      <a:r>
                        <a:rPr lang="en-GB" sz="900" u="none" strike="noStrike" dirty="0">
                          <a:effectLst/>
                        </a:rPr>
                        <a:t>Reading</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Achievements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100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90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1604884285"/>
                  </a:ext>
                </a:extLst>
              </a:tr>
              <a:tr h="1451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Participation</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1,370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390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980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4163297095"/>
                  </a:ext>
                </a:extLst>
              </a:tr>
              <a:tr h="1451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Starts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3076702886"/>
                  </a:ext>
                </a:extLst>
              </a:tr>
              <a:tr h="269197">
                <a:tc vMerge="1">
                  <a:txBody>
                    <a:bodyPr/>
                    <a:lstStyle/>
                    <a:p>
                      <a:endParaRPr lang="en-GB"/>
                    </a:p>
                  </a:txBody>
                  <a:tcPr/>
                </a:tc>
                <a:tc rowSpan="3">
                  <a:txBody>
                    <a:bodyPr/>
                    <a:lstStyle/>
                    <a:p>
                      <a:pPr algn="l" fontAlgn="b"/>
                      <a:r>
                        <a:rPr lang="en-GB" sz="900" u="none" strike="noStrike" dirty="0">
                          <a:effectLst/>
                        </a:rPr>
                        <a:t>Slough</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Achievements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160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160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1136985755"/>
                  </a:ext>
                </a:extLst>
              </a:tr>
              <a:tr h="1451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Participation</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1,570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410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1,160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1545052281"/>
                  </a:ext>
                </a:extLst>
              </a:tr>
              <a:tr h="1451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Starts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1251497081"/>
                  </a:ext>
                </a:extLst>
              </a:tr>
              <a:tr h="269197">
                <a:tc vMerge="1">
                  <a:txBody>
                    <a:bodyPr/>
                    <a:lstStyle/>
                    <a:p>
                      <a:endParaRPr lang="en-GB"/>
                    </a:p>
                  </a:txBody>
                  <a:tcPr/>
                </a:tc>
                <a:tc rowSpan="3">
                  <a:txBody>
                    <a:bodyPr/>
                    <a:lstStyle/>
                    <a:p>
                      <a:pPr algn="l" fontAlgn="b"/>
                      <a:r>
                        <a:rPr lang="en-GB" sz="900" u="none" strike="noStrike" dirty="0">
                          <a:effectLst/>
                        </a:rPr>
                        <a:t>West Berkshire</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Achievements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100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80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2067946806"/>
                  </a:ext>
                </a:extLst>
              </a:tr>
              <a:tr h="1451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Participation</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720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210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510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3897464338"/>
                  </a:ext>
                </a:extLst>
              </a:tr>
              <a:tr h="1451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Starts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55369698"/>
                  </a:ext>
                </a:extLst>
              </a:tr>
              <a:tr h="269197">
                <a:tc vMerge="1">
                  <a:txBody>
                    <a:bodyPr/>
                    <a:lstStyle/>
                    <a:p>
                      <a:endParaRPr lang="en-GB"/>
                    </a:p>
                  </a:txBody>
                  <a:tcPr/>
                </a:tc>
                <a:tc rowSpan="3">
                  <a:txBody>
                    <a:bodyPr/>
                    <a:lstStyle/>
                    <a:p>
                      <a:pPr algn="l" fontAlgn="b"/>
                      <a:r>
                        <a:rPr lang="en-GB" sz="900" u="none" strike="noStrike" dirty="0">
                          <a:effectLst/>
                        </a:rPr>
                        <a:t>Windsor and Maidenhead</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Achievements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50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40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894373202"/>
                  </a:ext>
                </a:extLst>
              </a:tr>
              <a:tr h="1451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Participation</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570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180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390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1540406023"/>
                  </a:ext>
                </a:extLst>
              </a:tr>
              <a:tr h="1451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Starts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1684150289"/>
                  </a:ext>
                </a:extLst>
              </a:tr>
              <a:tr h="269197">
                <a:tc vMerge="1">
                  <a:txBody>
                    <a:bodyPr/>
                    <a:lstStyle/>
                    <a:p>
                      <a:endParaRPr lang="en-GB"/>
                    </a:p>
                  </a:txBody>
                  <a:tcPr/>
                </a:tc>
                <a:tc rowSpan="3">
                  <a:txBody>
                    <a:bodyPr/>
                    <a:lstStyle/>
                    <a:p>
                      <a:pPr algn="l" fontAlgn="b"/>
                      <a:r>
                        <a:rPr lang="en-GB" sz="900" u="none" strike="noStrike" dirty="0">
                          <a:effectLst/>
                        </a:rPr>
                        <a:t>Wokingham</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Achievements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70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70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546611617"/>
                  </a:ext>
                </a:extLst>
              </a:tr>
              <a:tr h="1451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Participation</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670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220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460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1315553668"/>
                  </a:ext>
                </a:extLst>
              </a:tr>
              <a:tr h="1451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Starts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932614253"/>
                  </a:ext>
                </a:extLst>
              </a:tr>
              <a:tr h="269197">
                <a:tc rowSpan="18">
                  <a:txBody>
                    <a:bodyPr/>
                    <a:lstStyle/>
                    <a:p>
                      <a:pPr algn="l" fontAlgn="b"/>
                      <a:r>
                        <a:rPr lang="en-GB" sz="1200" b="1" u="none" strike="noStrike" dirty="0">
                          <a:effectLst/>
                        </a:rPr>
                        <a:t>Further education and skills:</a:t>
                      </a:r>
                    </a:p>
                    <a:p>
                      <a:pPr algn="l" fontAlgn="b"/>
                      <a:endParaRPr lang="en-GB" sz="1200" u="none" strike="noStrike" dirty="0">
                        <a:effectLst/>
                      </a:endParaRPr>
                    </a:p>
                    <a:p>
                      <a:pPr algn="l" fontAlgn="b"/>
                      <a:r>
                        <a:rPr lang="en-US" sz="1200" b="0" i="0" u="none" strike="noStrike" dirty="0">
                          <a:solidFill>
                            <a:srgbClr val="000000"/>
                          </a:solidFill>
                          <a:effectLst/>
                          <a:latin typeface="Calibri" panose="020F0502020204030204" pitchFamily="34" charset="0"/>
                        </a:rPr>
                        <a:t>This comprises adult (aged 19 and over) government-funded further education (excluding schools and higher education) comprising:</a:t>
                      </a:r>
                    </a:p>
                    <a:p>
                      <a:pPr algn="l" fontAlgn="b"/>
                      <a:r>
                        <a:rPr lang="en-US" sz="1200" b="0" i="0" u="none" strike="noStrike" dirty="0">
                          <a:solidFill>
                            <a:srgbClr val="000000"/>
                          </a:solidFill>
                          <a:effectLst/>
                          <a:latin typeface="Calibri" panose="020F0502020204030204" pitchFamily="34" charset="0"/>
                        </a:rPr>
                        <a:t>- education and training</a:t>
                      </a:r>
                    </a:p>
                    <a:p>
                      <a:pPr algn="l" fontAlgn="b"/>
                      <a:r>
                        <a:rPr lang="en-US" sz="1200" b="0" i="0" u="none" strike="noStrike" dirty="0">
                          <a:solidFill>
                            <a:srgbClr val="000000"/>
                          </a:solidFill>
                          <a:effectLst/>
                          <a:latin typeface="Calibri" panose="020F0502020204030204" pitchFamily="34" charset="0"/>
                        </a:rPr>
                        <a:t>- basic skills</a:t>
                      </a:r>
                    </a:p>
                    <a:p>
                      <a:pPr algn="l" fontAlgn="b"/>
                      <a:r>
                        <a:rPr lang="en-US" sz="1200" b="0" i="0" u="none" strike="noStrike" dirty="0">
                          <a:solidFill>
                            <a:srgbClr val="000000"/>
                          </a:solidFill>
                          <a:effectLst/>
                          <a:latin typeface="Calibri" panose="020F0502020204030204" pitchFamily="34" charset="0"/>
                        </a:rPr>
                        <a:t>- community learning</a:t>
                      </a:r>
                      <a:endParaRPr lang="en-GB" sz="1200" b="0" i="0" u="none" strike="noStrike" dirty="0">
                        <a:solidFill>
                          <a:srgbClr val="000000"/>
                        </a:solidFill>
                        <a:effectLst/>
                        <a:latin typeface="Calibri" panose="020F0502020204030204" pitchFamily="34" charset="0"/>
                      </a:endParaRPr>
                    </a:p>
                  </a:txBody>
                  <a:tcPr marL="3367" marR="3367" marT="3367" marB="0" anchor="b"/>
                </a:tc>
                <a:tc rowSpan="3">
                  <a:txBody>
                    <a:bodyPr/>
                    <a:lstStyle/>
                    <a:p>
                      <a:pPr algn="l" fontAlgn="b"/>
                      <a:r>
                        <a:rPr lang="en-GB" sz="900" u="none" strike="noStrike" dirty="0">
                          <a:effectLst/>
                        </a:rPr>
                        <a:t>Bracknell Forest</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Achievements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360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50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320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1637242061"/>
                  </a:ext>
                </a:extLst>
              </a:tr>
              <a:tr h="1451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Participation</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1,970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620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1,350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3111867215"/>
                  </a:ext>
                </a:extLst>
              </a:tr>
              <a:tr h="1451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Starts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2982538105"/>
                  </a:ext>
                </a:extLst>
              </a:tr>
              <a:tr h="269197">
                <a:tc vMerge="1">
                  <a:txBody>
                    <a:bodyPr/>
                    <a:lstStyle/>
                    <a:p>
                      <a:endParaRPr lang="en-GB"/>
                    </a:p>
                  </a:txBody>
                  <a:tcPr/>
                </a:tc>
                <a:tc rowSpan="3">
                  <a:txBody>
                    <a:bodyPr/>
                    <a:lstStyle/>
                    <a:p>
                      <a:pPr algn="l" fontAlgn="b"/>
                      <a:r>
                        <a:rPr lang="en-GB" sz="900" u="none" strike="noStrike" dirty="0">
                          <a:effectLst/>
                        </a:rPr>
                        <a:t>Reading</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Achievements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260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50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220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3357223692"/>
                  </a:ext>
                </a:extLst>
              </a:tr>
              <a:tr h="1451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Participation</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2,900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910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1,990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651172228"/>
                  </a:ext>
                </a:extLst>
              </a:tr>
              <a:tr h="1451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Starts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1471276128"/>
                  </a:ext>
                </a:extLst>
              </a:tr>
              <a:tr h="269197">
                <a:tc vMerge="1">
                  <a:txBody>
                    <a:bodyPr/>
                    <a:lstStyle/>
                    <a:p>
                      <a:endParaRPr lang="en-GB"/>
                    </a:p>
                  </a:txBody>
                  <a:tcPr/>
                </a:tc>
                <a:tc rowSpan="3">
                  <a:txBody>
                    <a:bodyPr/>
                    <a:lstStyle/>
                    <a:p>
                      <a:pPr algn="l" fontAlgn="b"/>
                      <a:r>
                        <a:rPr lang="en-GB" sz="900" u="none" strike="noStrike" dirty="0">
                          <a:effectLst/>
                        </a:rPr>
                        <a:t>Slough</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Achievements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310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40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270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133640662"/>
                  </a:ext>
                </a:extLst>
              </a:tr>
              <a:tr h="1451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Participation</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2,720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820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1,910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2777886676"/>
                  </a:ext>
                </a:extLst>
              </a:tr>
              <a:tr h="1451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Starts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2250272323"/>
                  </a:ext>
                </a:extLst>
              </a:tr>
              <a:tr h="269197">
                <a:tc vMerge="1">
                  <a:txBody>
                    <a:bodyPr/>
                    <a:lstStyle/>
                    <a:p>
                      <a:endParaRPr lang="en-GB"/>
                    </a:p>
                  </a:txBody>
                  <a:tcPr/>
                </a:tc>
                <a:tc rowSpan="3">
                  <a:txBody>
                    <a:bodyPr/>
                    <a:lstStyle/>
                    <a:p>
                      <a:pPr algn="l" fontAlgn="b"/>
                      <a:r>
                        <a:rPr lang="en-GB" sz="900" u="none" strike="noStrike" dirty="0">
                          <a:effectLst/>
                        </a:rPr>
                        <a:t>West Berkshire</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Achievements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330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70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270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3156888143"/>
                  </a:ext>
                </a:extLst>
              </a:tr>
              <a:tr h="1451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Participation</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2,480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860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1,620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2403645663"/>
                  </a:ext>
                </a:extLst>
              </a:tr>
              <a:tr h="1451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Starts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652572647"/>
                  </a:ext>
                </a:extLst>
              </a:tr>
              <a:tr h="269197">
                <a:tc vMerge="1">
                  <a:txBody>
                    <a:bodyPr/>
                    <a:lstStyle/>
                    <a:p>
                      <a:endParaRPr lang="en-GB"/>
                    </a:p>
                  </a:txBody>
                  <a:tcPr/>
                </a:tc>
                <a:tc rowSpan="3">
                  <a:txBody>
                    <a:bodyPr/>
                    <a:lstStyle/>
                    <a:p>
                      <a:pPr algn="l" fontAlgn="b"/>
                      <a:r>
                        <a:rPr lang="en-GB" sz="900" u="none" strike="noStrike" dirty="0">
                          <a:effectLst/>
                        </a:rPr>
                        <a:t>Windsor and Maidenhead</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Achievements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130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30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90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1708155157"/>
                  </a:ext>
                </a:extLst>
              </a:tr>
              <a:tr h="1451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Participation</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1,700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630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1,070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883008370"/>
                  </a:ext>
                </a:extLst>
              </a:tr>
              <a:tr h="1451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Starts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1331258279"/>
                  </a:ext>
                </a:extLst>
              </a:tr>
              <a:tr h="269197">
                <a:tc vMerge="1">
                  <a:txBody>
                    <a:bodyPr/>
                    <a:lstStyle/>
                    <a:p>
                      <a:endParaRPr lang="en-GB"/>
                    </a:p>
                  </a:txBody>
                  <a:tcPr/>
                </a:tc>
                <a:tc rowSpan="3">
                  <a:txBody>
                    <a:bodyPr/>
                    <a:lstStyle/>
                    <a:p>
                      <a:pPr algn="l" fontAlgn="b"/>
                      <a:r>
                        <a:rPr lang="en-GB" sz="900" u="none" strike="noStrike" dirty="0">
                          <a:effectLst/>
                        </a:rPr>
                        <a:t>Wokingham</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Achievements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190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40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150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3226939240"/>
                  </a:ext>
                </a:extLst>
              </a:tr>
              <a:tr h="1451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Participation</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2,120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830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1,290</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2864005812"/>
                  </a:ext>
                </a:extLst>
              </a:tr>
              <a:tr h="145106">
                <a:tc vMerge="1">
                  <a:txBody>
                    <a:bodyPr/>
                    <a:lstStyle/>
                    <a:p>
                      <a:endParaRPr lang="en-GB"/>
                    </a:p>
                  </a:txBody>
                  <a:tcPr/>
                </a:tc>
                <a:tc vMerge="1">
                  <a:txBody>
                    <a:bodyPr/>
                    <a:lstStyle/>
                    <a:p>
                      <a:endParaRPr lang="en-GB"/>
                    </a:p>
                  </a:txBody>
                  <a:tcPr/>
                </a:tc>
                <a:tc>
                  <a:txBody>
                    <a:bodyPr/>
                    <a:lstStyle/>
                    <a:p>
                      <a:pPr algn="l" fontAlgn="b"/>
                      <a:r>
                        <a:rPr lang="en-GB" sz="900" u="none" strike="noStrike" dirty="0">
                          <a:effectLst/>
                        </a:rPr>
                        <a:t>Starts</a:t>
                      </a:r>
                      <a:endParaRPr lang="en-GB" sz="900" b="0" i="0" u="none" strike="noStrike" dirty="0">
                        <a:solidFill>
                          <a:srgbClr val="000000"/>
                        </a:solidFill>
                        <a:effectLst/>
                        <a:latin typeface="Calibri" panose="020F0502020204030204" pitchFamily="34" charset="0"/>
                      </a:endParaRPr>
                    </a:p>
                  </a:txBody>
                  <a:tcPr marL="3367" marR="3367" marT="3367" marB="0" anchor="b"/>
                </a:tc>
                <a:tc>
                  <a:txBody>
                    <a:bodyPr/>
                    <a:lstStyle/>
                    <a:p>
                      <a:pPr algn="l" fontAlgn="b"/>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N/A</a:t>
                      </a:r>
                    </a:p>
                  </a:txBody>
                  <a:tcPr marL="3367" marR="3367" marT="3367" marB="0" anchor="b"/>
                </a:tc>
                <a:tc>
                  <a:txBody>
                    <a:bodyPr/>
                    <a:lstStyle/>
                    <a:p>
                      <a:pPr algn="l" fontAlgn="b"/>
                      <a:r>
                        <a:rPr lang="en-GB" sz="900" u="none" strike="noStrike" dirty="0">
                          <a:effectLst/>
                        </a:rPr>
                        <a:t>no data</a:t>
                      </a:r>
                      <a:endParaRPr lang="en-GB" sz="900" b="0" i="0" u="none" strike="noStrike" dirty="0">
                        <a:solidFill>
                          <a:srgbClr val="000000"/>
                        </a:solidFill>
                        <a:effectLst/>
                        <a:latin typeface="Calibri" panose="020F0502020204030204" pitchFamily="34" charset="0"/>
                      </a:endParaRPr>
                    </a:p>
                  </a:txBody>
                  <a:tcPr marL="3367" marR="3367" marT="3367" marB="0" anchor="b"/>
                </a:tc>
                <a:extLst>
                  <a:ext uri="{0D108BD9-81ED-4DB2-BD59-A6C34878D82A}">
                    <a16:rowId xmlns:a16="http://schemas.microsoft.com/office/drawing/2014/main" val="1289563816"/>
                  </a:ext>
                </a:extLst>
              </a:tr>
            </a:tbl>
          </a:graphicData>
        </a:graphic>
      </p:graphicFrame>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a:xfrm>
            <a:off x="0" y="2947328"/>
            <a:ext cx="2852319" cy="963343"/>
          </a:xfrm>
        </p:spPr>
        <p:txBody>
          <a:bodyPr>
            <a:normAutofit fontScale="90000"/>
          </a:bodyPr>
          <a:lstStyle/>
          <a:p>
            <a:r>
              <a:rPr lang="en-US" sz="2700" dirty="0"/>
              <a:t>Further education and skills, Apprenticeship, Education and training, and Community Learning provision by local authority in 2021/22, reported to date - Slide 2</a:t>
            </a:r>
            <a:endParaRPr lang="en-GB" dirty="0"/>
          </a:p>
        </p:txBody>
      </p:sp>
    </p:spTree>
    <p:extLst>
      <p:ext uri="{BB962C8B-B14F-4D97-AF65-F5344CB8AC3E}">
        <p14:creationId xmlns:p14="http://schemas.microsoft.com/office/powerpoint/2010/main" val="3807631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Coronavirus and Recession: Implications for Thames Valley Berkshire</a:t>
            </a:r>
          </a:p>
        </p:txBody>
      </p:sp>
    </p:spTree>
    <p:extLst>
      <p:ext uri="{BB962C8B-B14F-4D97-AF65-F5344CB8AC3E}">
        <p14:creationId xmlns:p14="http://schemas.microsoft.com/office/powerpoint/2010/main" val="136704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normAutofit fontScale="90000"/>
          </a:bodyPr>
          <a:lstStyle/>
          <a:p>
            <a:r>
              <a:rPr lang="en-GB" dirty="0"/>
              <a:t>Claimant Count (Latest data - December 2021)</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rmAutofit/>
          </a:bodyPr>
          <a:lstStyle/>
          <a:p>
            <a:r>
              <a:rPr lang="en-GB" sz="1600" dirty="0"/>
              <a:t>Total of </a:t>
            </a:r>
            <a:r>
              <a:rPr lang="en-GB" sz="1600" b="1" dirty="0"/>
              <a:t>20,150 </a:t>
            </a:r>
            <a:r>
              <a:rPr lang="en-GB" sz="1600" dirty="0"/>
              <a:t>claimants (3.5% of the working age population) in Thames Valley Berkshire</a:t>
            </a:r>
          </a:p>
          <a:p>
            <a:r>
              <a:rPr lang="en-GB" sz="1600" dirty="0"/>
              <a:t>2,050 claimants (2.6% of the working age population) in Bracknell Forest UA</a:t>
            </a:r>
          </a:p>
          <a:p>
            <a:r>
              <a:rPr lang="en-GB" sz="1600" dirty="0"/>
              <a:t>5,870 claimants (6.2% of the working age population) in Slough UA</a:t>
            </a:r>
          </a:p>
          <a:p>
            <a:r>
              <a:rPr lang="en-GB" sz="1600" dirty="0"/>
              <a:t>5,045 claimants (4.8% of the working age population) in Reading UA</a:t>
            </a:r>
          </a:p>
          <a:p>
            <a:r>
              <a:rPr lang="en-GB" sz="1600" dirty="0"/>
              <a:t>2,060 claimants (1.9% of the working age population) in Wokingham UA</a:t>
            </a:r>
          </a:p>
          <a:p>
            <a:r>
              <a:rPr lang="en-GB" sz="1600" dirty="0"/>
              <a:t>2,570 claimants (2.8% of the working age population) in Windsor and Maidenhead UA</a:t>
            </a:r>
          </a:p>
          <a:p>
            <a:r>
              <a:rPr lang="en-GB" sz="1600" dirty="0"/>
              <a:t>2,550 claimants (2.7% of the working age population) in West Berkshire UA</a:t>
            </a:r>
          </a:p>
          <a:p>
            <a:endParaRPr lang="en-GB" sz="1600" dirty="0"/>
          </a:p>
          <a:p>
            <a:pPr marL="0" indent="0">
              <a:buNone/>
            </a:pPr>
            <a:r>
              <a:rPr lang="en-GB" sz="1600" dirty="0">
                <a:effectLst/>
                <a:ea typeface="Calibri" panose="020F0502020204030204" pitchFamily="34" charset="0"/>
              </a:rPr>
              <a:t>Across Thames Valley Berkshire, claimant unemployment has fallen </a:t>
            </a:r>
            <a:r>
              <a:rPr lang="en-GB" sz="1600" dirty="0">
                <a:ea typeface="Calibri" panose="020F0502020204030204" pitchFamily="34" charset="0"/>
              </a:rPr>
              <a:t>significantly </a:t>
            </a:r>
            <a:r>
              <a:rPr lang="en-GB" sz="1600" dirty="0">
                <a:effectLst/>
                <a:ea typeface="Calibri" panose="020F0502020204030204" pitchFamily="34" charset="0"/>
              </a:rPr>
              <a:t>from 29,720</a:t>
            </a:r>
            <a:r>
              <a:rPr lang="en-GB" sz="1600" dirty="0">
                <a:ea typeface="Calibri" panose="020F0502020204030204" pitchFamily="34" charset="0"/>
              </a:rPr>
              <a:t> in December </a:t>
            </a:r>
            <a:r>
              <a:rPr lang="en-GB" sz="1600" dirty="0">
                <a:effectLst/>
                <a:ea typeface="Calibri" panose="020F0502020204030204" pitchFamily="34" charset="0"/>
              </a:rPr>
              <a:t>2020 to </a:t>
            </a:r>
            <a:r>
              <a:rPr lang="en-GB" sz="1600" dirty="0">
                <a:ea typeface="Calibri" panose="020F0502020204030204" pitchFamily="34" charset="0"/>
              </a:rPr>
              <a:t>20,150 in December </a:t>
            </a:r>
            <a:r>
              <a:rPr lang="en-GB" sz="1600" dirty="0">
                <a:effectLst/>
                <a:ea typeface="Calibri" panose="020F0502020204030204" pitchFamily="34" charset="0"/>
              </a:rPr>
              <a:t>2021. Slough had 6.2% of its working age population claim unemployment in Decembe</a:t>
            </a:r>
            <a:r>
              <a:rPr lang="en-GB" sz="1600" dirty="0">
                <a:ea typeface="Calibri" panose="020F0502020204030204" pitchFamily="34" charset="0"/>
              </a:rPr>
              <a:t>r</a:t>
            </a:r>
            <a:r>
              <a:rPr lang="en-GB" sz="1600" dirty="0">
                <a:effectLst/>
                <a:ea typeface="Calibri" panose="020F0502020204030204" pitchFamily="34" charset="0"/>
              </a:rPr>
              <a:t> 2021, </a:t>
            </a:r>
            <a:r>
              <a:rPr lang="en-GB" sz="1600" dirty="0">
                <a:ea typeface="Calibri" panose="020F0502020204030204" pitchFamily="34" charset="0"/>
              </a:rPr>
              <a:t>down significantly</a:t>
            </a:r>
            <a:r>
              <a:rPr lang="en-GB" sz="1600" dirty="0">
                <a:effectLst/>
                <a:ea typeface="Calibri" panose="020F0502020204030204" pitchFamily="34" charset="0"/>
              </a:rPr>
              <a:t> from 8.5% in </a:t>
            </a:r>
            <a:r>
              <a:rPr lang="en-GB" sz="1600" dirty="0">
                <a:ea typeface="Calibri" panose="020F0502020204030204" pitchFamily="34" charset="0"/>
              </a:rPr>
              <a:t>December 2020.</a:t>
            </a:r>
            <a:endParaRPr lang="en-GB" sz="1600" dirty="0">
              <a:effectLst/>
              <a:ea typeface="Calibri" panose="020F0502020204030204" pitchFamily="34" charset="0"/>
            </a:endParaRPr>
          </a:p>
          <a:p>
            <a:pPr marL="0" indent="0">
              <a:buNone/>
            </a:pPr>
            <a:r>
              <a:rPr lang="en-GB" sz="1600" dirty="0"/>
              <a:t>								</a:t>
            </a:r>
            <a:r>
              <a:rPr lang="en-GB" sz="1600" b="1" dirty="0"/>
              <a:t>          </a:t>
            </a:r>
            <a:r>
              <a:rPr lang="en-GB" sz="1600" b="1" dirty="0">
                <a:hlinkClick r:id="rId2"/>
              </a:rPr>
              <a:t>Source: ONS, January 2021</a:t>
            </a:r>
            <a:endParaRPr lang="en-GB" sz="1600" b="1" dirty="0"/>
          </a:p>
          <a:p>
            <a:endParaRPr lang="en-GB" sz="1600" dirty="0"/>
          </a:p>
        </p:txBody>
      </p:sp>
      <p:pic>
        <p:nvPicPr>
          <p:cNvPr id="4" name="Picture 3" descr="Map&#10;&#10;Description automatically generated">
            <a:extLst>
              <a:ext uri="{FF2B5EF4-FFF2-40B4-BE49-F238E27FC236}">
                <a16:creationId xmlns:a16="http://schemas.microsoft.com/office/drawing/2014/main" id="{C43E3E45-8CE5-44C0-896D-B3CC5502E3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064" y="4405312"/>
            <a:ext cx="4551871" cy="2765155"/>
          </a:xfrm>
          <a:prstGeom prst="rect">
            <a:avLst/>
          </a:prstGeom>
        </p:spPr>
      </p:pic>
    </p:spTree>
    <p:extLst>
      <p:ext uri="{BB962C8B-B14F-4D97-AF65-F5344CB8AC3E}">
        <p14:creationId xmlns:p14="http://schemas.microsoft.com/office/powerpoint/2010/main" val="3500402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p:txBody>
          <a:bodyPr>
            <a:normAutofit/>
          </a:bodyPr>
          <a:lstStyle/>
          <a:p>
            <a:r>
              <a:rPr lang="en-GB" dirty="0"/>
              <a:t>Strategic Issues: Heathrow</a:t>
            </a: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p:txBody>
          <a:bodyPr>
            <a:noAutofit/>
          </a:bodyPr>
          <a:lstStyle/>
          <a:p>
            <a:pPr marL="0" indent="0">
              <a:buNone/>
            </a:pPr>
            <a:r>
              <a:rPr lang="en-GB" sz="2000" b="1" dirty="0"/>
              <a:t>Heathrow Airport:</a:t>
            </a:r>
          </a:p>
          <a:p>
            <a:pPr algn="l" fontAlgn="base"/>
            <a:r>
              <a:rPr lang="en-US" sz="1800" dirty="0"/>
              <a:t>At least 600,000 passengers cancelled plans to fly from Heathrow in December due to the Omicron coronavirus strain and the introduction of tougher travel restrictions, the airport said. Fears over the Covid variant meant that, from late November, all travelers arriving in the UK were required to take a pre-departure lateral flow test and self-isolate until they received a negative result from a post-arrival PCR test. This led to many people scrapping their travel plans over the festive period. There are currently travel restrictions, such as testing, on all Heathrow routes. </a:t>
            </a:r>
          </a:p>
          <a:p>
            <a:pPr algn="l" fontAlgn="base"/>
            <a:endParaRPr lang="en-US" sz="1800" dirty="0"/>
          </a:p>
          <a:p>
            <a:pPr algn="l"/>
            <a:r>
              <a:rPr lang="en-US" sz="1800" dirty="0"/>
              <a:t>A total of 19.4 million people travelled through Heathrow across the whole of last year. </a:t>
            </a:r>
            <a:r>
              <a:rPr lang="en-US" sz="1800" b="0" i="0" dirty="0">
                <a:solidFill>
                  <a:srgbClr val="212529"/>
                </a:solidFill>
                <a:effectLst/>
              </a:rPr>
              <a:t>This was less than a quarter of the pre-pandemic level in 2019, and 12.3% down on 2020. Heathrow chief executive John Holland-Kaye said: “There are currently travel restrictions, such as testing, on all Heathrow routes. The aviation industry will only fully recover when these are all lifted and there is no risk that they will be reimposed at short notice, a situation which is likely to be years away.”</a:t>
            </a:r>
          </a:p>
          <a:p>
            <a:pPr marL="0" indent="0" algn="l" fontAlgn="base">
              <a:buNone/>
            </a:pPr>
            <a:r>
              <a:rPr lang="en-US" sz="1800" dirty="0"/>
              <a:t>	</a:t>
            </a:r>
            <a:r>
              <a:rPr lang="en-US" sz="1600" dirty="0"/>
              <a:t>							</a:t>
            </a:r>
            <a:endParaRPr lang="en-US" sz="1600" b="1" dirty="0"/>
          </a:p>
          <a:p>
            <a:pPr marL="0" indent="0" algn="l" fontAlgn="base">
              <a:buNone/>
            </a:pPr>
            <a:r>
              <a:rPr lang="en-US" sz="1600" b="1" dirty="0"/>
              <a:t>							              </a:t>
            </a:r>
            <a:r>
              <a:rPr lang="en-US" sz="1600" b="1" dirty="0">
                <a:hlinkClick r:id="rId2"/>
              </a:rPr>
              <a:t>Source: Express and Star, January 2022</a:t>
            </a:r>
            <a:endParaRPr lang="en-GB" sz="1600" dirty="0"/>
          </a:p>
        </p:txBody>
      </p:sp>
    </p:spTree>
    <p:extLst>
      <p:ext uri="{BB962C8B-B14F-4D97-AF65-F5344CB8AC3E}">
        <p14:creationId xmlns:p14="http://schemas.microsoft.com/office/powerpoint/2010/main" val="679703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p:txBody>
          <a:bodyPr>
            <a:normAutofit/>
          </a:bodyPr>
          <a:lstStyle/>
          <a:p>
            <a:r>
              <a:rPr lang="en-GB" dirty="0"/>
              <a:t>Strategic Issues: Aviation</a:t>
            </a: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p:txBody>
          <a:bodyPr>
            <a:noAutofit/>
          </a:bodyPr>
          <a:lstStyle/>
          <a:p>
            <a:pPr marL="0" indent="0">
              <a:buNone/>
            </a:pPr>
            <a:r>
              <a:rPr lang="en-GB" sz="1900" b="1" dirty="0"/>
              <a:t>Aviation:</a:t>
            </a:r>
          </a:p>
          <a:p>
            <a:pPr algn="l" rtl="0"/>
            <a:r>
              <a:rPr lang="en-US" sz="1900" dirty="0"/>
              <a:t>The UK Government supports an aviation sector recovery with airport slot alleviation for summer 2022.</a:t>
            </a:r>
          </a:p>
          <a:p>
            <a:pPr algn="l" rtl="0"/>
            <a:r>
              <a:rPr lang="en-US" sz="1900" dirty="0"/>
              <a:t>This move gives the aviation sector flexibility and protects environment as airlines will not have to operate ghost flights to retain airport slots.</a:t>
            </a:r>
            <a:endParaRPr lang="en-US" sz="1900" b="1" dirty="0"/>
          </a:p>
          <a:p>
            <a:pPr algn="l" rtl="0"/>
            <a:r>
              <a:rPr lang="en-US" sz="1900" dirty="0"/>
              <a:t>The Government extends alleviation of airport slots usage rules with adjusted ratio of 70:30 for the summer 2022 season</a:t>
            </a:r>
          </a:p>
          <a:p>
            <a:pPr algn="l" rtl="0"/>
            <a:r>
              <a:rPr lang="en-US" sz="1900" dirty="0"/>
              <a:t>Airlines will have to use their slots 70% of the time to retain their rights to them, providing support as demand for flights continues to returns to pre-pandemic levels</a:t>
            </a:r>
          </a:p>
          <a:p>
            <a:pPr algn="l" rtl="0"/>
            <a:r>
              <a:rPr lang="en-US" sz="1900" dirty="0"/>
              <a:t>This change provides further support for aviation sector recovery, increases flexibility and protects the environment as airlines will not have to operate carbon-inefficient ‘ghost flights’ to retain their slots where markets are substantively closed		</a:t>
            </a:r>
            <a:r>
              <a:rPr lang="en-US" sz="1900" b="1" dirty="0"/>
              <a:t>       	       	</a:t>
            </a:r>
            <a:r>
              <a:rPr lang="en-US" sz="1600" b="1" dirty="0"/>
              <a:t>  </a:t>
            </a:r>
          </a:p>
          <a:p>
            <a:pPr marL="0" indent="0" algn="r" rtl="0">
              <a:buNone/>
            </a:pPr>
            <a:r>
              <a:rPr lang="en-US" sz="1600" b="1" dirty="0"/>
              <a:t>        </a:t>
            </a:r>
            <a:r>
              <a:rPr lang="en-US" sz="1600" b="1" dirty="0">
                <a:hlinkClick r:id="rId2"/>
              </a:rPr>
              <a:t>Source: Aviation24, January 2022</a:t>
            </a:r>
            <a:endParaRPr lang="en-GB" sz="1600" b="1" dirty="0"/>
          </a:p>
        </p:txBody>
      </p:sp>
    </p:spTree>
    <p:extLst>
      <p:ext uri="{BB962C8B-B14F-4D97-AF65-F5344CB8AC3E}">
        <p14:creationId xmlns:p14="http://schemas.microsoft.com/office/powerpoint/2010/main" val="30797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Demand and Supply Conditions: Businesses, Hiring, Restructuring, Investment, Labour and Skills Supply</a:t>
            </a:r>
          </a:p>
        </p:txBody>
      </p:sp>
    </p:spTree>
    <p:extLst>
      <p:ext uri="{BB962C8B-B14F-4D97-AF65-F5344CB8AC3E}">
        <p14:creationId xmlns:p14="http://schemas.microsoft.com/office/powerpoint/2010/main" val="2872690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dirty="0"/>
              <a:t>2022 </a:t>
            </a:r>
            <a:r>
              <a:rPr lang="en-GB" dirty="0">
                <a:solidFill>
                  <a:srgbClr val="00B0F0"/>
                </a:solidFill>
              </a:rPr>
              <a:t>Refresh</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p:txBody>
          <a:bodyPr/>
          <a:lstStyle/>
          <a:p>
            <a:r>
              <a:rPr lang="en-GB" sz="2000" dirty="0"/>
              <a:t>Following on from stakeholder feedback as well as discussions within the LEP over the course of the last year, we have decided to make some additions to the content of our economic briefings, whilst still continuing to report on the bulk of the areas that were covered last year.</a:t>
            </a:r>
          </a:p>
          <a:p>
            <a:r>
              <a:rPr lang="en-GB" sz="2000" dirty="0"/>
              <a:t>Each month, we aim to have a themed feature. This month we will be looking at skills and employment across Berkshire. </a:t>
            </a:r>
          </a:p>
          <a:p>
            <a:r>
              <a:rPr lang="en-GB" sz="2000" dirty="0"/>
              <a:t>These monthly economic briefings are constantly evolving documents and their content is dictated in part by data/information requests from our readers. </a:t>
            </a:r>
          </a:p>
          <a:p>
            <a:r>
              <a:rPr lang="en-GB" sz="2000" dirty="0"/>
              <a:t>If there is an economic aspect not currently covered within these reports which you think would be beneficial to include/expand upon (or you have any queries), we will do our best to help. Please contact Dex in the LEP’s research team at </a:t>
            </a:r>
            <a:r>
              <a:rPr lang="en-GB" sz="2000" dirty="0">
                <a:solidFill>
                  <a:srgbClr val="00B0F0"/>
                </a:solidFill>
              </a:rPr>
              <a:t>dexterlevick@thamesvalleyberkshire.co.uk</a:t>
            </a:r>
            <a:r>
              <a:rPr lang="en-GB" sz="2000" dirty="0"/>
              <a:t>.</a:t>
            </a:r>
          </a:p>
          <a:p>
            <a:endParaRPr lang="en-GB" dirty="0"/>
          </a:p>
          <a:p>
            <a:endParaRPr lang="en-GB" dirty="0"/>
          </a:p>
        </p:txBody>
      </p:sp>
    </p:spTree>
    <p:extLst>
      <p:ext uri="{BB962C8B-B14F-4D97-AF65-F5344CB8AC3E}">
        <p14:creationId xmlns:p14="http://schemas.microsoft.com/office/powerpoint/2010/main" val="563067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lstStyle/>
          <a:p>
            <a:r>
              <a:rPr lang="en-GB" dirty="0"/>
              <a:t>Household/Consumer Demand</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Autofit/>
          </a:bodyPr>
          <a:lstStyle/>
          <a:p>
            <a:r>
              <a:rPr lang="en-GB" sz="1600" dirty="0"/>
              <a:t>Slough had an overall recovery index score of 80 at the end of August, putting it in a weaker position in terms of recovery (closer to pre-lockdown levels) than Reading which had a recovery index score of 84.</a:t>
            </a:r>
            <a:endParaRPr lang="en-US" sz="1600" b="1" dirty="0"/>
          </a:p>
          <a:p>
            <a:pPr marL="0" indent="0" algn="r">
              <a:buNone/>
            </a:pPr>
            <a:r>
              <a:rPr lang="en-US" sz="1600" b="1" dirty="0"/>
              <a:t>					             </a:t>
            </a:r>
            <a:r>
              <a:rPr lang="en-US" sz="1600" b="1" dirty="0">
                <a:hlinkClick r:id="rId2"/>
              </a:rPr>
              <a:t>Source: Centre for Cities, December 2021</a:t>
            </a:r>
            <a:r>
              <a:rPr lang="en-US" sz="1600" b="1" dirty="0"/>
              <a:t> (latest release)</a:t>
            </a:r>
          </a:p>
          <a:p>
            <a:pPr algn="l">
              <a:buFont typeface="Arial" panose="020B0604020202020204" pitchFamily="34" charset="0"/>
              <a:buChar char="•"/>
            </a:pPr>
            <a:r>
              <a:rPr lang="en-US" sz="1600" b="0" i="0" dirty="0">
                <a:solidFill>
                  <a:srgbClr val="323132"/>
                </a:solidFill>
                <a:effectLst/>
              </a:rPr>
              <a:t>Retail sales volumes fell by 3.7% in December 2021 but were 2.6% higher than their pre-coronavirus (COVID-19) February 2020 levels.</a:t>
            </a:r>
          </a:p>
          <a:p>
            <a:pPr algn="l">
              <a:buFont typeface="Arial" panose="020B0604020202020204" pitchFamily="34" charset="0"/>
              <a:buChar char="•"/>
            </a:pPr>
            <a:r>
              <a:rPr lang="en-US" sz="1600" b="0" i="0" dirty="0">
                <a:solidFill>
                  <a:srgbClr val="323132"/>
                </a:solidFill>
                <a:effectLst/>
              </a:rPr>
              <a:t>Non-food stores sales volumes fell by 7.1% in December 2021, with falls in each of its sub-sectors (department stores, clothing stores, other non-food stores and household stores) following strong sales in November; the Omicron variant, which increased rapidly during December, was reported by some retailers as impacting retail footfall.</a:t>
            </a:r>
          </a:p>
          <a:p>
            <a:pPr algn="l">
              <a:buFont typeface="Arial" panose="020B0604020202020204" pitchFamily="34" charset="0"/>
              <a:buChar char="•"/>
            </a:pPr>
            <a:r>
              <a:rPr lang="en-US" sz="1600" b="0" i="0" dirty="0">
                <a:solidFill>
                  <a:srgbClr val="323132"/>
                </a:solidFill>
                <a:effectLst/>
              </a:rPr>
              <a:t>Automotive fuel sales volumes fell by 4.7% in December 2021 as increased home working in December 2021 reduced travel; sales volumes were 6.6% below their February 2020 levels.</a:t>
            </a:r>
          </a:p>
          <a:p>
            <a:pPr algn="l">
              <a:buFont typeface="Arial" panose="020B0604020202020204" pitchFamily="34" charset="0"/>
              <a:buChar char="•"/>
            </a:pPr>
            <a:r>
              <a:rPr lang="en-US" sz="1600" b="0" i="0" dirty="0">
                <a:solidFill>
                  <a:srgbClr val="323132"/>
                </a:solidFill>
                <a:effectLst/>
              </a:rPr>
              <a:t>Food store sales volumes fell by 1.0% in December 2021; despite the fall in December, volumes were 2.0% above levels in February 2020.</a:t>
            </a:r>
          </a:p>
          <a:p>
            <a:pPr algn="l">
              <a:buFont typeface="Arial" panose="020B0604020202020204" pitchFamily="34" charset="0"/>
              <a:buChar char="•"/>
            </a:pPr>
            <a:r>
              <a:rPr lang="en-US" sz="1600" b="0" i="0" dirty="0">
                <a:solidFill>
                  <a:srgbClr val="323132"/>
                </a:solidFill>
                <a:effectLst/>
              </a:rPr>
              <a:t>The proportion of retail sales online rose slightly to 26.6% in December 2021 from 26.3% in November, substantially higher than the 19.7% in February 2020 before the coronavirus pandemic.</a:t>
            </a:r>
          </a:p>
          <a:p>
            <a:pPr algn="l">
              <a:buFont typeface="Arial" panose="020B0604020202020204" pitchFamily="34" charset="0"/>
              <a:buChar char="•"/>
            </a:pPr>
            <a:r>
              <a:rPr lang="en-US" sz="1600" b="0" i="0" dirty="0">
                <a:solidFill>
                  <a:srgbClr val="323132"/>
                </a:solidFill>
                <a:effectLst/>
              </a:rPr>
              <a:t>Between 2020 and 2021 the volume of retail sales rose by 5.1%, which is the strongest growth since 2004 (when it was also 5.1%); it was last higher in 2002 (5.7%). However, growth between 2020 and 2021 should be interpreted with caution given restrictions on travel and non-essential retail which contributed to a fall in sales during 2020.</a:t>
            </a:r>
            <a:r>
              <a:rPr lang="en-US" sz="1800" b="1" dirty="0">
                <a:solidFill>
                  <a:schemeClr val="accent6"/>
                </a:solidFill>
              </a:rPr>
              <a:t>	</a:t>
            </a:r>
            <a:r>
              <a:rPr lang="en-US" sz="1600" b="1" dirty="0">
                <a:solidFill>
                  <a:schemeClr val="accent6"/>
                </a:solidFill>
              </a:rPr>
              <a:t>                                 			                     							   							   </a:t>
            </a:r>
            <a:r>
              <a:rPr lang="en-US" sz="1600" b="1" dirty="0">
                <a:solidFill>
                  <a:schemeClr val="accent6"/>
                </a:solidFill>
                <a:hlinkClick r:id="rId3"/>
              </a:rPr>
              <a:t>Source: ONS, December 2021 </a:t>
            </a:r>
            <a:r>
              <a:rPr lang="en-US" sz="1600" b="1" dirty="0">
                <a:solidFill>
                  <a:schemeClr val="accent6"/>
                </a:solidFill>
              </a:rPr>
              <a:t>(latest release)</a:t>
            </a:r>
          </a:p>
          <a:p>
            <a:pPr marL="0" indent="0">
              <a:buNone/>
            </a:pPr>
            <a:endParaRPr lang="en-GB" sz="1300" dirty="0"/>
          </a:p>
        </p:txBody>
      </p:sp>
    </p:spTree>
    <p:extLst>
      <p:ext uri="{BB962C8B-B14F-4D97-AF65-F5344CB8AC3E}">
        <p14:creationId xmlns:p14="http://schemas.microsoft.com/office/powerpoint/2010/main" val="1338986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EA5E-F19B-47E6-8E95-9AABBF926E5D}"/>
              </a:ext>
            </a:extLst>
          </p:cNvPr>
          <p:cNvSpPr>
            <a:spLocks noGrp="1"/>
          </p:cNvSpPr>
          <p:nvPr>
            <p:ph type="title"/>
          </p:nvPr>
        </p:nvSpPr>
        <p:spPr/>
        <p:txBody>
          <a:bodyPr/>
          <a:lstStyle/>
          <a:p>
            <a:r>
              <a:rPr lang="en-GB" dirty="0"/>
              <a:t>Remote working</a:t>
            </a:r>
          </a:p>
        </p:txBody>
      </p:sp>
      <p:sp>
        <p:nvSpPr>
          <p:cNvPr id="3" name="Content Placeholder 2">
            <a:extLst>
              <a:ext uri="{FF2B5EF4-FFF2-40B4-BE49-F238E27FC236}">
                <a16:creationId xmlns:a16="http://schemas.microsoft.com/office/drawing/2014/main" id="{8F147BDA-155D-464F-9CED-0D6A74A682F1}"/>
              </a:ext>
            </a:extLst>
          </p:cNvPr>
          <p:cNvSpPr>
            <a:spLocks noGrp="1"/>
          </p:cNvSpPr>
          <p:nvPr>
            <p:ph idx="1"/>
          </p:nvPr>
        </p:nvSpPr>
        <p:spPr/>
        <p:txBody>
          <a:bodyPr>
            <a:normAutofit/>
          </a:bodyPr>
          <a:lstStyle/>
          <a:p>
            <a:r>
              <a:rPr lang="en-US" sz="1900" dirty="0"/>
              <a:t>In January of 2022, there were 4,784 unique job postings for remote positions at companies based in Berkshire, around 191% more than the figure of 1,642 for the same period one year before.</a:t>
            </a:r>
          </a:p>
          <a:p>
            <a:r>
              <a:rPr lang="en-US" sz="1900" dirty="0"/>
              <a:t>Compare this with the South East, in January 2022 there were 31,502 unique remote job postings for remote positions; rising from 11,752 in January of the previous year – an increase of over 168%.</a:t>
            </a:r>
          </a:p>
          <a:p>
            <a:r>
              <a:rPr lang="en-US" sz="1900" dirty="0"/>
              <a:t>A rise can also be seen at national level, with a recorded 193,834 unique remote job postings in England in January of 2022, rising from 73,284 in January 2021 – an increase of over 164%.</a:t>
            </a:r>
          </a:p>
          <a:p>
            <a:r>
              <a:rPr lang="en-US" sz="1900" dirty="0"/>
              <a:t>From these figures it’s apparent that the COVID-19 pandemic has, somewhat unsurprisingly, prompted a massive boost in job postings for explicitly remote roles. Berkshire has seen a larger boost in vacancies which are remote-based than both England and the South East.</a:t>
            </a:r>
          </a:p>
          <a:p>
            <a:pPr marL="0" indent="0">
              <a:buNone/>
            </a:pPr>
            <a:r>
              <a:rPr lang="en-US" sz="1900" b="1" dirty="0"/>
              <a:t>							                     </a:t>
            </a:r>
            <a:r>
              <a:rPr lang="en-US" sz="1900" b="1" dirty="0">
                <a:hlinkClick r:id="rId2"/>
              </a:rPr>
              <a:t>Source: EMSI, January 2022</a:t>
            </a:r>
            <a:endParaRPr lang="en-US" sz="1900" b="1" dirty="0"/>
          </a:p>
          <a:p>
            <a:endParaRPr lang="en-GB" dirty="0"/>
          </a:p>
        </p:txBody>
      </p:sp>
    </p:spTree>
    <p:extLst>
      <p:ext uri="{BB962C8B-B14F-4D97-AF65-F5344CB8AC3E}">
        <p14:creationId xmlns:p14="http://schemas.microsoft.com/office/powerpoint/2010/main" val="2803270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Local Profiles</a:t>
            </a:r>
          </a:p>
        </p:txBody>
      </p:sp>
    </p:spTree>
    <p:extLst>
      <p:ext uri="{BB962C8B-B14F-4D97-AF65-F5344CB8AC3E}">
        <p14:creationId xmlns:p14="http://schemas.microsoft.com/office/powerpoint/2010/main" val="450348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Bracknell Forest</a:t>
            </a:r>
          </a:p>
        </p:txBody>
      </p:sp>
    </p:spTree>
    <p:extLst>
      <p:ext uri="{BB962C8B-B14F-4D97-AF65-F5344CB8AC3E}">
        <p14:creationId xmlns:p14="http://schemas.microsoft.com/office/powerpoint/2010/main" val="250758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9</a:t>
            </a:r>
            <a:r>
              <a:rPr lang="en-GB" baseline="30000" dirty="0"/>
              <a:t>th</a:t>
            </a:r>
            <a:r>
              <a:rPr lang="en-GB" dirty="0"/>
              <a:t> February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9</a:t>
            </a:r>
            <a:r>
              <a:rPr lang="en-US" sz="1600" b="1" baseline="30000" dirty="0"/>
              <a:t>th</a:t>
            </a:r>
            <a:r>
              <a:rPr lang="en-US" sz="1600" b="1" dirty="0"/>
              <a:t> February 2022) – </a:t>
            </a:r>
            <a:r>
              <a:rPr lang="en-US" sz="1600" b="1" dirty="0">
                <a:hlinkClick r:id="rId2"/>
              </a:rPr>
              <a:t>Source: Public Health Berkshire COVID-19 Dashboard, 9</a:t>
            </a:r>
            <a:r>
              <a:rPr lang="en-US" sz="1600" b="1" baseline="30000" dirty="0">
                <a:hlinkClick r:id="rId2"/>
              </a:rPr>
              <a:t>th</a:t>
            </a:r>
            <a:r>
              <a:rPr lang="en-US" sz="1600" b="1" dirty="0">
                <a:hlinkClick r:id="rId2"/>
              </a:rPr>
              <a:t> February 2022</a:t>
            </a:r>
            <a:endParaRPr lang="en-US" sz="1600" b="1" dirty="0"/>
          </a:p>
          <a:p>
            <a:r>
              <a:rPr lang="en-US" sz="1600" dirty="0"/>
              <a:t>34,102 total cases</a:t>
            </a:r>
          </a:p>
          <a:p>
            <a:r>
              <a:rPr lang="en-US" sz="1600" dirty="0"/>
              <a:t>145 new cases daily</a:t>
            </a:r>
          </a:p>
          <a:p>
            <a:pPr marL="0" indent="0">
              <a:buNone/>
            </a:pPr>
            <a:endParaRPr lang="en-US" sz="1600" dirty="0"/>
          </a:p>
          <a:p>
            <a:pPr marL="0" indent="0">
              <a:buNone/>
            </a:pPr>
            <a:r>
              <a:rPr lang="en-US" sz="1600" b="1" dirty="0"/>
              <a:t>Claimant unemployment (to December 2021)</a:t>
            </a:r>
          </a:p>
          <a:p>
            <a:r>
              <a:rPr lang="en-GB" sz="1600" dirty="0"/>
              <a:t>2,050 claimants (2.6% of the working age population) in Bracknell Forest UA</a:t>
            </a:r>
          </a:p>
          <a:p>
            <a:pPr marL="0" indent="0">
              <a:buNone/>
            </a:pPr>
            <a:endParaRPr lang="en-US" sz="1600" b="1" dirty="0"/>
          </a:p>
          <a:p>
            <a:pPr marL="0" indent="0">
              <a:buNone/>
            </a:pPr>
            <a:r>
              <a:rPr lang="en-US" sz="1600" b="1" dirty="0"/>
              <a:t>Notable business news:</a:t>
            </a:r>
          </a:p>
          <a:p>
            <a:r>
              <a:rPr lang="en-GB" sz="1600" dirty="0">
                <a:effectLst/>
                <a:latin typeface="Arial" panose="020B0604020202020204" pitchFamily="34" charset="0"/>
                <a:ea typeface="Times New Roman" panose="02020603050405020304" pitchFamily="18" charset="0"/>
              </a:rPr>
              <a:t>Bracknell-based Cawood, a UK independent provider of analytical laboratory testing services for the land-based industries, has acquired independent testing laboratory Chemtech Environmental. The addition of Chemtech expands Cawood’s waste testing, soil analysis, and environmental contamination testing services, extending its capacity and capability in these areas. ‘We are looking forward to continuing to provide fast, accurate, and reliable reporting to our customer base as well as working together to grow both our businesses,’ added John Campbell, Co-Owner and Director of Chemtech – </a:t>
            </a:r>
            <a:r>
              <a:rPr lang="en-GB" sz="1600" dirty="0">
                <a:effectLst/>
                <a:latin typeface="Arial" panose="020B0604020202020204" pitchFamily="34" charset="0"/>
                <a:ea typeface="Times New Roman" panose="02020603050405020304" pitchFamily="18" charset="0"/>
                <a:hlinkClick r:id="rId3"/>
              </a:rPr>
              <a:t>LINK</a:t>
            </a:r>
            <a:r>
              <a:rPr lang="en-GB" sz="1600" dirty="0">
                <a:effectLst/>
                <a:latin typeface="Arial" panose="020B0604020202020204" pitchFamily="34" charset="0"/>
                <a:ea typeface="Times New Roman" panose="02020603050405020304" pitchFamily="18" charset="0"/>
              </a:rPr>
              <a:t>.</a:t>
            </a:r>
            <a:endParaRPr lang="en-US" sz="1600" dirty="0"/>
          </a:p>
          <a:p>
            <a:endParaRPr lang="en-US" sz="1600" b="1" dirty="0"/>
          </a:p>
          <a:p>
            <a:endParaRPr lang="en-US" sz="1600" dirty="0"/>
          </a:p>
        </p:txBody>
      </p:sp>
    </p:spTree>
    <p:extLst>
      <p:ext uri="{BB962C8B-B14F-4D97-AF65-F5344CB8AC3E}">
        <p14:creationId xmlns:p14="http://schemas.microsoft.com/office/powerpoint/2010/main" val="2963334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January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4,864</a:t>
            </a:r>
          </a:p>
          <a:p>
            <a:r>
              <a:rPr lang="en-GB" sz="2000" dirty="0"/>
              <a:t>Total job postings: 31,826</a:t>
            </a:r>
          </a:p>
          <a:p>
            <a:r>
              <a:rPr lang="en-GB" sz="2000" dirty="0"/>
              <a:t>Job posting intensity: 7:1</a:t>
            </a:r>
          </a:p>
          <a:p>
            <a:r>
              <a:rPr lang="en-GB" sz="2000" dirty="0"/>
              <a:t>Unique job postings (January 2021): 2,216</a:t>
            </a:r>
            <a:endParaRPr lang="en-GB" dirty="0"/>
          </a:p>
        </p:txBody>
      </p:sp>
      <p:pic>
        <p:nvPicPr>
          <p:cNvPr id="5" name="Picture 4" descr="Chart, line chart&#10;&#10;Description automatically generated">
            <a:extLst>
              <a:ext uri="{FF2B5EF4-FFF2-40B4-BE49-F238E27FC236}">
                <a16:creationId xmlns:a16="http://schemas.microsoft.com/office/drawing/2014/main" id="{17D5FA49-D1D1-4B83-804F-4166341D1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78294"/>
            <a:ext cx="6809275" cy="2679706"/>
          </a:xfrm>
          <a:prstGeom prst="rect">
            <a:avLst/>
          </a:prstGeom>
        </p:spPr>
      </p:pic>
      <p:pic>
        <p:nvPicPr>
          <p:cNvPr id="8" name="Picture 7" descr="Graphical user interface, application, table&#10;&#10;Description automatically generated">
            <a:extLst>
              <a:ext uri="{FF2B5EF4-FFF2-40B4-BE49-F238E27FC236}">
                <a16:creationId xmlns:a16="http://schemas.microsoft.com/office/drawing/2014/main" id="{80523A00-1B0B-4515-ACA2-71AE4C99F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275" y="1117368"/>
            <a:ext cx="5382724" cy="2780776"/>
          </a:xfrm>
          <a:prstGeom prst="rect">
            <a:avLst/>
          </a:prstGeom>
        </p:spPr>
      </p:pic>
      <p:pic>
        <p:nvPicPr>
          <p:cNvPr id="11" name="Picture 10" descr="Table&#10;&#10;Description automatically generated">
            <a:extLst>
              <a:ext uri="{FF2B5EF4-FFF2-40B4-BE49-F238E27FC236}">
                <a16:creationId xmlns:a16="http://schemas.microsoft.com/office/drawing/2014/main" id="{4C995539-559D-458B-B7C0-0094111D65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9561" y="4077224"/>
            <a:ext cx="5352438" cy="2780776"/>
          </a:xfrm>
          <a:prstGeom prst="rect">
            <a:avLst/>
          </a:prstGeom>
        </p:spPr>
      </p:pic>
    </p:spTree>
    <p:extLst>
      <p:ext uri="{BB962C8B-B14F-4D97-AF65-F5344CB8AC3E}">
        <p14:creationId xmlns:p14="http://schemas.microsoft.com/office/powerpoint/2010/main" val="3606469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Slough</a:t>
            </a:r>
          </a:p>
        </p:txBody>
      </p:sp>
    </p:spTree>
    <p:extLst>
      <p:ext uri="{BB962C8B-B14F-4D97-AF65-F5344CB8AC3E}">
        <p14:creationId xmlns:p14="http://schemas.microsoft.com/office/powerpoint/2010/main" val="711294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9</a:t>
            </a:r>
            <a:r>
              <a:rPr lang="en-GB" baseline="30000" dirty="0"/>
              <a:t>th</a:t>
            </a:r>
            <a:r>
              <a:rPr lang="en-GB" dirty="0"/>
              <a:t> February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9th February 2022) – </a:t>
            </a:r>
            <a:r>
              <a:rPr lang="en-US" sz="1600" b="1" dirty="0">
                <a:hlinkClick r:id="rId2"/>
              </a:rPr>
              <a:t>Source: Public Health Berkshire COVID-19 Dashboard, 9</a:t>
            </a:r>
            <a:r>
              <a:rPr lang="en-US" sz="1600" b="1" baseline="30000" dirty="0">
                <a:hlinkClick r:id="rId2"/>
              </a:rPr>
              <a:t>th</a:t>
            </a:r>
            <a:r>
              <a:rPr lang="en-US" sz="1600" b="1" dirty="0">
                <a:hlinkClick r:id="rId2"/>
              </a:rPr>
              <a:t> February 2022</a:t>
            </a:r>
            <a:endParaRPr lang="en-US" sz="1600" b="1" dirty="0"/>
          </a:p>
          <a:p>
            <a:r>
              <a:rPr lang="en-US" sz="1600" dirty="0"/>
              <a:t>45,901 total cases</a:t>
            </a:r>
          </a:p>
          <a:p>
            <a:r>
              <a:rPr lang="en-US" sz="1600" dirty="0"/>
              <a:t>192 new cases daily</a:t>
            </a:r>
          </a:p>
          <a:p>
            <a:pPr marL="0" indent="0">
              <a:buNone/>
            </a:pPr>
            <a:endParaRPr lang="en-US" sz="1600" dirty="0"/>
          </a:p>
          <a:p>
            <a:pPr marL="0" indent="0">
              <a:buNone/>
            </a:pPr>
            <a:r>
              <a:rPr lang="en-US" sz="1600" b="1" dirty="0"/>
              <a:t>Claimant unemployment (to December 2021)</a:t>
            </a:r>
          </a:p>
          <a:p>
            <a:r>
              <a:rPr lang="en-GB" sz="1600" dirty="0"/>
              <a:t>5,870 claimants (6.2% of the working age population) in Slough UA</a:t>
            </a:r>
          </a:p>
          <a:p>
            <a:pPr marL="0" indent="0">
              <a:buNone/>
            </a:pPr>
            <a:endParaRPr lang="en-GB" sz="1600" dirty="0"/>
          </a:p>
          <a:p>
            <a:pPr marL="0" indent="0">
              <a:buNone/>
            </a:pPr>
            <a:r>
              <a:rPr lang="en-US" sz="1600" b="1" dirty="0"/>
              <a:t>Notable business news:</a:t>
            </a:r>
          </a:p>
          <a:p>
            <a:r>
              <a:rPr lang="en-US" sz="1600" dirty="0"/>
              <a:t>SEGRO plc has acquired a portfolio of offices on the Bath Road, Slough, from clients of AEW for £425 million. The portfolio represents 89,000 sq m of built space spread across 39 acres of land with a passing rent of £20 million, reflecting a net initial yield of 4.6 per cent. UK Real Estate Investment Trust, SEGRO previously developed the office portfolio and sold it as part of its strategy to dispose of non-core assets, with the proceeds reinvested into the Group’s highly profitable development pipeline. Since January 2016, when the office portfolio was sold, the Slough Trading Estate has delivered capital value growth of 59 per cent and was valued at £2.2 billion as of June 2021 – </a:t>
            </a:r>
            <a:r>
              <a:rPr lang="en-US" sz="1600" dirty="0">
                <a:hlinkClick r:id="rId3"/>
              </a:rPr>
              <a:t>LINK</a:t>
            </a:r>
            <a:r>
              <a:rPr lang="en-US" sz="1600" dirty="0"/>
              <a:t>.</a:t>
            </a:r>
          </a:p>
        </p:txBody>
      </p:sp>
    </p:spTree>
    <p:extLst>
      <p:ext uri="{BB962C8B-B14F-4D97-AF65-F5344CB8AC3E}">
        <p14:creationId xmlns:p14="http://schemas.microsoft.com/office/powerpoint/2010/main" val="4140400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January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7,113</a:t>
            </a:r>
          </a:p>
          <a:p>
            <a:r>
              <a:rPr lang="en-GB" sz="2000" dirty="0"/>
              <a:t>Total job postings: 34,208</a:t>
            </a:r>
          </a:p>
          <a:p>
            <a:r>
              <a:rPr lang="en-GB" sz="2000" dirty="0"/>
              <a:t>Job posting intensity: 5:1</a:t>
            </a:r>
          </a:p>
          <a:p>
            <a:r>
              <a:rPr lang="en-GB" sz="2000" dirty="0"/>
              <a:t>Unique job postings (January 2021): 3,354</a:t>
            </a:r>
            <a:endParaRPr lang="en-GB" dirty="0"/>
          </a:p>
        </p:txBody>
      </p:sp>
      <p:pic>
        <p:nvPicPr>
          <p:cNvPr id="6" name="Picture 5" descr="Chart, line chart&#10;&#10;Description automatically generated">
            <a:extLst>
              <a:ext uri="{FF2B5EF4-FFF2-40B4-BE49-F238E27FC236}">
                <a16:creationId xmlns:a16="http://schemas.microsoft.com/office/drawing/2014/main" id="{63F1E34F-9DDF-4F55-A2DF-ACD5D386E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8568"/>
            <a:ext cx="6698653" cy="2659432"/>
          </a:xfrm>
          <a:prstGeom prst="rect">
            <a:avLst/>
          </a:prstGeom>
        </p:spPr>
      </p:pic>
      <p:pic>
        <p:nvPicPr>
          <p:cNvPr id="9" name="Picture 8" descr="Table&#10;&#10;Description automatically generated with medium confidence">
            <a:extLst>
              <a:ext uri="{FF2B5EF4-FFF2-40B4-BE49-F238E27FC236}">
                <a16:creationId xmlns:a16="http://schemas.microsoft.com/office/drawing/2014/main" id="{9005D1CC-32CF-42B8-A838-CA3957C62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3628" y="1094594"/>
            <a:ext cx="5558372" cy="2871060"/>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36E7A49B-BC16-409F-BAAD-0BE30CD75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628" y="4003041"/>
            <a:ext cx="5558372" cy="2857668"/>
          </a:xfrm>
          <a:prstGeom prst="rect">
            <a:avLst/>
          </a:prstGeom>
        </p:spPr>
      </p:pic>
    </p:spTree>
    <p:extLst>
      <p:ext uri="{BB962C8B-B14F-4D97-AF65-F5344CB8AC3E}">
        <p14:creationId xmlns:p14="http://schemas.microsoft.com/office/powerpoint/2010/main" val="2378172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Reading</a:t>
            </a:r>
          </a:p>
        </p:txBody>
      </p:sp>
    </p:spTree>
    <p:extLst>
      <p:ext uri="{BB962C8B-B14F-4D97-AF65-F5344CB8AC3E}">
        <p14:creationId xmlns:p14="http://schemas.microsoft.com/office/powerpoint/2010/main" val="2010406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dirty="0"/>
              <a:t>Key contents of this month’s briefing</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p:txBody>
          <a:bodyPr/>
          <a:lstStyle/>
          <a:p>
            <a:r>
              <a:rPr lang="en-GB" dirty="0"/>
              <a:t>Updated global and UK economic forecasts</a:t>
            </a:r>
          </a:p>
          <a:p>
            <a:r>
              <a:rPr lang="en-GB" dirty="0"/>
              <a:t>Monthly Event Spotlight – Cities Outlook 2021 Launch </a:t>
            </a:r>
          </a:p>
          <a:p>
            <a:r>
              <a:rPr lang="en-GB" dirty="0"/>
              <a:t>Key points from the latest Labour Force Survey data</a:t>
            </a:r>
          </a:p>
          <a:p>
            <a:r>
              <a:rPr lang="en-GB" dirty="0"/>
              <a:t>Latest claimant count figures by Local Authority</a:t>
            </a:r>
          </a:p>
          <a:p>
            <a:r>
              <a:rPr lang="en-GB" dirty="0"/>
              <a:t>Latest remote working figures for Thames Valley Berkshire</a:t>
            </a:r>
          </a:p>
          <a:p>
            <a:r>
              <a:rPr lang="en-GB" dirty="0"/>
              <a:t>Latest ‘notable business news’ by Local Authority</a:t>
            </a:r>
          </a:p>
          <a:p>
            <a:r>
              <a:rPr lang="en-GB" dirty="0"/>
              <a:t>Latest job posting analytics by Local Authority</a:t>
            </a:r>
          </a:p>
          <a:p>
            <a:endParaRPr lang="en-GB" dirty="0"/>
          </a:p>
          <a:p>
            <a:endParaRPr lang="en-GB" dirty="0"/>
          </a:p>
        </p:txBody>
      </p:sp>
    </p:spTree>
    <p:extLst>
      <p:ext uri="{BB962C8B-B14F-4D97-AF65-F5344CB8AC3E}">
        <p14:creationId xmlns:p14="http://schemas.microsoft.com/office/powerpoint/2010/main" val="2659660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9</a:t>
            </a:r>
            <a:r>
              <a:rPr lang="en-GB" baseline="30000" dirty="0"/>
              <a:t>th</a:t>
            </a:r>
            <a:r>
              <a:rPr lang="en-GB" dirty="0"/>
              <a:t> February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9</a:t>
            </a:r>
            <a:r>
              <a:rPr lang="en-US" sz="1600" b="1" baseline="30000" dirty="0"/>
              <a:t>th</a:t>
            </a:r>
            <a:r>
              <a:rPr lang="en-US" sz="1600" b="1" dirty="0"/>
              <a:t> February 2022) – </a:t>
            </a:r>
            <a:r>
              <a:rPr lang="en-US" sz="1600" b="1" dirty="0">
                <a:hlinkClick r:id="rId2"/>
              </a:rPr>
              <a:t>Source: Public Health Berkshire COVID-19 Dashboard, 9</a:t>
            </a:r>
            <a:r>
              <a:rPr lang="en-US" sz="1600" b="1" baseline="30000" dirty="0">
                <a:hlinkClick r:id="rId2"/>
              </a:rPr>
              <a:t>th</a:t>
            </a:r>
            <a:r>
              <a:rPr lang="en-US" sz="1600" b="1" dirty="0">
                <a:hlinkClick r:id="rId2"/>
              </a:rPr>
              <a:t> February 2022</a:t>
            </a:r>
            <a:endParaRPr lang="en-US" sz="1600" b="1" dirty="0"/>
          </a:p>
          <a:p>
            <a:r>
              <a:rPr lang="en-US" sz="1600" dirty="0"/>
              <a:t>47,453 total cases</a:t>
            </a:r>
          </a:p>
          <a:p>
            <a:r>
              <a:rPr lang="en-US" sz="1600" dirty="0"/>
              <a:t>251 new case daily</a:t>
            </a:r>
          </a:p>
          <a:p>
            <a:pPr marL="0" indent="0">
              <a:buNone/>
            </a:pPr>
            <a:endParaRPr lang="en-US" sz="1600" dirty="0"/>
          </a:p>
          <a:p>
            <a:pPr marL="0" indent="0">
              <a:buNone/>
            </a:pPr>
            <a:r>
              <a:rPr lang="en-US" sz="1600" b="1" dirty="0"/>
              <a:t>Claimant unemployment (to November 2021)</a:t>
            </a:r>
          </a:p>
          <a:p>
            <a:r>
              <a:rPr lang="en-GB" sz="1600" dirty="0"/>
              <a:t>5,045 claimants (4.8% of the working age population) in Reading UA</a:t>
            </a:r>
          </a:p>
          <a:p>
            <a:pPr marL="0" indent="0">
              <a:buNone/>
            </a:pPr>
            <a:endParaRPr lang="en-US" sz="1600" b="1" dirty="0"/>
          </a:p>
          <a:p>
            <a:pPr marL="0" indent="0">
              <a:buNone/>
            </a:pPr>
            <a:r>
              <a:rPr lang="en-US" sz="1600" b="1" dirty="0"/>
              <a:t>Notable business news:</a:t>
            </a:r>
          </a:p>
          <a:p>
            <a:r>
              <a:rPr lang="en-GB" sz="1800" dirty="0">
                <a:effectLst/>
                <a:latin typeface="Calibri" panose="020F0502020204030204" pitchFamily="34" charset="0"/>
                <a:ea typeface="Calibri" panose="020F0502020204030204" pitchFamily="34" charset="0"/>
                <a:cs typeface="Calibri" panose="020F0502020204030204" pitchFamily="34" charset="0"/>
              </a:rPr>
              <a:t>Power supplier XP Power has acquired two German firms to help cement its European footprint. The Reading-based firm announced today that has bought FuG Elektronik GmbH (FuG) and Guth High Voltage GmbH (Guth) from Dr Simon Consulting GmbH in cash for a fee of £32.8m. The two companies have around 150 employees at sites near Stuttgart and Munich. The purchase was funded using XP Power's existing debt facilities with FuG and Guth both generating close to £15m in revenue in 2021 and adjusted EBITDA of around £3.7m –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LINK</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69565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January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16,677</a:t>
            </a:r>
          </a:p>
          <a:p>
            <a:r>
              <a:rPr lang="en-GB" sz="2000" dirty="0"/>
              <a:t>Total job postings: 149,786</a:t>
            </a:r>
          </a:p>
          <a:p>
            <a:r>
              <a:rPr lang="en-GB" sz="2000" dirty="0"/>
              <a:t>Job posting intensity: 9:1</a:t>
            </a:r>
          </a:p>
          <a:p>
            <a:r>
              <a:rPr lang="en-GB" sz="2000" dirty="0"/>
              <a:t>Unique job postings (January 2021): 6,644</a:t>
            </a:r>
            <a:endParaRPr lang="en-GB" dirty="0"/>
          </a:p>
        </p:txBody>
      </p:sp>
      <p:pic>
        <p:nvPicPr>
          <p:cNvPr id="5" name="Picture 4" descr="Chart, line chart&#10;&#10;Description automatically generated">
            <a:extLst>
              <a:ext uri="{FF2B5EF4-FFF2-40B4-BE49-F238E27FC236}">
                <a16:creationId xmlns:a16="http://schemas.microsoft.com/office/drawing/2014/main" id="{9951DBA0-2BDF-4A29-B2C3-9E5EF9F68B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55440"/>
            <a:ext cx="6881835" cy="2702560"/>
          </a:xfrm>
          <a:prstGeom prst="rect">
            <a:avLst/>
          </a:prstGeom>
        </p:spPr>
      </p:pic>
      <p:pic>
        <p:nvPicPr>
          <p:cNvPr id="8" name="Picture 7" descr="Graphical user interface, application, table&#10;&#10;Description automatically generated">
            <a:extLst>
              <a:ext uri="{FF2B5EF4-FFF2-40B4-BE49-F238E27FC236}">
                <a16:creationId xmlns:a16="http://schemas.microsoft.com/office/drawing/2014/main" id="{FEBFB55D-72A8-492F-A2EF-E56CEF01A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1834" y="1152424"/>
            <a:ext cx="5310165" cy="2720802"/>
          </a:xfrm>
          <a:prstGeom prst="rect">
            <a:avLst/>
          </a:prstGeom>
        </p:spPr>
      </p:pic>
      <p:pic>
        <p:nvPicPr>
          <p:cNvPr id="12" name="Picture 11" descr="Graphical user interface, table&#10;&#10;Description automatically generated with medium confidence">
            <a:extLst>
              <a:ext uri="{FF2B5EF4-FFF2-40B4-BE49-F238E27FC236}">
                <a16:creationId xmlns:a16="http://schemas.microsoft.com/office/drawing/2014/main" id="{F0ABD336-CFD0-466F-BDF9-153FC62BAF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1833" y="4017986"/>
            <a:ext cx="5310166" cy="2840014"/>
          </a:xfrm>
          <a:prstGeom prst="rect">
            <a:avLst/>
          </a:prstGeom>
        </p:spPr>
      </p:pic>
    </p:spTree>
    <p:extLst>
      <p:ext uri="{BB962C8B-B14F-4D97-AF65-F5344CB8AC3E}">
        <p14:creationId xmlns:p14="http://schemas.microsoft.com/office/powerpoint/2010/main" val="2338533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Wokingham</a:t>
            </a:r>
          </a:p>
        </p:txBody>
      </p:sp>
    </p:spTree>
    <p:extLst>
      <p:ext uri="{BB962C8B-B14F-4D97-AF65-F5344CB8AC3E}">
        <p14:creationId xmlns:p14="http://schemas.microsoft.com/office/powerpoint/2010/main" val="2780923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9</a:t>
            </a:r>
            <a:r>
              <a:rPr lang="en-GB" baseline="30000" dirty="0"/>
              <a:t>th</a:t>
            </a:r>
            <a:r>
              <a:rPr lang="en-GB" dirty="0"/>
              <a:t> February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9</a:t>
            </a:r>
            <a:r>
              <a:rPr lang="en-US" sz="1600" b="1" baseline="30000" dirty="0"/>
              <a:t>th</a:t>
            </a:r>
            <a:r>
              <a:rPr lang="en-US" sz="1600" b="1" dirty="0"/>
              <a:t> February 2022) – </a:t>
            </a:r>
            <a:r>
              <a:rPr lang="en-US" sz="1600" b="1" dirty="0">
                <a:hlinkClick r:id="rId2"/>
              </a:rPr>
              <a:t>Source: Public Health Berkshire COVID-19 Dashboard, 9</a:t>
            </a:r>
            <a:r>
              <a:rPr lang="en-US" sz="1600" b="1" baseline="30000" dirty="0">
                <a:hlinkClick r:id="rId2"/>
              </a:rPr>
              <a:t>th</a:t>
            </a:r>
            <a:r>
              <a:rPr lang="en-US" sz="1600" b="1" dirty="0">
                <a:hlinkClick r:id="rId2"/>
              </a:rPr>
              <a:t> February 2022</a:t>
            </a:r>
            <a:endParaRPr lang="en-US" sz="1600" b="1" dirty="0"/>
          </a:p>
          <a:p>
            <a:r>
              <a:rPr lang="en-US" sz="1600" dirty="0"/>
              <a:t>46,703 total cases</a:t>
            </a:r>
          </a:p>
          <a:p>
            <a:r>
              <a:rPr lang="en-US" sz="1600" dirty="0"/>
              <a:t>207 new cases daily</a:t>
            </a:r>
          </a:p>
          <a:p>
            <a:pPr marL="0" indent="0">
              <a:buNone/>
            </a:pPr>
            <a:endParaRPr lang="en-US" sz="1600" dirty="0"/>
          </a:p>
          <a:p>
            <a:pPr marL="0" indent="0">
              <a:buNone/>
            </a:pPr>
            <a:r>
              <a:rPr lang="en-US" sz="1600" b="1" dirty="0"/>
              <a:t>Claimant unemployment (to November 2021)</a:t>
            </a:r>
          </a:p>
          <a:p>
            <a:r>
              <a:rPr lang="en-GB" sz="1600" dirty="0"/>
              <a:t>2,060 claimants (1.9% of the working age population) in Wokingham UA</a:t>
            </a:r>
          </a:p>
          <a:p>
            <a:pPr marL="0" indent="0">
              <a:buNone/>
            </a:pPr>
            <a:endParaRPr lang="en-US" sz="1600" b="1" dirty="0"/>
          </a:p>
          <a:p>
            <a:pPr marL="0" indent="0">
              <a:buNone/>
            </a:pPr>
            <a:r>
              <a:rPr lang="en-US" sz="1600" b="1" dirty="0"/>
              <a:t>Notable business news:</a:t>
            </a:r>
          </a:p>
          <a:p>
            <a:r>
              <a:rPr lang="en-GB" sz="1800" dirty="0">
                <a:effectLst/>
                <a:latin typeface="Calibri" panose="020F0502020204030204" pitchFamily="34" charset="0"/>
                <a:ea typeface="Calibri" panose="020F0502020204030204" pitchFamily="34" charset="0"/>
                <a:cs typeface="Calibri" panose="020F0502020204030204" pitchFamily="34" charset="0"/>
              </a:rPr>
              <a:t>One of the largest property services firms in the UK, Leaders Romans Group (LRG), has been acquired by a private equity firm. US-based Platinum Equity has signed a definitive agreement to acquire LRG from London private equity house Bowmark Capital. Wokingham-based LRG specialises in residential property lettings, sales and associated professional services, including planning and surveying. It has a nationwide network of 210 branches and offices and manages over 62,000 properties across the UK. Platinum Equity Partner Louis Samson said: "LRG plays an important role in the UK property market and has grown steadily for decades” –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LINK</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21082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January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5,249</a:t>
            </a:r>
          </a:p>
          <a:p>
            <a:r>
              <a:rPr lang="en-GB" sz="2000" dirty="0"/>
              <a:t>Total job postings: 28,234</a:t>
            </a:r>
          </a:p>
          <a:p>
            <a:r>
              <a:rPr lang="en-GB" sz="2000" dirty="0"/>
              <a:t>Job posting intensity: 5:1</a:t>
            </a:r>
          </a:p>
          <a:p>
            <a:r>
              <a:rPr lang="en-GB" sz="2000" dirty="0"/>
              <a:t>Unique job postings (January 2021): 1,928</a:t>
            </a:r>
            <a:endParaRPr lang="en-GB" dirty="0"/>
          </a:p>
        </p:txBody>
      </p:sp>
      <p:pic>
        <p:nvPicPr>
          <p:cNvPr id="5" name="Picture 4" descr="Chart, line chart&#10;&#10;Description automatically generated">
            <a:extLst>
              <a:ext uri="{FF2B5EF4-FFF2-40B4-BE49-F238E27FC236}">
                <a16:creationId xmlns:a16="http://schemas.microsoft.com/office/drawing/2014/main" id="{317BD4B6-64BC-40AB-B249-FC5E1AAD2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04640"/>
            <a:ext cx="6664009" cy="2753360"/>
          </a:xfrm>
          <a:prstGeom prst="rect">
            <a:avLst/>
          </a:prstGeom>
        </p:spPr>
      </p:pic>
      <p:pic>
        <p:nvPicPr>
          <p:cNvPr id="8" name="Picture 7" descr="Graphical user interface&#10;&#10;Description automatically generated with medium confidence">
            <a:extLst>
              <a:ext uri="{FF2B5EF4-FFF2-40B4-BE49-F238E27FC236}">
                <a16:creationId xmlns:a16="http://schemas.microsoft.com/office/drawing/2014/main" id="{37C59BFE-7056-491C-AC66-4F83D815B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09" y="1153693"/>
            <a:ext cx="5527987" cy="2852714"/>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DE59F609-9F00-4410-A79F-E98169DBC4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4009" y="4002634"/>
            <a:ext cx="5527987" cy="2855365"/>
          </a:xfrm>
          <a:prstGeom prst="rect">
            <a:avLst/>
          </a:prstGeom>
        </p:spPr>
      </p:pic>
    </p:spTree>
    <p:extLst>
      <p:ext uri="{BB962C8B-B14F-4D97-AF65-F5344CB8AC3E}">
        <p14:creationId xmlns:p14="http://schemas.microsoft.com/office/powerpoint/2010/main" val="95619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Windsor and Maidenhead</a:t>
            </a:r>
          </a:p>
        </p:txBody>
      </p:sp>
    </p:spTree>
    <p:extLst>
      <p:ext uri="{BB962C8B-B14F-4D97-AF65-F5344CB8AC3E}">
        <p14:creationId xmlns:p14="http://schemas.microsoft.com/office/powerpoint/2010/main" val="3034170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9</a:t>
            </a:r>
            <a:r>
              <a:rPr lang="en-GB" baseline="30000" dirty="0"/>
              <a:t>th</a:t>
            </a:r>
            <a:r>
              <a:rPr lang="en-GB" dirty="0"/>
              <a:t> February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9</a:t>
            </a:r>
            <a:r>
              <a:rPr lang="en-US" sz="1600" b="1" baseline="30000" dirty="0"/>
              <a:t>th</a:t>
            </a:r>
            <a:r>
              <a:rPr lang="en-US" sz="1600" b="1" dirty="0"/>
              <a:t> February 2022) – </a:t>
            </a:r>
            <a:r>
              <a:rPr lang="en-US" sz="1600" b="1" dirty="0">
                <a:hlinkClick r:id="rId2"/>
              </a:rPr>
              <a:t>Source: Public Health Berkshire COVID-19 Dashboard, 9</a:t>
            </a:r>
            <a:r>
              <a:rPr lang="en-US" sz="1600" b="1" baseline="30000" dirty="0">
                <a:hlinkClick r:id="rId2"/>
              </a:rPr>
              <a:t>th</a:t>
            </a:r>
            <a:r>
              <a:rPr lang="en-US" sz="1600" b="1" dirty="0">
                <a:hlinkClick r:id="rId2"/>
              </a:rPr>
              <a:t> February 2022</a:t>
            </a:r>
            <a:endParaRPr lang="en-US" sz="1600" b="1" dirty="0"/>
          </a:p>
          <a:p>
            <a:r>
              <a:rPr lang="en-US" sz="1600" dirty="0"/>
              <a:t>41,400 total cases</a:t>
            </a:r>
          </a:p>
          <a:p>
            <a:r>
              <a:rPr lang="en-US" sz="1600" dirty="0"/>
              <a:t>198 new cases daily</a:t>
            </a:r>
          </a:p>
          <a:p>
            <a:pPr marL="0" indent="0">
              <a:buNone/>
            </a:pPr>
            <a:endParaRPr lang="en-US" sz="1600" dirty="0"/>
          </a:p>
          <a:p>
            <a:pPr marL="0" indent="0">
              <a:buNone/>
            </a:pPr>
            <a:r>
              <a:rPr lang="en-US" sz="1600" b="1" dirty="0"/>
              <a:t>Claimant unemployment (to December 2021)</a:t>
            </a:r>
          </a:p>
          <a:p>
            <a:r>
              <a:rPr lang="en-GB" sz="1600" dirty="0"/>
              <a:t>2,570 claimants (2.8% of the working age population) in Windsor and Maidenhead UA</a:t>
            </a:r>
          </a:p>
          <a:p>
            <a:pPr marL="0" indent="0">
              <a:buNone/>
            </a:pPr>
            <a:endParaRPr lang="en-US" sz="1600" b="1" dirty="0"/>
          </a:p>
          <a:p>
            <a:pPr marL="0" indent="0">
              <a:buNone/>
            </a:pPr>
            <a:r>
              <a:rPr lang="en-US" sz="1600" b="1" dirty="0"/>
              <a:t>Notable business news:</a:t>
            </a:r>
          </a:p>
          <a:p>
            <a:r>
              <a:rPr lang="en-GB" sz="1800" dirty="0">
                <a:effectLst/>
                <a:latin typeface="Calibri" panose="020F0502020204030204" pitchFamily="34" charset="0"/>
                <a:ea typeface="Calibri" panose="020F0502020204030204" pitchFamily="34" charset="0"/>
              </a:rPr>
              <a:t>Maidenhead-based Food delivery marketplace ‘Cook My Grub’ is embarking on its next funding round, eyeing a £1.5m boost. The platform allows home chefs to develop personal profiles before preparing healthy meals that are delivered to their locals' doors. It has provided a new source of income for those in the food industry who have been hit hard over the last two years. With the aim of reaching a £3m gross merchandise value before the end of 2022, the next phase of growth will see some of the best home cooks from across the country aggregated by the company, providing them with expert training, more opportunities to earn and new career prospects –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LINK</a:t>
            </a:r>
            <a:r>
              <a:rPr lang="en-GB" sz="1800" dirty="0">
                <a:effectLst/>
                <a:latin typeface="Calibri" panose="020F0502020204030204" pitchFamily="34" charset="0"/>
                <a:ea typeface="Calibri" panose="020F0502020204030204" pitchFamily="34" charset="0"/>
              </a:rPr>
              <a:t>.</a:t>
            </a:r>
            <a:endParaRPr lang="en-US" sz="1600" dirty="0"/>
          </a:p>
          <a:p>
            <a:endParaRPr lang="en-US" sz="1600" dirty="0"/>
          </a:p>
        </p:txBody>
      </p:sp>
    </p:spTree>
    <p:extLst>
      <p:ext uri="{BB962C8B-B14F-4D97-AF65-F5344CB8AC3E}">
        <p14:creationId xmlns:p14="http://schemas.microsoft.com/office/powerpoint/2010/main" val="384645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January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9,733</a:t>
            </a:r>
          </a:p>
          <a:p>
            <a:r>
              <a:rPr lang="en-GB" sz="2000" dirty="0"/>
              <a:t>Total job postings: 62,385</a:t>
            </a:r>
          </a:p>
          <a:p>
            <a:r>
              <a:rPr lang="en-GB" sz="2000" dirty="0"/>
              <a:t>Job posting intensity: 6:1</a:t>
            </a:r>
          </a:p>
          <a:p>
            <a:r>
              <a:rPr lang="en-GB" sz="2000" dirty="0"/>
              <a:t>Unique job postings (January 2021): 3,757</a:t>
            </a:r>
            <a:endParaRPr lang="en-GB" dirty="0"/>
          </a:p>
        </p:txBody>
      </p:sp>
      <p:pic>
        <p:nvPicPr>
          <p:cNvPr id="6" name="Picture 5" descr="Chart, line chart&#10;&#10;Description automatically generated">
            <a:extLst>
              <a:ext uri="{FF2B5EF4-FFF2-40B4-BE49-F238E27FC236}">
                <a16:creationId xmlns:a16="http://schemas.microsoft.com/office/drawing/2014/main" id="{8891A4CA-5A77-493E-8C0A-42CAE59A9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46880"/>
            <a:ext cx="6587889" cy="2611120"/>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50EB6578-B8A1-4314-A405-DE880EEAD2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7889" y="1105388"/>
            <a:ext cx="5604109" cy="2908579"/>
          </a:xfrm>
          <a:prstGeom prst="rect">
            <a:avLst/>
          </a:prstGeom>
        </p:spPr>
      </p:pic>
      <p:pic>
        <p:nvPicPr>
          <p:cNvPr id="12" name="Picture 11" descr="Table&#10;&#10;Description automatically generated">
            <a:extLst>
              <a:ext uri="{FF2B5EF4-FFF2-40B4-BE49-F238E27FC236}">
                <a16:creationId xmlns:a16="http://schemas.microsoft.com/office/drawing/2014/main" id="{68793108-18F8-44E4-80DD-E05BA16642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918" y="3949420"/>
            <a:ext cx="5598082" cy="2908579"/>
          </a:xfrm>
          <a:prstGeom prst="rect">
            <a:avLst/>
          </a:prstGeom>
        </p:spPr>
      </p:pic>
    </p:spTree>
    <p:extLst>
      <p:ext uri="{BB962C8B-B14F-4D97-AF65-F5344CB8AC3E}">
        <p14:creationId xmlns:p14="http://schemas.microsoft.com/office/powerpoint/2010/main" val="61801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West Berkshire</a:t>
            </a:r>
          </a:p>
        </p:txBody>
      </p:sp>
    </p:spTree>
    <p:extLst>
      <p:ext uri="{BB962C8B-B14F-4D97-AF65-F5344CB8AC3E}">
        <p14:creationId xmlns:p14="http://schemas.microsoft.com/office/powerpoint/2010/main" val="1323414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9</a:t>
            </a:r>
            <a:r>
              <a:rPr lang="en-GB" baseline="30000" dirty="0"/>
              <a:t>th</a:t>
            </a:r>
            <a:r>
              <a:rPr lang="en-GB" dirty="0"/>
              <a:t> February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9</a:t>
            </a:r>
            <a:r>
              <a:rPr lang="en-US" sz="1600" b="1" baseline="30000" dirty="0"/>
              <a:t>th</a:t>
            </a:r>
            <a:r>
              <a:rPr lang="en-US" sz="1600" b="1" dirty="0"/>
              <a:t> February 2022) – </a:t>
            </a:r>
            <a:r>
              <a:rPr lang="en-US" sz="1600" b="1" dirty="0">
                <a:hlinkClick r:id="rId2"/>
              </a:rPr>
              <a:t>Source: Public Health Berkshire COVID-19 Dashboard, 9</a:t>
            </a:r>
            <a:r>
              <a:rPr lang="en-US" sz="1600" b="1" baseline="30000" dirty="0">
                <a:hlinkClick r:id="rId2"/>
              </a:rPr>
              <a:t>th</a:t>
            </a:r>
            <a:r>
              <a:rPr lang="en-US" sz="1600" b="1" dirty="0">
                <a:hlinkClick r:id="rId2"/>
              </a:rPr>
              <a:t> February 2022</a:t>
            </a:r>
            <a:endParaRPr lang="en-US" sz="1600" b="1" dirty="0"/>
          </a:p>
          <a:p>
            <a:r>
              <a:rPr lang="en-US" sz="1600" dirty="0"/>
              <a:t>37,044 total cases</a:t>
            </a:r>
          </a:p>
          <a:p>
            <a:r>
              <a:rPr lang="en-US" sz="1600" dirty="0"/>
              <a:t>244 new case daily</a:t>
            </a:r>
          </a:p>
          <a:p>
            <a:pPr marL="0" indent="0">
              <a:buNone/>
            </a:pPr>
            <a:endParaRPr lang="en-US" sz="1600" dirty="0"/>
          </a:p>
          <a:p>
            <a:pPr marL="0" indent="0">
              <a:buNone/>
            </a:pPr>
            <a:r>
              <a:rPr lang="en-US" sz="1600" b="1" dirty="0"/>
              <a:t>Claimant unemployment (to December 2021)</a:t>
            </a:r>
          </a:p>
          <a:p>
            <a:r>
              <a:rPr lang="en-GB" sz="1600" dirty="0"/>
              <a:t>2,550 claimants (2.7% of the working age population) in West Berkshire UA</a:t>
            </a:r>
          </a:p>
          <a:p>
            <a:pPr marL="0" indent="0">
              <a:buNone/>
            </a:pPr>
            <a:endParaRPr lang="en-US" sz="1600" b="1" dirty="0"/>
          </a:p>
          <a:p>
            <a:pPr marL="0" indent="0">
              <a:buNone/>
            </a:pPr>
            <a:r>
              <a:rPr lang="en-US" sz="1600" b="1" dirty="0"/>
              <a:t>Notable business news:</a:t>
            </a:r>
          </a:p>
          <a:p>
            <a:r>
              <a:rPr lang="en-GB" sz="1800" dirty="0">
                <a:effectLst/>
                <a:latin typeface="Calibri" panose="020F0502020204030204" pitchFamily="34" charset="0"/>
                <a:ea typeface="Calibri" panose="020F0502020204030204" pitchFamily="34" charset="0"/>
              </a:rPr>
              <a:t>The mixed-use Mayfield Point planning application on land next to Newbury College has been submitted. NCII Ltd, a joint venture involving the Greenham Trust and the Feltham Group in partnership with Aldi and the college, has submitted a hybrid planning application for full permission for an 1,800 sq. m store with access and 128 parking spaces, and outline permission for a care home with up to 70 beds, a hospice, up to 85 homes and an electric vehicle charging area. Thirty per cent of the homes will be affordable. Funds raised through the development, which is on 3.66 hectares to the east of the college, will support both the work of the college and charities and community groups through the trust – </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LINK</a:t>
            </a:r>
            <a:r>
              <a:rPr lang="en-GB" sz="1800" dirty="0">
                <a:effectLst/>
                <a:latin typeface="Calibri" panose="020F0502020204030204" pitchFamily="34" charset="0"/>
                <a:ea typeface="Calibri" panose="020F0502020204030204" pitchFamily="34" charset="0"/>
              </a:rPr>
              <a:t>.</a:t>
            </a:r>
            <a:endParaRPr lang="en-US" sz="1600" b="1" dirty="0"/>
          </a:p>
        </p:txBody>
      </p:sp>
    </p:spTree>
    <p:extLst>
      <p:ext uri="{BB962C8B-B14F-4D97-AF65-F5344CB8AC3E}">
        <p14:creationId xmlns:p14="http://schemas.microsoft.com/office/powerpoint/2010/main" val="1115866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Global and National Economy</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January 2022</a:t>
            </a:r>
          </a:p>
        </p:txBody>
      </p:sp>
    </p:spTree>
    <p:extLst>
      <p:ext uri="{BB962C8B-B14F-4D97-AF65-F5344CB8AC3E}">
        <p14:creationId xmlns:p14="http://schemas.microsoft.com/office/powerpoint/2010/main" val="2119222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January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7,445</a:t>
            </a:r>
          </a:p>
          <a:p>
            <a:r>
              <a:rPr lang="en-GB" sz="2000" dirty="0"/>
              <a:t>Total job postings: 43,240</a:t>
            </a:r>
          </a:p>
          <a:p>
            <a:r>
              <a:rPr lang="en-GB" sz="2000" dirty="0"/>
              <a:t>Job posting intensity: 6:1</a:t>
            </a:r>
          </a:p>
          <a:p>
            <a:r>
              <a:rPr lang="en-GB" sz="2000" dirty="0"/>
              <a:t>Unique job postings (January 2021): 2,883</a:t>
            </a:r>
            <a:endParaRPr lang="en-GB" dirty="0"/>
          </a:p>
        </p:txBody>
      </p:sp>
      <p:pic>
        <p:nvPicPr>
          <p:cNvPr id="6" name="Picture 5" descr="Chart, line chart&#10;&#10;Description automatically generated">
            <a:extLst>
              <a:ext uri="{FF2B5EF4-FFF2-40B4-BE49-F238E27FC236}">
                <a16:creationId xmlns:a16="http://schemas.microsoft.com/office/drawing/2014/main" id="{7B1B6EF5-29D0-4A5F-AFD5-129DFDE0CA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5280"/>
            <a:ext cx="6723312" cy="2712720"/>
          </a:xfrm>
          <a:prstGeom prst="rect">
            <a:avLst/>
          </a:prstGeom>
        </p:spPr>
      </p:pic>
      <p:pic>
        <p:nvPicPr>
          <p:cNvPr id="9" name="Picture 8" descr="Chart&#10;&#10;Description automatically generated">
            <a:extLst>
              <a:ext uri="{FF2B5EF4-FFF2-40B4-BE49-F238E27FC236}">
                <a16:creationId xmlns:a16="http://schemas.microsoft.com/office/drawing/2014/main" id="{F065F98A-D9AE-43E9-8770-C1BFB79E9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3312" y="1153058"/>
            <a:ext cx="5468688" cy="2813241"/>
          </a:xfrm>
          <a:prstGeom prst="rect">
            <a:avLst/>
          </a:prstGeom>
        </p:spPr>
      </p:pic>
      <p:pic>
        <p:nvPicPr>
          <p:cNvPr id="11" name="Picture 10" descr="Graphical user interface, table&#10;&#10;Description automatically generated">
            <a:extLst>
              <a:ext uri="{FF2B5EF4-FFF2-40B4-BE49-F238E27FC236}">
                <a16:creationId xmlns:a16="http://schemas.microsoft.com/office/drawing/2014/main" id="{DF25AF5F-77DF-436B-9936-04307F410B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3312" y="4031234"/>
            <a:ext cx="5468688" cy="2826766"/>
          </a:xfrm>
          <a:prstGeom prst="rect">
            <a:avLst/>
          </a:prstGeom>
        </p:spPr>
      </p:pic>
    </p:spTree>
    <p:extLst>
      <p:ext uri="{BB962C8B-B14F-4D97-AF65-F5344CB8AC3E}">
        <p14:creationId xmlns:p14="http://schemas.microsoft.com/office/powerpoint/2010/main" val="2542924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4B9B5E-32CB-4453-B6C2-1A9DCA05974A}"/>
              </a:ext>
            </a:extLst>
          </p:cNvPr>
          <p:cNvSpPr>
            <a:spLocks noGrp="1"/>
          </p:cNvSpPr>
          <p:nvPr>
            <p:ph type="title"/>
          </p:nvPr>
        </p:nvSpPr>
        <p:spPr/>
        <p:txBody>
          <a:bodyPr/>
          <a:lstStyle/>
          <a:p>
            <a:r>
              <a:rPr lang="en-GB" dirty="0"/>
              <a:t>Global Economy</a:t>
            </a:r>
          </a:p>
        </p:txBody>
      </p:sp>
      <p:sp>
        <p:nvSpPr>
          <p:cNvPr id="5" name="Content Placeholder 4">
            <a:extLst>
              <a:ext uri="{FF2B5EF4-FFF2-40B4-BE49-F238E27FC236}">
                <a16:creationId xmlns:a16="http://schemas.microsoft.com/office/drawing/2014/main" id="{4155AF48-89AA-4413-87CD-4865A9A592CB}"/>
              </a:ext>
            </a:extLst>
          </p:cNvPr>
          <p:cNvSpPr>
            <a:spLocks noGrp="1"/>
          </p:cNvSpPr>
          <p:nvPr>
            <p:ph idx="1"/>
          </p:nvPr>
        </p:nvSpPr>
        <p:spPr/>
        <p:txBody>
          <a:bodyPr>
            <a:normAutofit/>
          </a:bodyPr>
          <a:lstStyle/>
          <a:p>
            <a:r>
              <a:rPr lang="en-US" sz="1900" i="0" dirty="0">
                <a:solidFill>
                  <a:srgbClr val="333333"/>
                </a:solidFill>
                <a:effectLst/>
              </a:rPr>
              <a:t>The global economy enters 2022 in a weaker position than previously expected. As the new Omicron COVID-19 variant spreads, countries have reimposed mobility restrictions. Rising energy prices and supply disruptions have resulted in higher and more broad-based inflation than anticipated, notably in the United States and many emerging market and developing economies. </a:t>
            </a:r>
          </a:p>
          <a:p>
            <a:r>
              <a:rPr lang="en-US" sz="1900" i="0" dirty="0">
                <a:solidFill>
                  <a:srgbClr val="333333"/>
                </a:solidFill>
                <a:effectLst/>
              </a:rPr>
              <a:t>Global growth is expected to moderate from 5.9 in 2021 to 4.4 percent in 2022—half a percentage point lower for 2022 than in the IMF’s October World Economic Outlook (WEO), largely reflecting forecast markdowns in the two largest economies. </a:t>
            </a:r>
          </a:p>
          <a:p>
            <a:r>
              <a:rPr lang="en-US" sz="1900" i="0" dirty="0">
                <a:solidFill>
                  <a:srgbClr val="333333"/>
                </a:solidFill>
                <a:effectLst/>
              </a:rPr>
              <a:t>In China, pandemic-induced disruptions related to the zero-tolerance COVID-19 policy and protracted financial stress among property developers have induced a 0.8 percentage-point downgrade. Global growth is expected to slow to 3.8 percent in 2023. </a:t>
            </a:r>
          </a:p>
          <a:p>
            <a:r>
              <a:rPr lang="en-US" sz="1900" i="0" dirty="0">
                <a:solidFill>
                  <a:srgbClr val="333333"/>
                </a:solidFill>
                <a:effectLst/>
              </a:rPr>
              <a:t>The forecast is conditional on adverse health outcomes declining to low levels in most countries by end-2022, assuming vaccination rates improve worldwide and therapies become more effective.</a:t>
            </a:r>
            <a:r>
              <a:rPr lang="en-US" sz="1900" b="1" i="0" dirty="0">
                <a:solidFill>
                  <a:srgbClr val="333333"/>
                </a:solidFill>
                <a:effectLst/>
              </a:rPr>
              <a:t>				             								</a:t>
            </a:r>
            <a:r>
              <a:rPr lang="en-US" sz="1900" b="1" dirty="0">
                <a:solidFill>
                  <a:srgbClr val="333333"/>
                </a:solidFill>
              </a:rPr>
              <a:t> 	 	                	               	 					          			                                                   				      </a:t>
            </a:r>
            <a:r>
              <a:rPr lang="en-US" sz="1900" b="1" i="0" dirty="0">
                <a:solidFill>
                  <a:srgbClr val="333333"/>
                </a:solidFill>
                <a:effectLst/>
                <a:hlinkClick r:id="rId2"/>
              </a:rPr>
              <a:t>Source: IMF, January 2022</a:t>
            </a:r>
            <a:endParaRPr lang="en-US" sz="19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dirty="0">
              <a:solidFill>
                <a:srgbClr val="333333"/>
              </a:solidFill>
            </a:endParaRPr>
          </a:p>
          <a:p>
            <a:pPr marL="0" indent="0">
              <a:buNone/>
            </a:pPr>
            <a:endParaRPr lang="en-US" sz="6400" b="1" i="0" dirty="0">
              <a:solidFill>
                <a:srgbClr val="333333"/>
              </a:solidFill>
              <a:effectLst/>
            </a:endParaRPr>
          </a:p>
        </p:txBody>
      </p:sp>
    </p:spTree>
    <p:extLst>
      <p:ext uri="{BB962C8B-B14F-4D97-AF65-F5344CB8AC3E}">
        <p14:creationId xmlns:p14="http://schemas.microsoft.com/office/powerpoint/2010/main" val="4122218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A484-0991-4437-B013-EC5E36288A90}"/>
              </a:ext>
            </a:extLst>
          </p:cNvPr>
          <p:cNvSpPr>
            <a:spLocks noGrp="1"/>
          </p:cNvSpPr>
          <p:nvPr>
            <p:ph type="title"/>
          </p:nvPr>
        </p:nvSpPr>
        <p:spPr/>
        <p:txBody>
          <a:bodyPr/>
          <a:lstStyle/>
          <a:p>
            <a:r>
              <a:rPr lang="en-GB" dirty="0"/>
              <a:t>Global Economy – OECD GDP Tracker</a:t>
            </a:r>
          </a:p>
        </p:txBody>
      </p:sp>
      <p:pic>
        <p:nvPicPr>
          <p:cNvPr id="5" name="Picture 4" descr="Chart&#10;&#10;Description automatically generated">
            <a:extLst>
              <a:ext uri="{FF2B5EF4-FFF2-40B4-BE49-F238E27FC236}">
                <a16:creationId xmlns:a16="http://schemas.microsoft.com/office/drawing/2014/main" id="{0DCC7BB5-C202-40FA-AC4B-9633AA02F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5097"/>
            <a:ext cx="5917447" cy="2641532"/>
          </a:xfrm>
          <a:prstGeom prst="rect">
            <a:avLst/>
          </a:prstGeom>
        </p:spPr>
      </p:pic>
      <p:pic>
        <p:nvPicPr>
          <p:cNvPr id="8" name="Picture 7" descr="Chart, line chart&#10;&#10;Description automatically generated with medium confidence">
            <a:extLst>
              <a:ext uri="{FF2B5EF4-FFF2-40B4-BE49-F238E27FC236}">
                <a16:creationId xmlns:a16="http://schemas.microsoft.com/office/drawing/2014/main" id="{1E10B1B4-40D5-4EC3-8C43-430847BD9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552" y="1175098"/>
            <a:ext cx="5917448" cy="2650146"/>
          </a:xfrm>
          <a:prstGeom prst="rect">
            <a:avLst/>
          </a:prstGeom>
        </p:spPr>
      </p:pic>
      <p:pic>
        <p:nvPicPr>
          <p:cNvPr id="11" name="Picture 10" descr="Chart&#10;&#10;Description automatically generated with medium confidence">
            <a:extLst>
              <a:ext uri="{FF2B5EF4-FFF2-40B4-BE49-F238E27FC236}">
                <a16:creationId xmlns:a16="http://schemas.microsoft.com/office/drawing/2014/main" id="{7FE1015C-3D5F-4B6C-9B82-4D36B57D33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16468"/>
            <a:ext cx="5933047" cy="2641532"/>
          </a:xfrm>
          <a:prstGeom prst="rect">
            <a:avLst/>
          </a:prstGeom>
        </p:spPr>
      </p:pic>
      <p:pic>
        <p:nvPicPr>
          <p:cNvPr id="14" name="Picture 13" descr="Chart, line chart&#10;&#10;Description automatically generated">
            <a:extLst>
              <a:ext uri="{FF2B5EF4-FFF2-40B4-BE49-F238E27FC236}">
                <a16:creationId xmlns:a16="http://schemas.microsoft.com/office/drawing/2014/main" id="{36231D4A-4D41-4973-A343-1A2B49A6DD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4552" y="4232067"/>
            <a:ext cx="5917448" cy="2625933"/>
          </a:xfrm>
          <a:prstGeom prst="rect">
            <a:avLst/>
          </a:prstGeom>
        </p:spPr>
      </p:pic>
    </p:spTree>
    <p:extLst>
      <p:ext uri="{BB962C8B-B14F-4D97-AF65-F5344CB8AC3E}">
        <p14:creationId xmlns:p14="http://schemas.microsoft.com/office/powerpoint/2010/main" val="77861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AC4E-61A2-4693-9D1D-64CDC29ED7CD}"/>
              </a:ext>
            </a:extLst>
          </p:cNvPr>
          <p:cNvSpPr>
            <a:spLocks noGrp="1"/>
          </p:cNvSpPr>
          <p:nvPr>
            <p:ph type="title"/>
          </p:nvPr>
        </p:nvSpPr>
        <p:spPr/>
        <p:txBody>
          <a:bodyPr>
            <a:normAutofit fontScale="90000"/>
          </a:bodyPr>
          <a:lstStyle/>
          <a:p>
            <a:r>
              <a:rPr lang="en-GB" dirty="0"/>
              <a:t>Global Economy – OECD GDP Tracker Continued</a:t>
            </a:r>
          </a:p>
        </p:txBody>
      </p:sp>
      <p:sp>
        <p:nvSpPr>
          <p:cNvPr id="11" name="TextBox 10">
            <a:extLst>
              <a:ext uri="{FF2B5EF4-FFF2-40B4-BE49-F238E27FC236}">
                <a16:creationId xmlns:a16="http://schemas.microsoft.com/office/drawing/2014/main" id="{4CC410F8-7716-4522-8EC0-DBC15CE3F9F9}"/>
              </a:ext>
            </a:extLst>
          </p:cNvPr>
          <p:cNvSpPr txBox="1"/>
          <p:nvPr/>
        </p:nvSpPr>
        <p:spPr>
          <a:xfrm>
            <a:off x="6940591" y="1708983"/>
            <a:ext cx="4413209" cy="4832092"/>
          </a:xfrm>
          <a:prstGeom prst="rect">
            <a:avLst/>
          </a:prstGeom>
          <a:noFill/>
        </p:spPr>
        <p:txBody>
          <a:bodyPr wrap="square">
            <a:spAutoFit/>
          </a:bodyPr>
          <a:lstStyle/>
          <a:p>
            <a:r>
              <a:rPr lang="en-US" sz="2000" b="0" i="0" dirty="0">
                <a:effectLst/>
              </a:rPr>
              <a:t>Note: The green confidence band shows 95% confidence intervals. The Weekly Tracker is an estimate of weekly GDP relative to the pre-crisis trend, which is proxied by the November 2019 OECD Economic Outlook forecasts. The darkness of the grey background reflects stay-at-home confinement requirement based on the Oxford Blavatnik database (0 - no measures, 1 - recommend not leaving house, 2 - require not leaving house with exceptions, 3 - require not leaving house with minimal exceptions).</a:t>
            </a:r>
            <a:br>
              <a:rPr lang="en-US" sz="2400" dirty="0"/>
            </a:br>
            <a:endParaRPr lang="en-US" sz="2400" dirty="0"/>
          </a:p>
          <a:p>
            <a:r>
              <a:rPr lang="en-US" sz="2400" b="1" dirty="0">
                <a:solidFill>
                  <a:srgbClr val="333333"/>
                </a:solidFill>
                <a:hlinkClick r:id="rId2"/>
              </a:rPr>
              <a:t>Source: OECD, January 2022</a:t>
            </a:r>
            <a:endParaRPr lang="en-GB" sz="2400" b="1" dirty="0"/>
          </a:p>
        </p:txBody>
      </p:sp>
      <p:pic>
        <p:nvPicPr>
          <p:cNvPr id="6" name="Picture 5" descr="Timeline&#10;&#10;Description automatically generated">
            <a:extLst>
              <a:ext uri="{FF2B5EF4-FFF2-40B4-BE49-F238E27FC236}">
                <a16:creationId xmlns:a16="http://schemas.microsoft.com/office/drawing/2014/main" id="{B961C18C-097D-4430-A71E-7531CE793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35711"/>
            <a:ext cx="6102391" cy="2705017"/>
          </a:xfrm>
          <a:prstGeom prst="rect">
            <a:avLst/>
          </a:prstGeom>
        </p:spPr>
      </p:pic>
      <p:pic>
        <p:nvPicPr>
          <p:cNvPr id="13" name="Picture 12" descr="A picture containing chart&#10;&#10;Description automatically generated">
            <a:extLst>
              <a:ext uri="{FF2B5EF4-FFF2-40B4-BE49-F238E27FC236}">
                <a16:creationId xmlns:a16="http://schemas.microsoft.com/office/drawing/2014/main" id="{512491A9-4AE9-4DD3-A0E8-1BD2A6507C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125029"/>
            <a:ext cx="6102390" cy="2732971"/>
          </a:xfrm>
          <a:prstGeom prst="rect">
            <a:avLst/>
          </a:prstGeom>
        </p:spPr>
      </p:pic>
    </p:spTree>
    <p:extLst>
      <p:ext uri="{BB962C8B-B14F-4D97-AF65-F5344CB8AC3E}">
        <p14:creationId xmlns:p14="http://schemas.microsoft.com/office/powerpoint/2010/main" val="20190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28BD-54D9-4A11-897F-888F83D9DB9D}"/>
              </a:ext>
            </a:extLst>
          </p:cNvPr>
          <p:cNvSpPr>
            <a:spLocks noGrp="1"/>
          </p:cNvSpPr>
          <p:nvPr>
            <p:ph type="title"/>
          </p:nvPr>
        </p:nvSpPr>
        <p:spPr/>
        <p:txBody>
          <a:bodyPr/>
          <a:lstStyle/>
          <a:p>
            <a:r>
              <a:rPr lang="en-GB" dirty="0"/>
              <a:t>UK Economy </a:t>
            </a:r>
          </a:p>
        </p:txBody>
      </p:sp>
      <p:sp>
        <p:nvSpPr>
          <p:cNvPr id="3" name="Content Placeholder 2">
            <a:extLst>
              <a:ext uri="{FF2B5EF4-FFF2-40B4-BE49-F238E27FC236}">
                <a16:creationId xmlns:a16="http://schemas.microsoft.com/office/drawing/2014/main" id="{DAC7F12F-1D5A-4D76-A913-3706407B6BC1}"/>
              </a:ext>
            </a:extLst>
          </p:cNvPr>
          <p:cNvSpPr>
            <a:spLocks noGrp="1"/>
          </p:cNvSpPr>
          <p:nvPr>
            <p:ph idx="1"/>
          </p:nvPr>
        </p:nvSpPr>
        <p:spPr/>
        <p:txBody>
          <a:bodyPr>
            <a:normAutofit fontScale="92500"/>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As more information emerges about the Omicron variant, the latest expectations are that the surge in COVID infections will subside relatively quickly. That could see the current guidance to work from home where possible relaxed, with global restrictions on international travel possibly lifted from the second quarter of this year.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The less severe burden of the Omicron variant and its implications for the economic outlook broadly coincide with </a:t>
            </a:r>
            <a:r>
              <a:rPr lang="en-GB" sz="1800" dirty="0">
                <a:latin typeface="Calibri" panose="020F0502020204030204" pitchFamily="34" charset="0"/>
                <a:ea typeface="Calibri" panose="020F0502020204030204" pitchFamily="34" charset="0"/>
                <a:cs typeface="Times New Roman" panose="02020603050405020304" pitchFamily="18" charset="0"/>
              </a:rPr>
              <a:t>the</a:t>
            </a:r>
            <a:r>
              <a:rPr lang="en-GB" sz="1800" dirty="0">
                <a:effectLst/>
                <a:latin typeface="Calibri" panose="020F0502020204030204" pitchFamily="34" charset="0"/>
                <a:ea typeface="Calibri" panose="020F0502020204030204" pitchFamily="34" charset="0"/>
                <a:cs typeface="Times New Roman" panose="02020603050405020304" pitchFamily="18" charset="0"/>
              </a:rPr>
              <a:t> upside scenario that was published in our December report. With the UK economy now on the cusp of pre-COVID levels, growth momentum will no longer be able to simply rely on the rebound effect to propel it.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We expect economic growth to gradually; rising taxes and borrowing costs, as well as elevated inflation, will squeeze households’ purchasing power. At the same time, the lingering effects of supply chain bottlenecks together with a persistent shortage of labour could constrain production this year.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Nonetheless, after a relatively weak start to 2022 brought about by Omicron, growth should pick up from March, with overall GDP growth in 2022 reaching around half the rate of last year.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Inflation is expected to remain elevated this year, and to peak at around 6.5% in April. However, as energy prices gradually stabilise and supply chains recover, we expect inflation to moderate significantly by the end of this year and to approach the Bank of England’s 2% target by the start of Q2 next year</a:t>
            </a:r>
            <a:r>
              <a:rPr lang="en-GB" sz="1800" dirty="0">
                <a:latin typeface="Calibri" panose="020F0502020204030204" pitchFamily="34" charset="0"/>
                <a:ea typeface="Calibri" panose="020F0502020204030204" pitchFamily="34" charset="0"/>
                <a:cs typeface="Times New Roman" panose="02020603050405020304" pitchFamily="18" charset="0"/>
              </a:rPr>
              <a:t>.</a:t>
            </a:r>
            <a:r>
              <a:rPr lang="en-US" sz="1800" b="1" dirty="0"/>
              <a:t>						               </a:t>
            </a:r>
          </a:p>
          <a:p>
            <a:pPr marL="0" indent="0">
              <a:buNone/>
            </a:pPr>
            <a:r>
              <a:rPr lang="en-US" sz="1800" b="1" dirty="0"/>
              <a:t>								        </a:t>
            </a:r>
            <a:r>
              <a:rPr lang="en-US" sz="1800" b="1" dirty="0">
                <a:hlinkClick r:id="rId2"/>
              </a:rPr>
              <a:t>Source: KPMG, January 2022</a:t>
            </a:r>
            <a:endParaRPr lang="en-US" sz="1800" b="1" dirty="0"/>
          </a:p>
          <a:p>
            <a:endParaRPr lang="en-GB" sz="1800" dirty="0"/>
          </a:p>
        </p:txBody>
      </p:sp>
    </p:spTree>
    <p:extLst>
      <p:ext uri="{BB962C8B-B14F-4D97-AF65-F5344CB8AC3E}">
        <p14:creationId xmlns:p14="http://schemas.microsoft.com/office/powerpoint/2010/main" val="2807999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D425-4508-4432-ABCF-1776258A3A7E}"/>
              </a:ext>
            </a:extLst>
          </p:cNvPr>
          <p:cNvSpPr>
            <a:spLocks noGrp="1"/>
          </p:cNvSpPr>
          <p:nvPr>
            <p:ph type="title"/>
          </p:nvPr>
        </p:nvSpPr>
        <p:spPr/>
        <p:txBody>
          <a:bodyPr/>
          <a:lstStyle/>
          <a:p>
            <a:r>
              <a:rPr lang="en-GB" dirty="0"/>
              <a:t>UK Economy 2 </a:t>
            </a:r>
          </a:p>
        </p:txBody>
      </p:sp>
      <p:sp>
        <p:nvSpPr>
          <p:cNvPr id="3" name="Content Placeholder 2">
            <a:extLst>
              <a:ext uri="{FF2B5EF4-FFF2-40B4-BE49-F238E27FC236}">
                <a16:creationId xmlns:a16="http://schemas.microsoft.com/office/drawing/2014/main" id="{BF6BDC96-C60F-411B-9668-B1A762A98CCF}"/>
              </a:ext>
            </a:extLst>
          </p:cNvPr>
          <p:cNvSpPr>
            <a:spLocks noGrp="1"/>
          </p:cNvSpPr>
          <p:nvPr>
            <p:ph idx="1"/>
          </p:nvPr>
        </p:nvSpPr>
        <p:spPr>
          <a:xfrm>
            <a:off x="838200" y="1561381"/>
            <a:ext cx="5257800" cy="4762744"/>
          </a:xfrm>
        </p:spPr>
        <p:txBody>
          <a:bodyPr>
            <a:normAutofit fontScale="77500" lnSpcReduction="20000"/>
          </a:bodyPr>
          <a:lstStyle/>
          <a:p>
            <a:r>
              <a:rPr lang="en-US" sz="2400" dirty="0">
                <a:solidFill>
                  <a:srgbClr val="333333"/>
                </a:solidFill>
              </a:rPr>
              <a:t>Britain’s economy is beginning 2022 on the back foot as record numbers of coronavirus infections and tougher restrictions driven by the Omicron variant cloud the outlook for growth.</a:t>
            </a:r>
          </a:p>
          <a:p>
            <a:r>
              <a:rPr lang="en-US" sz="2400" dirty="0">
                <a:solidFill>
                  <a:srgbClr val="333333"/>
                </a:solidFill>
              </a:rPr>
              <a:t>It comes after a weaker pace of growth at the end of last year as businesses and households come under mounting pressure from rising energy bills pushing up inflation, as well as shortages of workers and materials. </a:t>
            </a:r>
          </a:p>
          <a:p>
            <a:r>
              <a:rPr lang="en-US" sz="2400" dirty="0">
                <a:solidFill>
                  <a:srgbClr val="333333"/>
                </a:solidFill>
              </a:rPr>
              <a:t>Economic activity has slumped since the emergence of the coronavirus Omicron variant, with people choosing to be cautious due to high infection rates and renewed government restrictions weighing on growth. </a:t>
            </a:r>
          </a:p>
          <a:p>
            <a:r>
              <a:rPr lang="en-US" sz="2400" dirty="0">
                <a:solidFill>
                  <a:srgbClr val="333333"/>
                </a:solidFill>
              </a:rPr>
              <a:t>Economists warn a sustained hit would lead gross domestic product (GDP) to fall in the first few months of 2022.	</a:t>
            </a:r>
            <a:r>
              <a:rPr lang="en-US" sz="2400" b="1" dirty="0">
                <a:solidFill>
                  <a:srgbClr val="333333"/>
                </a:solidFill>
              </a:rPr>
              <a:t>	</a:t>
            </a:r>
          </a:p>
          <a:p>
            <a:pPr marL="0" indent="0">
              <a:buNone/>
            </a:pPr>
            <a:r>
              <a:rPr lang="en-US" sz="2400" b="1" dirty="0">
                <a:solidFill>
                  <a:srgbClr val="333333"/>
                </a:solidFill>
              </a:rPr>
              <a:t>						          </a:t>
            </a:r>
            <a:r>
              <a:rPr lang="en-US" sz="2400" b="1" dirty="0">
                <a:solidFill>
                  <a:srgbClr val="333333"/>
                </a:solidFill>
                <a:hlinkClick r:id="rId2"/>
              </a:rPr>
              <a:t>Source: The </a:t>
            </a:r>
            <a:r>
              <a:rPr lang="en-GB" sz="2400" b="1" dirty="0">
                <a:solidFill>
                  <a:srgbClr val="333333"/>
                </a:solidFill>
                <a:hlinkClick r:id="rId2"/>
              </a:rPr>
              <a:t>Guardian, January 2022</a:t>
            </a:r>
            <a:endParaRPr lang="en-GB" sz="2400" b="1" dirty="0"/>
          </a:p>
          <a:p>
            <a:endParaRPr lang="en-GB" dirty="0"/>
          </a:p>
        </p:txBody>
      </p:sp>
      <p:pic>
        <p:nvPicPr>
          <p:cNvPr id="5" name="Picture 4" descr="Chart, line chart&#10;&#10;Description automatically generated">
            <a:extLst>
              <a:ext uri="{FF2B5EF4-FFF2-40B4-BE49-F238E27FC236}">
                <a16:creationId xmlns:a16="http://schemas.microsoft.com/office/drawing/2014/main" id="{20B2D96F-0D85-4DEA-AFA5-C9D19AB41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9450" y="1561381"/>
            <a:ext cx="4864350" cy="4762745"/>
          </a:xfrm>
          <a:prstGeom prst="rect">
            <a:avLst/>
          </a:prstGeom>
        </p:spPr>
      </p:pic>
    </p:spTree>
    <p:extLst>
      <p:ext uri="{BB962C8B-B14F-4D97-AF65-F5344CB8AC3E}">
        <p14:creationId xmlns:p14="http://schemas.microsoft.com/office/powerpoint/2010/main" val="3018838771"/>
      </p:ext>
    </p:extLst>
  </p:cSld>
  <p:clrMapOvr>
    <a:masterClrMapping/>
  </p:clrMapOvr>
</p:sld>
</file>

<file path=ppt/theme/theme1.xml><?xml version="1.0" encoding="utf-8"?>
<a:theme xmlns:a="http://schemas.openxmlformats.org/drawingml/2006/main" name="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30825BD9-185A-4C9D-83B9-66414CA1E632}"/>
    </a:ext>
  </a:extLst>
</a:theme>
</file>

<file path=ppt/theme/theme2.xml><?xml version="1.0" encoding="utf-8"?>
<a:theme xmlns:a="http://schemas.openxmlformats.org/drawingml/2006/main" name="1_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CE94641B-62A7-4E9D-8F65-32F4E2EE19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85182F72A007408CD12C9A591952E8" ma:contentTypeVersion="13" ma:contentTypeDescription="Create a new document." ma:contentTypeScope="" ma:versionID="9b030b29051167cc1c9899d2e6e97dc7">
  <xsd:schema xmlns:xsd="http://www.w3.org/2001/XMLSchema" xmlns:xs="http://www.w3.org/2001/XMLSchema" xmlns:p="http://schemas.microsoft.com/office/2006/metadata/properties" xmlns:ns2="887f3627-3362-4f0e-99fd-589162ca1cd8" xmlns:ns3="df15de35-5208-4006-b31e-64c99b3e6042" targetNamespace="http://schemas.microsoft.com/office/2006/metadata/properties" ma:root="true" ma:fieldsID="a65afd065a6a6ef9d70287f6bc3073de" ns2:_="" ns3:_="">
    <xsd:import namespace="887f3627-3362-4f0e-99fd-589162ca1cd8"/>
    <xsd:import namespace="df15de35-5208-4006-b31e-64c99b3e60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f3627-3362-4f0e-99fd-589162ca1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f15de35-5208-4006-b31e-64c99b3e60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f15de35-5208-4006-b31e-64c99b3e6042">
      <UserInfo>
        <DisplayName>Alison Webster</DisplayName>
        <AccountId>91</AccountId>
        <AccountType/>
      </UserInfo>
      <UserInfo>
        <DisplayName>Dexter Levick</DisplayName>
        <AccountId>404</AccountId>
        <AccountType/>
      </UserInfo>
      <UserInfo>
        <DisplayName>Bill Hicks</DisplayName>
        <AccountId>12</AccountId>
        <AccountType/>
      </UserInfo>
      <UserInfo>
        <DisplayName>Jennie Daley</DisplayName>
        <AccountId>463</AccountId>
        <AccountType/>
      </UserInfo>
      <UserInfo>
        <DisplayName>Rhian Hayes</DisplayName>
        <AccountId>753</AccountId>
        <AccountType/>
      </UserInfo>
      <UserInfo>
        <DisplayName>Peter Fleming</DisplayName>
        <AccountId>642</AccountId>
        <AccountType/>
      </UserInfo>
      <UserInfo>
        <DisplayName>Tim Page</DisplayName>
        <AccountId>14</AccountId>
        <AccountType/>
      </UserInfo>
      <UserInfo>
        <DisplayName>Joanna Birrell</DisplayName>
        <AccountId>24</AccountId>
        <AccountType/>
      </UserInfo>
      <UserInfo>
        <DisplayName>Colleen Rawlins</DisplayName>
        <AccountId>788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8D9760-1DEB-4C72-A56E-CE54DB001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7f3627-3362-4f0e-99fd-589162ca1cd8"/>
    <ds:schemaRef ds:uri="df15de35-5208-4006-b31e-64c99b3e6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1A669E-19B7-4948-BF30-ADA8F9A55D35}">
  <ds:schemaRefs>
    <ds:schemaRef ds:uri="http://schemas.microsoft.com/office/2006/metadata/properties"/>
    <ds:schemaRef ds:uri="http://schemas.microsoft.com/office/infopath/2007/PartnerControls"/>
    <ds:schemaRef ds:uri="df15de35-5208-4006-b31e-64c99b3e6042"/>
  </ds:schemaRefs>
</ds:datastoreItem>
</file>

<file path=customXml/itemProps3.xml><?xml version="1.0" encoding="utf-8"?>
<ds:datastoreItem xmlns:ds="http://schemas.openxmlformats.org/officeDocument/2006/customXml" ds:itemID="{5DCC5866-B63C-4F9A-AE8D-A71EF75917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61012</TotalTime>
  <Words>4747</Words>
  <Application>Microsoft Office PowerPoint</Application>
  <PresentationFormat>Widescreen</PresentationFormat>
  <Paragraphs>619</Paragraphs>
  <Slides>40</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40</vt:i4>
      </vt:variant>
    </vt:vector>
  </HeadingPairs>
  <TitlesOfParts>
    <vt:vector size="44" baseType="lpstr">
      <vt:lpstr>Arial</vt:lpstr>
      <vt:lpstr>Calibri</vt:lpstr>
      <vt:lpstr>Office Theme</vt:lpstr>
      <vt:lpstr>1_Office Theme</vt:lpstr>
      <vt:lpstr>Thames Valley Berkshire Monthly Economic Briefing</vt:lpstr>
      <vt:lpstr>2022 Refresh</vt:lpstr>
      <vt:lpstr>Key contents of this month’s briefing</vt:lpstr>
      <vt:lpstr>Global and National Economy</vt:lpstr>
      <vt:lpstr>Global Economy</vt:lpstr>
      <vt:lpstr>Global Economy – OECD GDP Tracker</vt:lpstr>
      <vt:lpstr>Global Economy – OECD GDP Tracker Continued</vt:lpstr>
      <vt:lpstr>UK Economy </vt:lpstr>
      <vt:lpstr>UK Economy 2 </vt:lpstr>
      <vt:lpstr>UK Economy 3</vt:lpstr>
      <vt:lpstr>Monthly Event Spotlight: Cities Outlook 2022 Launch event by the Centre for Cities, 24 January 2022</vt:lpstr>
      <vt:lpstr>Employment in the UK: Labour Force Survey – January 2022</vt:lpstr>
      <vt:lpstr>Further education and skills, Apprenticeship, Education and training, and Community Learning provision by local authority in 2021/22, reported to date – Slide 1</vt:lpstr>
      <vt:lpstr>Further education and skills, Apprenticeship, Education and training, and Community Learning provision by local authority in 2021/22, reported to date - Slide 2</vt:lpstr>
      <vt:lpstr>Coronavirus and Recession: Implications for Thames Valley Berkshire</vt:lpstr>
      <vt:lpstr>Claimant Count (Latest data - December 2021)</vt:lpstr>
      <vt:lpstr>Strategic Issues: Heathrow</vt:lpstr>
      <vt:lpstr>Strategic Issues: Aviation</vt:lpstr>
      <vt:lpstr>Demand and Supply Conditions: Businesses, Hiring, Restructuring, Investment, Labour and Skills Supply</vt:lpstr>
      <vt:lpstr>Household/Consumer Demand</vt:lpstr>
      <vt:lpstr>Remote working</vt:lpstr>
      <vt:lpstr>Local Profiles</vt:lpstr>
      <vt:lpstr>Bracknell Forest</vt:lpstr>
      <vt:lpstr>Impact of COVID-19 up to 9th February 2022</vt:lpstr>
      <vt:lpstr>Job posting analytics (EMSI, January 2022)</vt:lpstr>
      <vt:lpstr>Slough</vt:lpstr>
      <vt:lpstr>Impact of COVID-19 up to 9th February 2022</vt:lpstr>
      <vt:lpstr>Job posting analytics (EMSI, January 2022)</vt:lpstr>
      <vt:lpstr>Reading</vt:lpstr>
      <vt:lpstr>Impact of COVID-19 up to 9th February 2022</vt:lpstr>
      <vt:lpstr>Job posting analytics (EMSI, January 2022)</vt:lpstr>
      <vt:lpstr>Wokingham</vt:lpstr>
      <vt:lpstr>Impact of COVID-19 up to 9th February 2022</vt:lpstr>
      <vt:lpstr>Job posting analytics (EMSI, January 2022)</vt:lpstr>
      <vt:lpstr>Windsor and Maidenhead</vt:lpstr>
      <vt:lpstr>Impact of COVID-19 up to 9th February 2022</vt:lpstr>
      <vt:lpstr>Job posting analytics (EMSI, January 2021)</vt:lpstr>
      <vt:lpstr>West Berkshire</vt:lpstr>
      <vt:lpstr>Impact of COVID-19 up to 9th February 2022</vt:lpstr>
      <vt:lpstr>Job posting analytics (EMSI, January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Recovering from COVID-19</dc:title>
  <dc:creator>Dexter Levick</dc:creator>
  <cp:lastModifiedBy>Tim Page</cp:lastModifiedBy>
  <cp:revision>390</cp:revision>
  <dcterms:created xsi:type="dcterms:W3CDTF">2021-01-28T12:18:09Z</dcterms:created>
  <dcterms:modified xsi:type="dcterms:W3CDTF">2022-02-15T12:09:05Z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0x010100D985182F72A007408CD12C9A591952E8</vt:lpwstr>
  </property>
</Properties>
</file>