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62"/>
  </p:handoutMasterIdLst>
  <p:sldIdLst>
    <p:sldId id="256" r:id="rId6"/>
    <p:sldId id="322" r:id="rId7"/>
    <p:sldId id="259" r:id="rId8"/>
    <p:sldId id="258" r:id="rId9"/>
    <p:sldId id="308" r:id="rId10"/>
    <p:sldId id="309" r:id="rId11"/>
    <p:sldId id="325" r:id="rId12"/>
    <p:sldId id="326" r:id="rId13"/>
    <p:sldId id="327" r:id="rId14"/>
    <p:sldId id="260" r:id="rId15"/>
    <p:sldId id="298" r:id="rId16"/>
    <p:sldId id="323" r:id="rId17"/>
    <p:sldId id="305" r:id="rId18"/>
    <p:sldId id="261" r:id="rId19"/>
    <p:sldId id="262" r:id="rId20"/>
    <p:sldId id="263" r:id="rId21"/>
    <p:sldId id="279" r:id="rId22"/>
    <p:sldId id="324" r:id="rId23"/>
    <p:sldId id="306" r:id="rId24"/>
    <p:sldId id="281" r:id="rId25"/>
    <p:sldId id="264" r:id="rId26"/>
    <p:sldId id="265" r:id="rId27"/>
    <p:sldId id="284" r:id="rId28"/>
    <p:sldId id="283" r:id="rId29"/>
    <p:sldId id="266" r:id="rId30"/>
    <p:sldId id="267" r:id="rId31"/>
    <p:sldId id="273" r:id="rId32"/>
    <p:sldId id="299" r:id="rId33"/>
    <p:sldId id="286" r:id="rId34"/>
    <p:sldId id="311" r:id="rId35"/>
    <p:sldId id="268" r:id="rId36"/>
    <p:sldId id="274" r:id="rId37"/>
    <p:sldId id="300" r:id="rId38"/>
    <p:sldId id="292" r:id="rId39"/>
    <p:sldId id="312" r:id="rId40"/>
    <p:sldId id="269" r:id="rId41"/>
    <p:sldId id="275" r:id="rId42"/>
    <p:sldId id="301" r:id="rId43"/>
    <p:sldId id="293" r:id="rId44"/>
    <p:sldId id="313" r:id="rId45"/>
    <p:sldId id="270" r:id="rId46"/>
    <p:sldId id="276" r:id="rId47"/>
    <p:sldId id="302" r:id="rId48"/>
    <p:sldId id="294" r:id="rId49"/>
    <p:sldId id="314" r:id="rId50"/>
    <p:sldId id="271" r:id="rId51"/>
    <p:sldId id="277" r:id="rId52"/>
    <p:sldId id="303" r:id="rId53"/>
    <p:sldId id="295" r:id="rId54"/>
    <p:sldId id="315" r:id="rId55"/>
    <p:sldId id="272" r:id="rId56"/>
    <p:sldId id="278" r:id="rId57"/>
    <p:sldId id="304" r:id="rId58"/>
    <p:sldId id="296" r:id="rId59"/>
    <p:sldId id="316" r:id="rId60"/>
    <p:sldId id="30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a:t>
            </a:r>
            <a:r>
              <a:rPr lang="en-US"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0.15648333333333334</c:v>
                </c:pt>
                <c:pt idx="1">
                  <c:v>0.16424521072796935</c:v>
                </c:pt>
                <c:pt idx="2">
                  <c:v>0.15795175913782289</c:v>
                </c:pt>
              </c:numCache>
            </c:numRef>
          </c:val>
          <c:extLst>
            <c:ext xmlns:c16="http://schemas.microsoft.com/office/drawing/2014/chart" uri="{C3380CC4-5D6E-409C-BE32-E72D297353CC}">
              <c16:uniqueId val="{00000000-7DD4-41B4-B620-69B407A7F448}"/>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a:t>
            </a:r>
            <a:r>
              <a:rPr lang="en-GB" baseline="0" dirty="0"/>
              <a:t> </a:t>
            </a:r>
            <a:r>
              <a:rPr lang="en-GB"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0.1008936170212766</c:v>
                </c:pt>
                <c:pt idx="1">
                  <c:v>0.16424521072796935</c:v>
                </c:pt>
                <c:pt idx="2">
                  <c:v>0.15795175913782289</c:v>
                </c:pt>
              </c:numCache>
            </c:numRef>
          </c:val>
          <c:extLst>
            <c:ext xmlns:c16="http://schemas.microsoft.com/office/drawing/2014/chart" uri="{C3380CC4-5D6E-409C-BE32-E72D297353CC}">
              <c16:uniqueId val="{00000000-8EAE-4AB2-B875-15BF104F2D89}"/>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0.15162400000000001</c:v>
                </c:pt>
                <c:pt idx="1">
                  <c:v>0.16424521072796935</c:v>
                </c:pt>
                <c:pt idx="2">
                  <c:v>0.15795175913782289</c:v>
                </c:pt>
              </c:numCache>
            </c:numRef>
          </c:val>
          <c:extLst>
            <c:ext xmlns:c16="http://schemas.microsoft.com/office/drawing/2014/chart" uri="{C3380CC4-5D6E-409C-BE32-E72D297353CC}">
              <c16:uniqueId val="{00000000-9BEE-4254-9E6E-A1EDD8E7AA49}"/>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0.129</c:v>
                </c:pt>
                <c:pt idx="1">
                  <c:v>0.16424521072796935</c:v>
                </c:pt>
                <c:pt idx="2">
                  <c:v>0.15795175913782289</c:v>
                </c:pt>
              </c:numCache>
            </c:numRef>
          </c:val>
          <c:extLst>
            <c:ext xmlns:c16="http://schemas.microsoft.com/office/drawing/2014/chart" uri="{C3380CC4-5D6E-409C-BE32-E72D297353CC}">
              <c16:uniqueId val="{00000000-5206-4EE3-8799-CEF22C67DC86}"/>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0.19507142857142856</c:v>
                </c:pt>
                <c:pt idx="1">
                  <c:v>0.16424521072796935</c:v>
                </c:pt>
                <c:pt idx="2">
                  <c:v>0.15795175913782289</c:v>
                </c:pt>
              </c:numCache>
            </c:numRef>
          </c:val>
          <c:extLst>
            <c:ext xmlns:c16="http://schemas.microsoft.com/office/drawing/2014/chart" uri="{C3380CC4-5D6E-409C-BE32-E72D297353CC}">
              <c16:uniqueId val="{00000000-E0F7-4DA9-9ADC-7AA32B31B373}"/>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0.13812068965517241</c:v>
                </c:pt>
                <c:pt idx="1">
                  <c:v>0.16424521072796935</c:v>
                </c:pt>
                <c:pt idx="2">
                  <c:v>0.15795175913782289</c:v>
                </c:pt>
              </c:numCache>
            </c:numRef>
          </c:val>
          <c:extLst>
            <c:ext xmlns:c16="http://schemas.microsoft.com/office/drawing/2014/chart" uri="{C3380CC4-5D6E-409C-BE32-E72D297353CC}">
              <c16:uniqueId val="{00000000-A111-4F24-99D2-A0E01BFB12E8}"/>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24/05/2021</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br.uk/" TargetMode="External"/><Relationship Id="rId2" Type="http://schemas.openxmlformats.org/officeDocument/2006/relationships/hyperlink" Target="https://www2.deloitte.com/uk/en/pages/finance/articles/covid-19-economics-monitor.html" TargetMode="Externa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hyperlink" Target="https://www.theguardian.com/business/2021/apr/26/uk-economy-predicted-to-grow-at-fastest-rate-since-second-world-war-covid"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www.reuters.com/world/uk/uk-economy-set-grow-faster-than-us-this-year-goldman-2021-04-25/"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gov.uk/government/statistics/coronavirus-job-retention-scheme-statistics-march-2021"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gov.uk/government/statistics/self-employment-income-support-scheme-statistics-february-2021"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lse.co.uk/news/londons-heathrow-airport-loses-over-6-million-passengers-in-april-2evxk43gjrudxhh.html" TargetMode="External"/><Relationship Id="rId2" Type="http://schemas.openxmlformats.org/officeDocument/2006/relationships/hyperlink" Target="https://www.aerotime.aero/27901-london-heathrow-april-2021-traffic-92-less"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airlinegeeks.com/2021/04/30/uk-aviation-industry-awaits-government-announcement-on-travel-restart/"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march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www.talk-business.co.uk/2021/04/13/which-industries-have-grown-and-developed-as-a-result-of-the-covid-19-pandemic/"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resolutionfoundation.org/publications/uneven-steps/"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wokingham.today/bracknell-based-redwood-technologies-acquires-us-firm-as-it-expands-global-presenc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sloughcvs.org/slough-cvs-has-been-shortlisted-for-the-thames-valley-business-community-awards/"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wokingham.today/flexi-office-working-space-to-open-in-winnersh-triangl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cnbc.com/2021/04/06/imf-world-economic-outlook-april-2021-global-gdp-to-hit-6percent.html"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www.wokingham.today/wokingham-showroom-ripples-hopes-to-make-waves-at-industry-competition/"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bbc.co.uk/news/uk-england-berkshire-56371469"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newburytoday.co.uk/news/next-to-open-in-newburys-parkway-9195093/"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www.stats.gov.cn/enGliSH/" TargetMode="External"/><Relationship Id="rId4" Type="http://schemas.openxmlformats.org/officeDocument/2006/relationships/hyperlink" Target="https://www.imf.org/en/Publications/WEO/weo-database/2020/Octob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April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D0F0-3CD3-46B8-85C2-91F26697A922}"/>
              </a:ext>
            </a:extLst>
          </p:cNvPr>
          <p:cNvSpPr>
            <a:spLocks noGrp="1"/>
          </p:cNvSpPr>
          <p:nvPr>
            <p:ph type="title"/>
          </p:nvPr>
        </p:nvSpPr>
        <p:spPr/>
        <p:txBody>
          <a:bodyPr/>
          <a:lstStyle/>
          <a:p>
            <a:r>
              <a:rPr lang="en-GB" dirty="0"/>
              <a:t>UK Economy</a:t>
            </a:r>
          </a:p>
        </p:txBody>
      </p:sp>
      <p:sp>
        <p:nvSpPr>
          <p:cNvPr id="3" name="Content Placeholder 2">
            <a:extLst>
              <a:ext uri="{FF2B5EF4-FFF2-40B4-BE49-F238E27FC236}">
                <a16:creationId xmlns:a16="http://schemas.microsoft.com/office/drawing/2014/main" id="{6A09682F-4D08-4636-9DA1-BD69E54C2DD6}"/>
              </a:ext>
            </a:extLst>
          </p:cNvPr>
          <p:cNvSpPr>
            <a:spLocks noGrp="1"/>
          </p:cNvSpPr>
          <p:nvPr>
            <p:ph idx="1"/>
          </p:nvPr>
        </p:nvSpPr>
        <p:spPr>
          <a:xfrm>
            <a:off x="838200" y="1561381"/>
            <a:ext cx="10515600" cy="4658444"/>
          </a:xfrm>
        </p:spPr>
        <p:txBody>
          <a:bodyPr>
            <a:normAutofit/>
          </a:bodyPr>
          <a:lstStyle/>
          <a:p>
            <a:r>
              <a:rPr lang="en-US" sz="1600" dirty="0">
                <a:solidFill>
                  <a:schemeClr val="accent6"/>
                </a:solidFill>
              </a:rPr>
              <a:t>According to the Office for Budget Responsibility, the initial estimate of government borrowing for the 2020-21 fiscal year of £303.1 billion is roughly double the previous record set at the height of the financial crisis in 2009-10 (£157.7 billion). But it is £24.3 billion below the OBR’s March forecast on a like-for-like basis (and £51.5 billion below it including loan write-offs that are not yet recorded in outturn). </a:t>
            </a:r>
            <a:endParaRPr lang="en-GB" sz="1600" b="1" dirty="0">
              <a:solidFill>
                <a:srgbClr val="2D2D2D"/>
              </a:solidFill>
            </a:endParaRPr>
          </a:p>
          <a:p>
            <a:pPr marL="0" indent="0">
              <a:buNone/>
            </a:pPr>
            <a:endParaRPr lang="en-GB" sz="1600" b="1" dirty="0">
              <a:solidFill>
                <a:srgbClr val="2D2D2D"/>
              </a:solidFill>
            </a:endParaRPr>
          </a:p>
          <a:p>
            <a:pPr marL="0" indent="0">
              <a:buNone/>
            </a:pPr>
            <a:endParaRPr lang="en-GB" sz="1600" b="1" dirty="0">
              <a:solidFill>
                <a:srgbClr val="2D2D2D"/>
              </a:solidFill>
            </a:endParaRPr>
          </a:p>
          <a:p>
            <a:pPr marL="0" indent="0">
              <a:buNone/>
            </a:pPr>
            <a:endParaRPr lang="en-GB" sz="1600" b="1" dirty="0">
              <a:solidFill>
                <a:srgbClr val="2D2D2D"/>
              </a:solidFill>
            </a:endParaRPr>
          </a:p>
          <a:p>
            <a:endParaRPr lang="en-US" sz="1600" dirty="0">
              <a:solidFill>
                <a:srgbClr val="2D2D2D"/>
              </a:solidFill>
            </a:endParaRPr>
          </a:p>
          <a:p>
            <a:endParaRPr lang="en-US" sz="1600" dirty="0">
              <a:solidFill>
                <a:srgbClr val="2D2D2D"/>
              </a:solidFill>
            </a:endParaRPr>
          </a:p>
          <a:p>
            <a:pPr marL="0" indent="0">
              <a:buNone/>
            </a:pPr>
            <a:endParaRPr lang="en-US" sz="1600" dirty="0">
              <a:solidFill>
                <a:srgbClr val="2D2D2D"/>
              </a:solidFill>
            </a:endParaRPr>
          </a:p>
          <a:p>
            <a:r>
              <a:rPr lang="en-US" sz="1600" dirty="0">
                <a:solidFill>
                  <a:srgbClr val="2D2D2D"/>
                </a:solidFill>
              </a:rPr>
              <a:t>In Deloitte’s latest forecast for UK GDP, a smaller contraction in the first quarter of 2021 is expected than previously projected, in light of positive monthly GDP growth in February and strong survey data in March. Deloitte continues to expect the economy to rebound strongly as restrictions are eased gradually over the second and third quarters, supported by the vaccine rollout, extended UK fiscal support and the boost to global growth from the large US fiscal stimulus. 						</a:t>
            </a:r>
          </a:p>
          <a:p>
            <a:r>
              <a:rPr lang="en-US" sz="1600" b="1" dirty="0">
                <a:solidFill>
                  <a:srgbClr val="2D2D2D"/>
                </a:solidFill>
                <a:hlinkClick r:id="rId2"/>
              </a:rPr>
              <a:t>Sources: </a:t>
            </a:r>
            <a:r>
              <a:rPr lang="en-GB" sz="1600" b="1" dirty="0">
                <a:solidFill>
                  <a:srgbClr val="2D2D2D"/>
                </a:solidFill>
                <a:hlinkClick r:id="rId3"/>
              </a:rPr>
              <a:t>Source: OBR, April 2021</a:t>
            </a:r>
            <a:r>
              <a:rPr lang="en-GB" sz="1600" b="1" dirty="0">
                <a:solidFill>
                  <a:srgbClr val="2D2D2D"/>
                </a:solidFill>
              </a:rPr>
              <a:t>; </a:t>
            </a:r>
            <a:r>
              <a:rPr lang="en-US" sz="1600" b="1" dirty="0">
                <a:solidFill>
                  <a:srgbClr val="2D2D2D"/>
                </a:solidFill>
                <a:hlinkClick r:id="rId2"/>
              </a:rPr>
              <a:t>Deloitte, April 2021</a:t>
            </a:r>
            <a:endParaRPr lang="en-US" sz="1600" b="1" i="0" dirty="0">
              <a:solidFill>
                <a:srgbClr val="2D2D2D"/>
              </a:solidFill>
              <a:effectLst/>
            </a:endParaRPr>
          </a:p>
        </p:txBody>
      </p:sp>
      <p:pic>
        <p:nvPicPr>
          <p:cNvPr id="6" name="Picture 5" descr="Chart, bar chart&#10;&#10;Description automatically generated">
            <a:extLst>
              <a:ext uri="{FF2B5EF4-FFF2-40B4-BE49-F238E27FC236}">
                <a16:creationId xmlns:a16="http://schemas.microsoft.com/office/drawing/2014/main" id="{3F752272-D37D-4F7D-A53E-78EF623FD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125" y="2362200"/>
            <a:ext cx="3114675" cy="1962150"/>
          </a:xfrm>
          <a:prstGeom prst="rect">
            <a:avLst/>
          </a:prstGeom>
        </p:spPr>
      </p:pic>
      <p:pic>
        <p:nvPicPr>
          <p:cNvPr id="8" name="Picture 7" descr="Table&#10;&#10;Description automatically generated">
            <a:extLst>
              <a:ext uri="{FF2B5EF4-FFF2-40B4-BE49-F238E27FC236}">
                <a16:creationId xmlns:a16="http://schemas.microsoft.com/office/drawing/2014/main" id="{488BEDDD-6575-4C73-A640-E3853D8992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813" y="2676524"/>
            <a:ext cx="6743700" cy="1647825"/>
          </a:xfrm>
          <a:prstGeom prst="rect">
            <a:avLst/>
          </a:prstGeom>
        </p:spPr>
      </p:pic>
    </p:spTree>
    <p:extLst>
      <p:ext uri="{BB962C8B-B14F-4D97-AF65-F5344CB8AC3E}">
        <p14:creationId xmlns:p14="http://schemas.microsoft.com/office/powerpoint/2010/main" val="20679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2</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Autofit/>
          </a:bodyPr>
          <a:lstStyle/>
          <a:p>
            <a:pPr fontAlgn="base"/>
            <a:r>
              <a:rPr lang="en-US" sz="2000" i="0" dirty="0">
                <a:solidFill>
                  <a:schemeClr val="accent6"/>
                </a:solidFill>
                <a:effectLst/>
              </a:rPr>
              <a:t>Britain’s economy is forecast to grow at the fastest rate since the second world war this year after businesses adapted better to coronavirus restrictions and consumer spending booms as lockdown measures are relaxed. With businesses and households preparing for looser controls this spring, the EY Item Club said it had upgraded its growth forecasts for 2021 after a stronger start to the year than expected and as rapid progress with the vaccine programme enables a swift return to relative normality. </a:t>
            </a:r>
          </a:p>
          <a:p>
            <a:pPr fontAlgn="base"/>
            <a:r>
              <a:rPr lang="en-US" sz="2000" i="0" dirty="0">
                <a:solidFill>
                  <a:schemeClr val="accent6"/>
                </a:solidFill>
                <a:effectLst/>
              </a:rPr>
              <a:t>The group said it now expected GDP to grow by 6.8% in 2021 – a sharp upgrade on the 5% growth rate it had estimated in January – which would mark the fastest annual growth in national income since 1941. The UK economy shrank by 9.8% in 2020, the worst performance in the G7. It said the improved near-term outlook means the UK economy is expected to attain its pre-pandemic peak by the middle of next year, helped by a boom in consumer spending after a rise in saving by wealthier households during lockdown.</a:t>
            </a:r>
            <a:r>
              <a:rPr lang="en-US" sz="2000" i="0" dirty="0">
                <a:solidFill>
                  <a:srgbClr val="3D4042"/>
                </a:solidFill>
                <a:effectLst/>
              </a:rPr>
              <a:t>	</a:t>
            </a:r>
            <a:r>
              <a:rPr lang="en-US" sz="2000" b="1" i="0" dirty="0">
                <a:solidFill>
                  <a:srgbClr val="3D4042"/>
                </a:solidFill>
                <a:effectLst/>
              </a:rPr>
              <a:t>						               	</a:t>
            </a:r>
            <a:r>
              <a:rPr lang="en-US" sz="2000" b="1" dirty="0">
                <a:solidFill>
                  <a:srgbClr val="3D4042"/>
                </a:solidFill>
              </a:rPr>
              <a:t>                   						</a:t>
            </a:r>
            <a:r>
              <a:rPr lang="en-US" sz="2000" b="1" i="0" dirty="0">
                <a:solidFill>
                  <a:srgbClr val="3D4042"/>
                </a:solidFill>
                <a:effectLst/>
                <a:hlinkClick r:id="rId2"/>
              </a:rPr>
              <a:t>Source: Guardian, </a:t>
            </a:r>
            <a:r>
              <a:rPr lang="en-US" sz="2000" b="1" dirty="0">
                <a:solidFill>
                  <a:srgbClr val="3D4042"/>
                </a:solidFill>
                <a:hlinkClick r:id="rId2"/>
              </a:rPr>
              <a:t>April</a:t>
            </a:r>
            <a:r>
              <a:rPr lang="en-US" sz="2000" b="1" i="0" dirty="0">
                <a:solidFill>
                  <a:srgbClr val="3D4042"/>
                </a:solidFill>
                <a:effectLst/>
                <a:hlinkClick r:id="rId2"/>
              </a:rPr>
              <a:t> 2021</a:t>
            </a:r>
            <a:endParaRPr lang="en-US" sz="2000" b="1" i="0" dirty="0">
              <a:solidFill>
                <a:srgbClr val="3D4042"/>
              </a:solidFill>
              <a:effectLst/>
            </a:endParaRPr>
          </a:p>
        </p:txBody>
      </p:sp>
    </p:spTree>
    <p:extLst>
      <p:ext uri="{BB962C8B-B14F-4D97-AF65-F5344CB8AC3E}">
        <p14:creationId xmlns:p14="http://schemas.microsoft.com/office/powerpoint/2010/main" val="410903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3</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Autofit/>
          </a:bodyPr>
          <a:lstStyle/>
          <a:p>
            <a:pPr fontAlgn="base"/>
            <a:r>
              <a:rPr lang="en-US" sz="2000" i="0" dirty="0">
                <a:solidFill>
                  <a:schemeClr val="accent6"/>
                </a:solidFill>
                <a:effectLst/>
              </a:rPr>
              <a:t>Britain looks set to see faster economic growth than the United States this year as the country races ahead with its vaccination programme after its slump in 2020, Goldman Sachs said on Sunday. The bank said in a note to clients that it now expects British gross domestic product to grow by a "striking" 7.8% this year, "above our expectations for the U.S.“ Previously, Goldman had expected Britain's economy would grow by 7.1% this year and its forecast for U.S. growth in 2021 stands at 7.2%, helped by U.S. President Joe Biden's huge fiscal stimulus programme. </a:t>
            </a:r>
          </a:p>
          <a:p>
            <a:pPr fontAlgn="base"/>
            <a:r>
              <a:rPr lang="en-US" sz="2000" i="0" dirty="0">
                <a:solidFill>
                  <a:schemeClr val="accent6"/>
                </a:solidFill>
                <a:effectLst/>
              </a:rPr>
              <a:t>A Reuters poll of analysts published on April 13 showed an average forecast for growth of 5.0% in the UK, the world's fifth-biggest economy, in 2021. The International Monetary Fund has projected a 5.3% expansion. But since those forecasts were made there have been signs of an acceleration in the pace of recovery with the country now having given a first coronavirus vaccine to more than half of its total population.</a:t>
            </a:r>
          </a:p>
          <a:p>
            <a:pPr marL="0" indent="0" fontAlgn="base">
              <a:buNone/>
            </a:pPr>
            <a:r>
              <a:rPr lang="en-US" sz="2000" b="1" dirty="0">
                <a:solidFill>
                  <a:schemeClr val="accent6"/>
                </a:solidFill>
              </a:rPr>
              <a:t>								 </a:t>
            </a:r>
            <a:r>
              <a:rPr lang="en-US" sz="2000" b="1" dirty="0">
                <a:solidFill>
                  <a:schemeClr val="accent6"/>
                </a:solidFill>
                <a:hlinkClick r:id="rId2"/>
              </a:rPr>
              <a:t>Sources: Reuters, April 2021</a:t>
            </a:r>
            <a:endParaRPr lang="en-US" sz="2000" b="1" i="0" dirty="0">
              <a:solidFill>
                <a:schemeClr val="accent6"/>
              </a:solidFill>
              <a:effectLst/>
            </a:endParaRPr>
          </a:p>
        </p:txBody>
      </p:sp>
    </p:spTree>
    <p:extLst>
      <p:ext uri="{BB962C8B-B14F-4D97-AF65-F5344CB8AC3E}">
        <p14:creationId xmlns:p14="http://schemas.microsoft.com/office/powerpoint/2010/main" val="68866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a:bodyPr>
          <a:lstStyle/>
          <a:p>
            <a:r>
              <a:rPr lang="en-GB" dirty="0"/>
              <a:t>Furloughing (Latest data - February 2021)</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dirty="0"/>
              <a:t>9,500 jobs (15% of total eligible employments) furloughed in Bracknell Forest UA</a:t>
            </a:r>
          </a:p>
          <a:p>
            <a:r>
              <a:rPr lang="en-US" sz="1600" dirty="0"/>
              <a:t>13,200 jobs (18% of total eligible employments) furloughed in Slough UA</a:t>
            </a:r>
          </a:p>
          <a:p>
            <a:r>
              <a:rPr lang="en-US" sz="1600" dirty="0"/>
              <a:t>12,800 jobs (14% of total eligible employments) furloughed in Reading UA</a:t>
            </a:r>
          </a:p>
          <a:p>
            <a:r>
              <a:rPr lang="en-US" sz="1600" dirty="0"/>
              <a:t>10,900 jobs (13% of total jobs) furloughed in Wokingham UA</a:t>
            </a:r>
          </a:p>
          <a:p>
            <a:r>
              <a:rPr lang="en-US" sz="1600" dirty="0"/>
              <a:t>11,500 jobs (17% of total jobs) furloughed in Windsor and Maidenhead</a:t>
            </a:r>
          </a:p>
          <a:p>
            <a:r>
              <a:rPr lang="en-US" sz="1600" dirty="0"/>
              <a:t>10,700 jobs (14% of total jobs) furloughed in West Berkshire</a:t>
            </a:r>
          </a:p>
          <a:p>
            <a:pPr marL="0" indent="0">
              <a:buNone/>
            </a:pPr>
            <a:r>
              <a:rPr lang="en-US" sz="1600" dirty="0"/>
              <a:t>				        </a:t>
            </a:r>
            <a:r>
              <a:rPr lang="en-US" sz="1600" b="1" dirty="0">
                <a:hlinkClick r:id="rId2"/>
              </a:rPr>
              <a:t>Source: HMRC, March 2021</a:t>
            </a:r>
            <a:endParaRPr lang="en-US" sz="1600" b="1" dirty="0"/>
          </a:p>
          <a:p>
            <a:endParaRPr lang="en-US" sz="1600" dirty="0"/>
          </a:p>
          <a:p>
            <a:r>
              <a:rPr lang="en-GB" sz="1600" dirty="0">
                <a:effectLst/>
                <a:latin typeface="Calibri" panose="020F0502020204030204" pitchFamily="34" charset="0"/>
                <a:ea typeface="Calibri" panose="020F0502020204030204" pitchFamily="34" charset="0"/>
                <a:cs typeface="Arial" panose="020B0604020202020204" pitchFamily="34" charset="0"/>
              </a:rPr>
              <a:t>Berkshire has a lower-than-average number of furloughed workers, compared to the rest of the UK, because of its relative strength in sectors of industry that can be continued by workers from home. </a:t>
            </a:r>
            <a:endParaRPr lang="en-US" sz="1600"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328468"/>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(Latest data - January 2021) </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a:bodyPr>
          <a:lstStyle/>
          <a:p>
            <a:r>
              <a:rPr lang="en-GB" sz="1600" dirty="0"/>
              <a:t>Total value of claims made for Bracknell Forest UA – </a:t>
            </a:r>
            <a:r>
              <a:rPr lang="en-GB" sz="1600" dirty="0">
                <a:solidFill>
                  <a:schemeClr val="bg2"/>
                </a:solidFill>
              </a:rPr>
              <a:t>SEISS 3: £14,200,000</a:t>
            </a:r>
          </a:p>
          <a:p>
            <a:endParaRPr lang="en-GB" sz="1600" dirty="0">
              <a:solidFill>
                <a:schemeClr val="bg2"/>
              </a:solidFill>
            </a:endParaRPr>
          </a:p>
          <a:p>
            <a:r>
              <a:rPr lang="en-GB" sz="1600" dirty="0"/>
              <a:t>Total value of claims made for Slough UA – </a:t>
            </a:r>
            <a:r>
              <a:rPr lang="en-GB" sz="1600" dirty="0">
                <a:solidFill>
                  <a:schemeClr val="bg2"/>
                </a:solidFill>
              </a:rPr>
              <a:t>SEISS 3: £18,200,000</a:t>
            </a:r>
          </a:p>
          <a:p>
            <a:endParaRPr lang="en-GB" sz="1600" dirty="0">
              <a:solidFill>
                <a:schemeClr val="accent2"/>
              </a:solidFill>
            </a:endParaRPr>
          </a:p>
          <a:p>
            <a:r>
              <a:rPr lang="en-GB" sz="1600" dirty="0"/>
              <a:t>Total value of claims made for Reading UA – </a:t>
            </a:r>
            <a:r>
              <a:rPr lang="en-GB" sz="1600" dirty="0">
                <a:solidFill>
                  <a:schemeClr val="bg2"/>
                </a:solidFill>
              </a:rPr>
              <a:t>SEISS 3: £14,700,000</a:t>
            </a:r>
          </a:p>
          <a:p>
            <a:endParaRPr lang="en-GB" sz="1600" dirty="0">
              <a:solidFill>
                <a:schemeClr val="accent2"/>
              </a:solidFill>
            </a:endParaRPr>
          </a:p>
          <a:p>
            <a:r>
              <a:rPr lang="en-GB" sz="1600" dirty="0"/>
              <a:t>Total value of claims made for Wokingham – </a:t>
            </a:r>
            <a:r>
              <a:rPr lang="en-GB" sz="1600" dirty="0">
                <a:solidFill>
                  <a:schemeClr val="bg2"/>
                </a:solidFill>
              </a:rPr>
              <a:t>SEISS 3: £15,300,000</a:t>
            </a:r>
          </a:p>
          <a:p>
            <a:endParaRPr lang="en-GB" sz="1600" dirty="0">
              <a:solidFill>
                <a:schemeClr val="accent2"/>
              </a:solidFill>
            </a:endParaRPr>
          </a:p>
          <a:p>
            <a:r>
              <a:rPr lang="en-GB" sz="1600" dirty="0"/>
              <a:t>Total value of claims made for Windsor and Maidenhead – </a:t>
            </a:r>
            <a:r>
              <a:rPr lang="en-GB" sz="1600" dirty="0">
                <a:solidFill>
                  <a:schemeClr val="bg2"/>
                </a:solidFill>
              </a:rPr>
              <a:t>SEISS 3: £13,900,000</a:t>
            </a:r>
          </a:p>
          <a:p>
            <a:endParaRPr lang="en-GB" sz="1600" dirty="0">
              <a:solidFill>
                <a:schemeClr val="bg2"/>
              </a:solidFill>
            </a:endParaRPr>
          </a:p>
          <a:p>
            <a:r>
              <a:rPr lang="en-GB" sz="1600" dirty="0"/>
              <a:t>Total value of claims made in West Berkshire – </a:t>
            </a:r>
            <a:r>
              <a:rPr lang="en-GB" sz="1600" dirty="0">
                <a:solidFill>
                  <a:schemeClr val="bg2"/>
                </a:solidFill>
              </a:rPr>
              <a:t>SEISS 3: £15,400,000</a:t>
            </a:r>
            <a:endParaRPr lang="en-GB" sz="1600" dirty="0">
              <a:solidFill>
                <a:schemeClr val="accent2"/>
              </a:solidFill>
            </a:endParaRPr>
          </a:p>
          <a:p>
            <a:pPr marL="0" indent="0">
              <a:buNone/>
            </a:pPr>
            <a:r>
              <a:rPr lang="en-GB" sz="1600" dirty="0">
                <a:solidFill>
                  <a:schemeClr val="accent2"/>
                </a:solidFill>
              </a:rPr>
              <a:t>								          </a:t>
            </a:r>
            <a:r>
              <a:rPr lang="en-GB" sz="1600" b="1" dirty="0">
                <a:hlinkClick r:id="rId2"/>
              </a:rPr>
              <a:t>Source: HMRC, February 2021</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29" y="1738043"/>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Claimant Count (Latest data - March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31,090 </a:t>
            </a:r>
            <a:r>
              <a:rPr lang="en-GB" sz="1600" dirty="0"/>
              <a:t>claimants (5.4% of the working age population) in Thames Valley Berkshire</a:t>
            </a:r>
          </a:p>
          <a:p>
            <a:r>
              <a:rPr lang="en-GB" sz="1600" dirty="0"/>
              <a:t>3,510 claimants (4.4% of the working age population) in Bracknell Forest UA</a:t>
            </a:r>
          </a:p>
          <a:p>
            <a:r>
              <a:rPr lang="en-GB" sz="1600" dirty="0"/>
              <a:t>8,520 claimants (9% of the working age population) in Slough UA</a:t>
            </a:r>
          </a:p>
          <a:p>
            <a:r>
              <a:rPr lang="en-GB" sz="1600" dirty="0"/>
              <a:t>7,255 claimants (6.7% of the working age population) in Reading UA</a:t>
            </a:r>
          </a:p>
          <a:p>
            <a:r>
              <a:rPr lang="en-GB" sz="1600" dirty="0"/>
              <a:t>3,570 claimants (3.4% of the working age population) in Wokingham UA</a:t>
            </a:r>
          </a:p>
          <a:p>
            <a:r>
              <a:rPr lang="en-GB" sz="1600" dirty="0"/>
              <a:t>4,335 claimants (4.7% of the working age population) in Windsor and Maidenhead UA</a:t>
            </a:r>
          </a:p>
          <a:p>
            <a:r>
              <a:rPr lang="en-GB" sz="1600" dirty="0"/>
              <a:t>3,900 claimants (4.1%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a:t>
            </a:r>
            <a:r>
              <a:rPr lang="en-GB" sz="1600" dirty="0">
                <a:ea typeface="Calibri" panose="020F0502020204030204" pitchFamily="34" charset="0"/>
              </a:rPr>
              <a:t>almost tripled in the last year</a:t>
            </a:r>
            <a:r>
              <a:rPr lang="en-GB" sz="1600" dirty="0">
                <a:effectLst/>
                <a:ea typeface="Calibri" panose="020F0502020204030204" pitchFamily="34" charset="0"/>
              </a:rPr>
              <a:t>, rising from 11,050 in March</a:t>
            </a:r>
            <a:r>
              <a:rPr lang="en-GB" sz="1600" dirty="0">
                <a:ea typeface="Calibri" panose="020F0502020204030204" pitchFamily="34" charset="0"/>
              </a:rPr>
              <a:t> </a:t>
            </a:r>
            <a:r>
              <a:rPr lang="en-GB" sz="1600" dirty="0">
                <a:effectLst/>
                <a:ea typeface="Calibri" panose="020F0502020204030204" pitchFamily="34" charset="0"/>
              </a:rPr>
              <a:t>2020 to </a:t>
            </a:r>
            <a:r>
              <a:rPr lang="en-GB" sz="1600" dirty="0">
                <a:ea typeface="Calibri" panose="020F0502020204030204" pitchFamily="34" charset="0"/>
              </a:rPr>
              <a:t>31,090</a:t>
            </a:r>
            <a:r>
              <a:rPr lang="en-GB" sz="1600" dirty="0">
                <a:effectLst/>
                <a:ea typeface="Calibri" panose="020F0502020204030204" pitchFamily="34" charset="0"/>
              </a:rPr>
              <a:t> in March 2021. Slough had </a:t>
            </a:r>
            <a:r>
              <a:rPr lang="en-GB" sz="1600" dirty="0">
                <a:ea typeface="Calibri" panose="020F0502020204030204" pitchFamily="34" charset="0"/>
              </a:rPr>
              <a:t>9</a:t>
            </a:r>
            <a:r>
              <a:rPr lang="en-GB" sz="1600" dirty="0">
                <a:effectLst/>
                <a:ea typeface="Calibri" panose="020F0502020204030204" pitchFamily="34" charset="0"/>
              </a:rPr>
              <a:t>% of its working age population claim unemployment in March 2021, up from </a:t>
            </a:r>
            <a:r>
              <a:rPr lang="en-GB" sz="1600" dirty="0">
                <a:ea typeface="Calibri" panose="020F0502020204030204" pitchFamily="34" charset="0"/>
              </a:rPr>
              <a:t>3</a:t>
            </a:r>
            <a:r>
              <a:rPr lang="en-GB" sz="1600" dirty="0">
                <a:effectLst/>
                <a:ea typeface="Calibri" panose="020F0502020204030204" pitchFamily="34" charset="0"/>
              </a:rPr>
              <a:t>% in </a:t>
            </a:r>
            <a:r>
              <a:rPr lang="en-GB" sz="1600" dirty="0">
                <a:ea typeface="Calibri" panose="020F0502020204030204" pitchFamily="34" charset="0"/>
              </a:rPr>
              <a:t>March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March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dirty="0"/>
              <a:t>Heathrow Airport</a:t>
            </a:r>
          </a:p>
          <a:p>
            <a:r>
              <a:rPr lang="en-US" sz="1900" b="0" i="0" dirty="0">
                <a:effectLst/>
              </a:rPr>
              <a:t>In April 2021, air traffic in London Heathrow Airport (LHR) remained 92.1% lower than before the pandemic,. The decline is equal to 6.2 million passengers per month. During the month, 116,000 metric tonnes of cargo traveled through Heathrow, which is a 12% decline when compared to 132,000 in April 2019. </a:t>
            </a:r>
          </a:p>
          <a:p>
            <a:r>
              <a:rPr lang="en-US" sz="1900" b="0" i="0" dirty="0">
                <a:effectLst/>
              </a:rPr>
              <a:t>Heathrow </a:t>
            </a:r>
            <a:r>
              <a:rPr lang="en-US" sz="1900" dirty="0"/>
              <a:t>Chief Executive, John </a:t>
            </a:r>
            <a:r>
              <a:rPr lang="en-US" sz="1900" b="0" i="0" dirty="0">
                <a:effectLst/>
              </a:rPr>
              <a:t>Holland-Kaye said: "The government's green list is very welcome but they need to expand it massively in the next few weeks to include other low-risk markets such as the US, and remove the need for fully-vaccinated passengers to take two expensive PCR tests.“</a:t>
            </a:r>
          </a:p>
          <a:p>
            <a:r>
              <a:rPr lang="en-US" sz="1900" b="0" i="0" dirty="0">
                <a:effectLst/>
              </a:rPr>
              <a:t>Border Force director-general Paul Lincoln warned that arriving passengers must accept there will be increased delays, and it could take up to 15 times longer to process people than before the pandemic due to extra checks being carried out.</a:t>
            </a:r>
          </a:p>
          <a:p>
            <a:pPr marL="0" indent="0" algn="l">
              <a:buNone/>
            </a:pPr>
            <a:r>
              <a:rPr lang="en-GB" sz="1900" b="1" dirty="0"/>
              <a:t> 				Sources: </a:t>
            </a:r>
            <a:r>
              <a:rPr lang="en-GB" sz="1900" b="1" dirty="0">
                <a:hlinkClick r:id="rId2"/>
              </a:rPr>
              <a:t>Aerotime, May 2021</a:t>
            </a:r>
            <a:r>
              <a:rPr lang="en-GB" sz="1900" b="1" dirty="0"/>
              <a:t>; </a:t>
            </a:r>
            <a:r>
              <a:rPr lang="en-GB" sz="1900" b="1" dirty="0">
                <a:hlinkClick r:id="rId3"/>
              </a:rPr>
              <a:t>London South East, May 2021</a:t>
            </a:r>
            <a:endParaRPr lang="en-GB" sz="1900" b="1" dirty="0"/>
          </a:p>
        </p:txBody>
      </p:sp>
    </p:spTree>
    <p:extLst>
      <p:ext uri="{BB962C8B-B14F-4D97-AF65-F5344CB8AC3E}">
        <p14:creationId xmlns:p14="http://schemas.microsoft.com/office/powerpoint/2010/main" val="67970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dirty="0"/>
              <a:t>Aviation:</a:t>
            </a:r>
          </a:p>
          <a:p>
            <a:r>
              <a:rPr lang="en-US" sz="1900" dirty="0"/>
              <a:t>With the next stage of the U.K. government’s expected easing of restrictions due to come into effect on 17 May, the commercial airline industry is anticipating the recommencement of international travel for U.K. citizens and residents. A recently announced ‘traffic light (signal)’ system of various levels of requirements upon return for travelers there is still no clarity on which countries U.K. tourists can travel to and which will be designated ‘red’, ‘amber’ or ‘green’. </a:t>
            </a:r>
          </a:p>
          <a:p>
            <a:r>
              <a:rPr lang="en-US" sz="1900" dirty="0"/>
              <a:t>With over 64 percent of those over the age of 18 having received their first vaccination jab and 25 percent receiving both injections, industry bodies are optimistic that pent-up passenger demand and confidence will convert to bookings over the summer. Thomas Cook chief executive Alan French told Sky News: “I’m confident that we will see travel opening up on 17 May – it was predicated on a number of things happening, most of which have happened…”</a:t>
            </a:r>
            <a:r>
              <a:rPr lang="en-US" sz="1900" b="1" dirty="0"/>
              <a:t>					                   				                                                               </a:t>
            </a:r>
            <a:r>
              <a:rPr lang="en-US" sz="1900" b="1" dirty="0">
                <a:hlinkClick r:id="rId2"/>
              </a:rPr>
              <a:t>Source: Airline Geeks, April 2021</a:t>
            </a:r>
            <a:endParaRPr lang="en-US" sz="1900" b="1" dirty="0"/>
          </a:p>
          <a:p>
            <a:r>
              <a:rPr lang="en-US" sz="1900" b="1" dirty="0"/>
              <a:t>This forecast was, of course, made before the seriousness of the India variant of Covid-19 was fully appreciated.</a:t>
            </a:r>
            <a:endParaRPr lang="en-GB" sz="1400" dirty="0"/>
          </a:p>
        </p:txBody>
      </p:sp>
    </p:spTree>
    <p:extLst>
      <p:ext uri="{BB962C8B-B14F-4D97-AF65-F5344CB8AC3E}">
        <p14:creationId xmlns:p14="http://schemas.microsoft.com/office/powerpoint/2010/main" val="30797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Economic policy announcements in the Queen’s Speech</a:t>
            </a:r>
          </a:p>
          <a:p>
            <a:r>
              <a:rPr lang="en-GB" dirty="0"/>
              <a:t>Latest furlough, SEISS and claimant count figures by Local Authority</a:t>
            </a:r>
          </a:p>
          <a:p>
            <a:r>
              <a:rPr lang="en-GB" dirty="0"/>
              <a:t>Latest remote working figures for Thames Valley Berkshire</a:t>
            </a:r>
          </a:p>
          <a:p>
            <a:r>
              <a:rPr lang="en-GB" dirty="0"/>
              <a:t>Latest ‘notable business news’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Slough had an overall recovery index score of 41 at the start of March, putting them in a stronger position in terms of recovery (closer to pre-lockdown levels) than Reading which had a recovery index score of 23.</a:t>
            </a:r>
            <a:endParaRPr lang="en-US" sz="1600" b="1" dirty="0"/>
          </a:p>
          <a:p>
            <a:pPr marL="0" indent="0">
              <a:buNone/>
            </a:pPr>
            <a:r>
              <a:rPr lang="en-US" sz="1600" b="1" dirty="0"/>
              <a:t>							                 </a:t>
            </a:r>
            <a:r>
              <a:rPr lang="en-US" sz="1600" b="1" dirty="0">
                <a:hlinkClick r:id="rId2"/>
              </a:rPr>
              <a:t>Source: Centre for Cities, April 2021</a:t>
            </a:r>
            <a:endParaRPr lang="en-US" sz="1600" b="1" dirty="0"/>
          </a:p>
          <a:p>
            <a:pPr algn="l"/>
            <a:r>
              <a:rPr lang="en-US" sz="1600" dirty="0">
                <a:solidFill>
                  <a:schemeClr val="accent6"/>
                </a:solidFill>
              </a:rPr>
              <a:t>Retail sales volumes continued to recover in March 2021, with an increase of 5.4% when compared with the previous month reflecting the effect of the easing of coronavirus (COVID-19) restrictions on consumer spending; sales were 1.6% higher than February 2020 before the impact of the coronavirus pandemic. Non-food stores provided the largest positive contribution to the monthly growth in March 2021 sales volumes, aided by strong increases of 17.5% and 13.4% in clothing stores and other non-food stores respectively. </a:t>
            </a:r>
          </a:p>
          <a:p>
            <a:pPr algn="l"/>
            <a:r>
              <a:rPr lang="en-US" sz="1600" dirty="0">
                <a:solidFill>
                  <a:schemeClr val="accent6"/>
                </a:solidFill>
              </a:rPr>
              <a:t>Food stores reported monthly growth of 2.5% in March 2021, with strong growth in specialist food stores (butchers and bakers) likely reflecting the continued closure of the hospitality sector during the Easter period. Automotive fuel retailers also reported strong monthly growth of 11.1% as travel restrictions were eased towards the end of the reporting period. Despite strong March figures, retail sales for the quarter have been subdued overall; in the three months to March 2021, retail sales volume fell by 5.8% when compared with the previous three months, with strong declines in both clothing stores and other non-food stores as a result of the tighter lockdown restrictions in place. 	</a:t>
            </a:r>
            <a:r>
              <a:rPr lang="en-US" sz="1600" b="1" dirty="0">
                <a:solidFill>
                  <a:schemeClr val="accent6"/>
                </a:solidFill>
              </a:rPr>
              <a:t>							                  								                 						    </a:t>
            </a:r>
            <a:r>
              <a:rPr lang="en-US" sz="1600" b="1" dirty="0">
                <a:solidFill>
                  <a:schemeClr val="accent6"/>
                </a:solidFill>
                <a:hlinkClick r:id="rId3"/>
              </a:rPr>
              <a:t>Source: ONS, April 2021</a:t>
            </a:r>
            <a:endParaRPr lang="en-US" sz="1600" b="1" dirty="0">
              <a:solidFill>
                <a:schemeClr val="accent6"/>
              </a:solidFill>
            </a:endParaRPr>
          </a:p>
          <a:p>
            <a:pPr marL="0" indent="0">
              <a:buNone/>
            </a:pPr>
            <a:endParaRPr lang="en-GB" sz="1600" dirty="0"/>
          </a:p>
        </p:txBody>
      </p:sp>
    </p:spTree>
    <p:extLst>
      <p:ext uri="{BB962C8B-B14F-4D97-AF65-F5344CB8AC3E}">
        <p14:creationId xmlns:p14="http://schemas.microsoft.com/office/powerpoint/2010/main" val="133898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Industries more likely to be resilient/grow – Digital tech, logistics and home improvement</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rmAutofit/>
          </a:bodyPr>
          <a:lstStyle/>
          <a:p>
            <a:r>
              <a:rPr lang="en-US" sz="1600" dirty="0"/>
              <a:t>Telecoms</a:t>
            </a:r>
          </a:p>
          <a:p>
            <a:r>
              <a:rPr lang="en-US" sz="1600" dirty="0"/>
              <a:t>Cybersecurity and data management</a:t>
            </a:r>
          </a:p>
          <a:p>
            <a:r>
              <a:rPr lang="en-US" sz="1600" dirty="0"/>
              <a:t>eCommerce</a:t>
            </a:r>
          </a:p>
          <a:p>
            <a:r>
              <a:rPr lang="en-US" sz="1600" dirty="0"/>
              <a:t>Logistics and delivery services</a:t>
            </a:r>
          </a:p>
          <a:p>
            <a:r>
              <a:rPr lang="en-US" sz="1600" dirty="0"/>
              <a:t>Subscription services</a:t>
            </a:r>
          </a:p>
          <a:p>
            <a:r>
              <a:rPr lang="en-US" sz="1600" dirty="0"/>
              <a:t>eLearning</a:t>
            </a:r>
          </a:p>
          <a:p>
            <a:r>
              <a:rPr lang="en-US" sz="1600" dirty="0"/>
              <a:t>Streaming and gaming services</a:t>
            </a:r>
          </a:p>
          <a:p>
            <a:r>
              <a:rPr lang="en-US" sz="1600" dirty="0"/>
              <a:t>Online casinos</a:t>
            </a:r>
          </a:p>
          <a:p>
            <a:r>
              <a:rPr lang="en-US" sz="1600" dirty="0"/>
              <a:t>Health and home fitness</a:t>
            </a:r>
          </a:p>
          <a:p>
            <a:r>
              <a:rPr lang="en-US" sz="1600" dirty="0"/>
              <a:t>Gardening and DIY</a:t>
            </a:r>
          </a:p>
          <a:p>
            <a:pPr marL="0" indent="0">
              <a:buNone/>
            </a:pPr>
            <a:r>
              <a:rPr lang="en-US" sz="1600" b="1" dirty="0"/>
              <a:t>								   </a:t>
            </a:r>
            <a:r>
              <a:rPr lang="en-US" sz="1600" b="1" dirty="0">
                <a:hlinkClick r:id="rId2"/>
              </a:rPr>
              <a:t>Sources: Talk Business, April 2021.</a:t>
            </a:r>
            <a:endParaRPr lang="en-US" sz="1600" b="1" dirty="0"/>
          </a:p>
          <a:p>
            <a:pPr marL="0" indent="0">
              <a:buNone/>
            </a:pPr>
            <a:r>
              <a:rPr lang="en-US" sz="1600" dirty="0"/>
              <a:t>From this analysis, it is apparent that (as alluded to in previous monthly reports) IT, and e-commerce by extension, as well as home improvement and fitness related industries and those which have so far demonstrated the greatest resilience in the face of the COVID-19 pandemic and are predicted to see some of the highest growth throughout 2021.</a:t>
            </a:r>
          </a:p>
        </p:txBody>
      </p:sp>
    </p:spTree>
    <p:extLst>
      <p:ext uri="{BB962C8B-B14F-4D97-AF65-F5344CB8AC3E}">
        <p14:creationId xmlns:p14="http://schemas.microsoft.com/office/powerpoint/2010/main" val="2730072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AE4D-1F31-4679-BD10-316015D25426}"/>
              </a:ext>
            </a:extLst>
          </p:cNvPr>
          <p:cNvSpPr>
            <a:spLocks noGrp="1"/>
          </p:cNvSpPr>
          <p:nvPr>
            <p:ph type="title"/>
          </p:nvPr>
        </p:nvSpPr>
        <p:spPr/>
        <p:txBody>
          <a:bodyPr/>
          <a:lstStyle/>
          <a:p>
            <a:r>
              <a:rPr lang="en-GB" dirty="0"/>
              <a:t>Supply of labour and skills</a:t>
            </a:r>
          </a:p>
        </p:txBody>
      </p:sp>
      <p:sp>
        <p:nvSpPr>
          <p:cNvPr id="3" name="Content Placeholder 2">
            <a:extLst>
              <a:ext uri="{FF2B5EF4-FFF2-40B4-BE49-F238E27FC236}">
                <a16:creationId xmlns:a16="http://schemas.microsoft.com/office/drawing/2014/main" id="{4C88931A-169C-4DB1-BCF3-B0A27DA6037D}"/>
              </a:ext>
            </a:extLst>
          </p:cNvPr>
          <p:cNvSpPr>
            <a:spLocks noGrp="1"/>
          </p:cNvSpPr>
          <p:nvPr>
            <p:ph idx="1"/>
          </p:nvPr>
        </p:nvSpPr>
        <p:spPr>
          <a:xfrm>
            <a:off x="838200" y="1561381"/>
            <a:ext cx="10515600" cy="5292780"/>
          </a:xfrm>
        </p:spPr>
        <p:txBody>
          <a:bodyPr>
            <a:normAutofit/>
          </a:bodyPr>
          <a:lstStyle/>
          <a:p>
            <a:pPr algn="l"/>
            <a:r>
              <a:rPr lang="en-US" sz="1600" dirty="0">
                <a:solidFill>
                  <a:srgbClr val="1B1B1B"/>
                </a:solidFill>
              </a:rPr>
              <a:t>In order to reduce the spread of Covid-19, and thereby save lives, large sectors of the UK economy were temporarily shut down during parts of 2020 and 2021. Although unemployment rose by less than anticipated during this period, with the unemployment rate among people aged 16 and older rising by just over one percentage point in the past year, young people have been badly affected. </a:t>
            </a:r>
          </a:p>
          <a:p>
            <a:pPr marL="0" indent="0" algn="l">
              <a:buNone/>
            </a:pPr>
            <a:endParaRPr lang="en-US" sz="1600" b="1" dirty="0">
              <a:solidFill>
                <a:srgbClr val="1B1B1B"/>
              </a:solidFill>
            </a:endParaRPr>
          </a:p>
          <a:p>
            <a:pPr algn="l"/>
            <a:endParaRPr lang="en-US" sz="1600" b="1" dirty="0">
              <a:solidFill>
                <a:srgbClr val="1B1B1B"/>
              </a:solidFill>
            </a:endParaRPr>
          </a:p>
          <a:p>
            <a:pPr marL="0" indent="0" algn="l">
              <a:buNone/>
            </a:pPr>
            <a:r>
              <a:rPr lang="en-GB" sz="1600" b="1" dirty="0"/>
              <a:t> </a:t>
            </a:r>
          </a:p>
          <a:p>
            <a:pPr marL="0" indent="0" algn="l">
              <a:buNone/>
            </a:pPr>
            <a:endParaRPr lang="en-GB" sz="1400" b="1" dirty="0"/>
          </a:p>
          <a:p>
            <a:pPr marL="0" indent="0" algn="l">
              <a:buNone/>
            </a:pPr>
            <a:endParaRPr lang="en-GB" sz="1400" b="1" dirty="0"/>
          </a:p>
          <a:p>
            <a:pPr marL="0" indent="0" algn="l">
              <a:buNone/>
            </a:pPr>
            <a:endParaRPr lang="en-GB" sz="1400" b="1" dirty="0"/>
          </a:p>
          <a:p>
            <a:pPr marL="0" indent="0" algn="l">
              <a:buNone/>
            </a:pPr>
            <a:endParaRPr lang="en-GB" sz="1400" b="1" dirty="0"/>
          </a:p>
          <a:p>
            <a:pPr marL="0" indent="0" algn="l">
              <a:buNone/>
            </a:pPr>
            <a:endParaRPr lang="en-GB" sz="1400" b="1" dirty="0"/>
          </a:p>
          <a:p>
            <a:pPr marL="0" indent="0" algn="l">
              <a:buNone/>
            </a:pPr>
            <a:r>
              <a:rPr lang="en-GB" sz="1400" b="1" dirty="0"/>
              <a:t>							                   </a:t>
            </a:r>
          </a:p>
          <a:p>
            <a:pPr marL="0" indent="0" algn="l">
              <a:buNone/>
            </a:pPr>
            <a:endParaRPr lang="en-GB" sz="1400" b="1" dirty="0"/>
          </a:p>
          <a:p>
            <a:pPr marL="0" indent="0" algn="l">
              <a:buNone/>
            </a:pPr>
            <a:endParaRPr lang="en-GB" sz="1400" b="1" dirty="0"/>
          </a:p>
          <a:p>
            <a:pPr marL="0" indent="0" algn="l">
              <a:buNone/>
            </a:pPr>
            <a:r>
              <a:rPr lang="en-GB" sz="1400" b="1" dirty="0"/>
              <a:t> </a:t>
            </a:r>
            <a:r>
              <a:rPr lang="en-GB" sz="1400" b="1" dirty="0">
                <a:hlinkClick r:id="rId2"/>
              </a:rPr>
              <a:t>Source: Resolution Foundation, April 2021</a:t>
            </a:r>
            <a:endParaRPr lang="en-GB" sz="1400" b="1" dirty="0"/>
          </a:p>
        </p:txBody>
      </p:sp>
      <p:pic>
        <p:nvPicPr>
          <p:cNvPr id="7" name="Picture 6" descr="Chart, line chart&#10;&#10;Description automatically generated">
            <a:extLst>
              <a:ext uri="{FF2B5EF4-FFF2-40B4-BE49-F238E27FC236}">
                <a16:creationId xmlns:a16="http://schemas.microsoft.com/office/drawing/2014/main" id="{A28FAAB9-B099-47C2-A1A7-4E9141F7B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524" y="2571750"/>
            <a:ext cx="4867174" cy="3752849"/>
          </a:xfrm>
          <a:prstGeom prst="rect">
            <a:avLst/>
          </a:prstGeom>
        </p:spPr>
      </p:pic>
      <p:sp>
        <p:nvSpPr>
          <p:cNvPr id="8" name="TextBox 7">
            <a:extLst>
              <a:ext uri="{FF2B5EF4-FFF2-40B4-BE49-F238E27FC236}">
                <a16:creationId xmlns:a16="http://schemas.microsoft.com/office/drawing/2014/main" id="{A49851F0-5BD9-4761-81E8-15FA30872C53}"/>
              </a:ext>
            </a:extLst>
          </p:cNvPr>
          <p:cNvSpPr txBox="1"/>
          <p:nvPr/>
        </p:nvSpPr>
        <p:spPr>
          <a:xfrm>
            <a:off x="5638800" y="3022600"/>
            <a:ext cx="914400" cy="914400"/>
          </a:xfrm>
          <a:prstGeom prst="rect">
            <a:avLst/>
          </a:prstGeom>
          <a:noFill/>
        </p:spPr>
        <p:txBody>
          <a:bodyPr wrap="square" rtlCol="0">
            <a:spAutoFit/>
          </a:bodyPr>
          <a:lstStyle/>
          <a:p>
            <a:endParaRPr lang="en-GB" dirty="0"/>
          </a:p>
        </p:txBody>
      </p:sp>
      <p:sp>
        <p:nvSpPr>
          <p:cNvPr id="9" name="TextBox 8">
            <a:extLst>
              <a:ext uri="{FF2B5EF4-FFF2-40B4-BE49-F238E27FC236}">
                <a16:creationId xmlns:a16="http://schemas.microsoft.com/office/drawing/2014/main" id="{D5F93FF3-0D73-4C37-BAEA-B4B42FAF16C2}"/>
              </a:ext>
            </a:extLst>
          </p:cNvPr>
          <p:cNvSpPr txBox="1"/>
          <p:nvPr/>
        </p:nvSpPr>
        <p:spPr>
          <a:xfrm>
            <a:off x="1057275" y="2667272"/>
            <a:ext cx="4867174" cy="3046988"/>
          </a:xfrm>
          <a:prstGeom prst="rect">
            <a:avLst/>
          </a:prstGeom>
          <a:noFill/>
        </p:spPr>
        <p:txBody>
          <a:bodyPr wrap="square" rtlCol="0">
            <a:spAutoFit/>
          </a:bodyPr>
          <a:lstStyle/>
          <a:p>
            <a:r>
              <a:rPr lang="en-US" sz="1600" dirty="0"/>
              <a:t>The Resolution Foundation finds that 16-24-year-olds have accounted for a disproportionately large share (57 per cent) of the fall in employment that’s occurred over the past year. But the impact of the Covid-19 crisis is also unequally spread within generations. Before the onset of Covid-19 (Q2-Q4 2019), one-in-four (25 per cent) economically active Black 16-24-year-olds were unemployed, compared to one-in-ten (10 per cent) of their White counterparts. By Q2-Q4 2020, the unemployment rate rose to 34 per cent (a 9-percentage point increase) among Black young people and to 13 per cent (a 2-point rise) among White young people.</a:t>
            </a:r>
          </a:p>
        </p:txBody>
      </p:sp>
    </p:spTree>
    <p:extLst>
      <p:ext uri="{BB962C8B-B14F-4D97-AF65-F5344CB8AC3E}">
        <p14:creationId xmlns:p14="http://schemas.microsoft.com/office/powerpoint/2010/main" val="2214889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April of 2021, there were 4,522 unique job postings for remote positions at companies based in Berkshire, almost 400% more than the figure of 918 for the same period one year previous.</a:t>
            </a:r>
          </a:p>
          <a:p>
            <a:endParaRPr lang="en-US" sz="1900" dirty="0"/>
          </a:p>
          <a:p>
            <a:r>
              <a:rPr lang="en-US" sz="1900" dirty="0"/>
              <a:t>Compare this with the South East, in April 2021 there were 24,016 unique remote job postings for remote positions; rising from 5,717 in April of the previous year – an of 320%.</a:t>
            </a:r>
          </a:p>
          <a:p>
            <a:endParaRPr lang="en-US" sz="1900" dirty="0"/>
          </a:p>
          <a:p>
            <a:r>
              <a:rPr lang="en-US" sz="1900" dirty="0"/>
              <a:t>A rise can also be seen at national level, with a recorded 149,884 unique remote job postings in England in April of 2021, rising from 39,187 in April 2020 – an increase of over 280%.</a:t>
            </a:r>
          </a:p>
          <a:p>
            <a:endParaRPr lang="en-US" sz="1900" dirty="0"/>
          </a:p>
          <a:p>
            <a:pPr marL="0" indent="0">
              <a:buNone/>
            </a:pPr>
            <a:r>
              <a:rPr lang="en-US" sz="1900" dirty="0"/>
              <a:t>From these figures it’s apparent that the COVID-19 pandemic has, somewhat unsurprisingly, prompted a massive boost in job postings for explicitly remote roles. Berkshire has seen a larger boost in vacancies which are remote-based than both England and the South East.</a:t>
            </a:r>
          </a:p>
          <a:p>
            <a:pPr marL="0" indent="0">
              <a:buNone/>
            </a:pPr>
            <a:r>
              <a:rPr lang="en-US" sz="1900" b="1" dirty="0"/>
              <a:t>								  </a:t>
            </a:r>
            <a:r>
              <a:rPr lang="en-US" sz="1900" b="1" dirty="0">
                <a:hlinkClick r:id="rId2"/>
              </a:rPr>
              <a:t>Source: EMSI, April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a:t>
            </a:r>
            <a:r>
              <a:rPr lang="en-GB" baseline="30000" dirty="0"/>
              <a:t>th</a:t>
            </a:r>
            <a:r>
              <a:rPr lang="en-GB" dirty="0"/>
              <a:t> May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a:t>
            </a:r>
            <a:r>
              <a:rPr lang="en-US" sz="1600" b="1" baseline="30000" dirty="0"/>
              <a:t>th</a:t>
            </a:r>
            <a:r>
              <a:rPr lang="en-US" sz="1600" b="1" dirty="0"/>
              <a:t> May 2021) – </a:t>
            </a:r>
            <a:r>
              <a:rPr lang="en-US" sz="1600" b="1" dirty="0">
                <a:hlinkClick r:id="rId2"/>
              </a:rPr>
              <a:t>Source: Public Health Berkshire COVID-19 Dashboard, May 2021</a:t>
            </a:r>
            <a:endParaRPr lang="en-US" sz="1600" b="1" dirty="0"/>
          </a:p>
          <a:p>
            <a:r>
              <a:rPr lang="en-US" sz="1600" dirty="0"/>
              <a:t>7113 total cases</a:t>
            </a:r>
          </a:p>
          <a:p>
            <a:r>
              <a:rPr lang="en-US" sz="1600" dirty="0"/>
              <a:t>1 new cases daily</a:t>
            </a:r>
          </a:p>
          <a:p>
            <a:pPr marL="0" indent="0">
              <a:buNone/>
            </a:pPr>
            <a:endParaRPr lang="en-US" sz="1600" dirty="0"/>
          </a:p>
          <a:p>
            <a:pPr marL="0" indent="0">
              <a:buNone/>
            </a:pPr>
            <a:r>
              <a:rPr lang="en-US" sz="1600" b="1" dirty="0"/>
              <a:t>Claimant unemployment (to February 2021)</a:t>
            </a:r>
          </a:p>
          <a:p>
            <a:r>
              <a:rPr lang="en-GB" sz="1600" dirty="0"/>
              <a:t>3,615 claimants (4.6% of the working age population) in Bracknell Forest UA</a:t>
            </a:r>
          </a:p>
          <a:p>
            <a:pPr marL="0" indent="0">
              <a:buNone/>
            </a:pPr>
            <a:endParaRPr lang="en-US" sz="1600" b="1" dirty="0"/>
          </a:p>
          <a:p>
            <a:pPr marL="0" indent="0">
              <a:buNone/>
            </a:pPr>
            <a:r>
              <a:rPr lang="en-US" sz="1600" b="1" dirty="0"/>
              <a:t>Notable business news</a:t>
            </a:r>
          </a:p>
          <a:p>
            <a:r>
              <a:rPr lang="en-US" sz="1600" dirty="0"/>
              <a:t>A Bracknell-based customer experience firm has its sights set across the pond. Redwood Technologies Group, which works with cloud provider Content Guru, has acquired US firm Potomac Integration and Consulting (PIC) as it grows its global presence. Established in 2006, PIC supports high-profile government clients with communications solutions. Sean Taylor, CEO of Redwood Technologies Group, said his firm has worked with PIC for more than 10 years. “We felt that the company was well-aligned to the group’s mission of creating outstanding customer experience through seamless engagement and data-driven insights,” he said.</a:t>
            </a:r>
          </a:p>
          <a:p>
            <a:pPr marL="0" indent="0">
              <a:buNone/>
            </a:pPr>
            <a:r>
              <a:rPr lang="en-US" sz="1600" b="1" dirty="0"/>
              <a:t>							                </a:t>
            </a:r>
            <a:r>
              <a:rPr lang="en-US" sz="1600" b="1" dirty="0">
                <a:hlinkClick r:id="rId3"/>
              </a:rPr>
              <a:t>Source: Wokingham Today, April 2021</a:t>
            </a:r>
            <a:endParaRPr lang="en-US" sz="1600" b="1" dirty="0"/>
          </a:p>
        </p:txBody>
      </p:sp>
    </p:spTree>
    <p:extLst>
      <p:ext uri="{BB962C8B-B14F-4D97-AF65-F5344CB8AC3E}">
        <p14:creationId xmlns:p14="http://schemas.microsoft.com/office/powerpoint/2010/main" val="2963334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5" name="TextBox 4">
            <a:extLst>
              <a:ext uri="{FF2B5EF4-FFF2-40B4-BE49-F238E27FC236}">
                <a16:creationId xmlns:a16="http://schemas.microsoft.com/office/drawing/2014/main" id="{12A5BB80-37A4-4AAD-BF6B-2F92FDEA6465}"/>
              </a:ext>
            </a:extLst>
          </p:cNvPr>
          <p:cNvSpPr txBox="1"/>
          <p:nvPr/>
        </p:nvSpPr>
        <p:spPr>
          <a:xfrm>
            <a:off x="836675" y="5781675"/>
            <a:ext cx="10515600" cy="1077218"/>
          </a:xfrm>
          <a:prstGeom prst="rect">
            <a:avLst/>
          </a:prstGeom>
          <a:noFill/>
        </p:spPr>
        <p:txBody>
          <a:bodyPr wrap="square" rtlCol="0">
            <a:spAutoFit/>
          </a:bodyPr>
          <a:lstStyle/>
          <a:p>
            <a:r>
              <a:rPr lang="en-GB" sz="1600" dirty="0"/>
              <a:t>As illustrated by the above graph, Bracknell Forest has suffered very similarly to Great Britain in terms of the percentage of jobs within industries which have been hit hardest by COVID shutdowns. Thames Valley Berkshire area has seen an additional 0.77% of jobs of jobs affected worst by the COVID shutdowns when compared to Bracknell Forest.</a:t>
            </a:r>
          </a:p>
          <a:p>
            <a:r>
              <a:rPr lang="en-GB" sz="1600" b="1" dirty="0"/>
              <a:t>			      </a:t>
            </a:r>
            <a:r>
              <a:rPr lang="en-GB" sz="1600" b="1" dirty="0">
                <a:hlinkClick r:id="rId2"/>
              </a:rPr>
              <a:t>Source: EMSI, March 2021 </a:t>
            </a:r>
            <a:r>
              <a:rPr lang="en-GB" sz="1600" b="1" dirty="0"/>
              <a:t>(definition for industries hit hardest provided on slide 56)</a:t>
            </a:r>
          </a:p>
        </p:txBody>
      </p:sp>
      <p:graphicFrame>
        <p:nvGraphicFramePr>
          <p:cNvPr id="6" name="Chart 5">
            <a:extLst>
              <a:ext uri="{FF2B5EF4-FFF2-40B4-BE49-F238E27FC236}">
                <a16:creationId xmlns:a16="http://schemas.microsoft.com/office/drawing/2014/main" id="{C9CB42C6-4050-42EF-A522-B8A1ECC19BC6}"/>
              </a:ext>
            </a:extLst>
          </p:cNvPr>
          <p:cNvGraphicFramePr>
            <a:graphicFrameLocks/>
          </p:cNvGraphicFramePr>
          <p:nvPr>
            <p:extLst>
              <p:ext uri="{D42A27DB-BD31-4B8C-83A1-F6EECF244321}">
                <p14:modId xmlns:p14="http://schemas.microsoft.com/office/powerpoint/2010/main" val="4141296828"/>
              </p:ext>
            </p:extLst>
          </p:nvPr>
        </p:nvGraphicFramePr>
        <p:xfrm>
          <a:off x="832097" y="1528562"/>
          <a:ext cx="10515600" cy="4252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7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March 2021</a:t>
            </a:r>
          </a:p>
        </p:txBody>
      </p:sp>
    </p:spTree>
    <p:extLst>
      <p:ext uri="{BB962C8B-B14F-4D97-AF65-F5344CB8AC3E}">
        <p14:creationId xmlns:p14="http://schemas.microsoft.com/office/powerpoint/2010/main" val="21192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3,422</a:t>
            </a:r>
          </a:p>
          <a:p>
            <a:r>
              <a:rPr lang="en-GB" sz="2000" dirty="0"/>
              <a:t>Total job postings: 24,657</a:t>
            </a:r>
          </a:p>
          <a:p>
            <a:r>
              <a:rPr lang="en-GB" sz="2000" dirty="0"/>
              <a:t>Job posting intensity: 7:1</a:t>
            </a:r>
          </a:p>
          <a:p>
            <a:r>
              <a:rPr lang="en-GB" sz="2000" dirty="0"/>
              <a:t>Unique job postings (April 2020): 1,911</a:t>
            </a:r>
            <a:endParaRPr lang="en-GB" dirty="0"/>
          </a:p>
        </p:txBody>
      </p:sp>
      <p:pic>
        <p:nvPicPr>
          <p:cNvPr id="6" name="Picture 5" descr="Chart, line chart&#10;&#10;Description automatically generated">
            <a:extLst>
              <a:ext uri="{FF2B5EF4-FFF2-40B4-BE49-F238E27FC236}">
                <a16:creationId xmlns:a16="http://schemas.microsoft.com/office/drawing/2014/main" id="{39F3002E-BE98-49A5-A88E-51A12E773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78136"/>
            <a:ext cx="7429500" cy="3379864"/>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DCE22015-296B-44ED-AE06-6970FE6CD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225" y="1063887"/>
            <a:ext cx="4646774" cy="2655852"/>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F740CF38-F018-4265-A0D1-F6FE65562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5226" y="3785880"/>
            <a:ext cx="4646773" cy="3072119"/>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a:t>
            </a:r>
            <a:r>
              <a:rPr lang="en-GB" baseline="30000" dirty="0"/>
              <a:t>th</a:t>
            </a:r>
            <a:r>
              <a:rPr lang="en-GB" dirty="0"/>
              <a:t> May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a:t>
            </a:r>
            <a:r>
              <a:rPr lang="en-US" sz="1600" b="1" baseline="30000" dirty="0"/>
              <a:t>th</a:t>
            </a:r>
            <a:r>
              <a:rPr lang="en-US" sz="1600" b="1" dirty="0"/>
              <a:t> May 2021) – </a:t>
            </a:r>
            <a:r>
              <a:rPr lang="en-US" sz="1600" b="1" dirty="0">
                <a:hlinkClick r:id="rId2"/>
              </a:rPr>
              <a:t>Source: Public Health Berkshire COVID-19 Dashboard, 10</a:t>
            </a:r>
            <a:r>
              <a:rPr lang="en-US" sz="1600" b="1" baseline="30000" dirty="0">
                <a:hlinkClick r:id="rId2"/>
              </a:rPr>
              <a:t>th</a:t>
            </a:r>
            <a:r>
              <a:rPr lang="en-US" sz="1600" b="1" dirty="0">
                <a:hlinkClick r:id="rId2"/>
              </a:rPr>
              <a:t> May 2021</a:t>
            </a:r>
            <a:endParaRPr lang="en-US" sz="1600" b="1" dirty="0"/>
          </a:p>
          <a:p>
            <a:r>
              <a:rPr lang="en-US" sz="1600" dirty="0"/>
              <a:t>15,594 total cases</a:t>
            </a:r>
          </a:p>
          <a:p>
            <a:r>
              <a:rPr lang="en-US" sz="1600" dirty="0"/>
              <a:t>6 new cases daily</a:t>
            </a:r>
          </a:p>
          <a:p>
            <a:pPr marL="0" indent="0">
              <a:buNone/>
            </a:pPr>
            <a:endParaRPr lang="en-US" sz="1600" dirty="0"/>
          </a:p>
          <a:p>
            <a:pPr marL="0" indent="0">
              <a:buNone/>
            </a:pPr>
            <a:r>
              <a:rPr lang="en-US" sz="1600" b="1" dirty="0"/>
              <a:t>Claimant unemployment (to February 2021)</a:t>
            </a:r>
          </a:p>
          <a:p>
            <a:r>
              <a:rPr lang="en-GB" sz="1600" dirty="0"/>
              <a:t>8,505 claimants (9% of the working age population) in Slough UA</a:t>
            </a:r>
          </a:p>
          <a:p>
            <a:pPr marL="0" indent="0">
              <a:buNone/>
            </a:pPr>
            <a:endParaRPr lang="en-GB" sz="1600" dirty="0"/>
          </a:p>
          <a:p>
            <a:pPr marL="0" indent="0">
              <a:buNone/>
            </a:pPr>
            <a:r>
              <a:rPr lang="en-US" sz="1600" b="1" dirty="0"/>
              <a:t>Notable business news</a:t>
            </a:r>
          </a:p>
          <a:p>
            <a:r>
              <a:rPr lang="en-US" sz="1600" dirty="0"/>
              <a:t>Slough Council for Voluntary Service (CVS) was shortlisted for the Thames Valley Awards – Business &amp; Community Charity of The Year Award. This is a huge achievement as they had over 1,000 nominations and 127 entries within this category! The Awards celebrate the achievements of businesses, charities and inspirational individuals throughout the region.</a:t>
            </a:r>
          </a:p>
          <a:p>
            <a:pPr marL="0" indent="0">
              <a:buNone/>
            </a:pPr>
            <a:r>
              <a:rPr lang="en-US" sz="1600" b="1" dirty="0"/>
              <a:t>								       </a:t>
            </a:r>
            <a:r>
              <a:rPr lang="en-US" sz="1600" b="1" dirty="0">
                <a:hlinkClick r:id="rId3"/>
              </a:rPr>
              <a:t>Sources: Slough CVS, April 2021</a:t>
            </a:r>
            <a:endParaRPr lang="en-US" sz="1600" b="1" dirty="0"/>
          </a:p>
        </p:txBody>
      </p:sp>
    </p:spTree>
    <p:extLst>
      <p:ext uri="{BB962C8B-B14F-4D97-AF65-F5344CB8AC3E}">
        <p14:creationId xmlns:p14="http://schemas.microsoft.com/office/powerpoint/2010/main" val="4140400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479EABFB-6A6C-4BE5-8F12-443630A0E650}"/>
              </a:ext>
            </a:extLst>
          </p:cNvPr>
          <p:cNvSpPr txBox="1"/>
          <p:nvPr/>
        </p:nvSpPr>
        <p:spPr>
          <a:xfrm>
            <a:off x="836675" y="6042026"/>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2"/>
              </a:rPr>
              <a:t>Source: EMSI, March 2021 </a:t>
            </a:r>
            <a:r>
              <a:rPr lang="en-GB" sz="1400" b="1" dirty="0"/>
              <a:t>(definition for industries hit hardest provided on slide 56)</a:t>
            </a:r>
          </a:p>
        </p:txBody>
      </p:sp>
      <p:graphicFrame>
        <p:nvGraphicFramePr>
          <p:cNvPr id="6" name="Chart 5">
            <a:extLst>
              <a:ext uri="{FF2B5EF4-FFF2-40B4-BE49-F238E27FC236}">
                <a16:creationId xmlns:a16="http://schemas.microsoft.com/office/drawing/2014/main" id="{A82A8922-F2F3-4652-AB67-1B3FF0AEE93E}"/>
              </a:ext>
            </a:extLst>
          </p:cNvPr>
          <p:cNvGraphicFramePr>
            <a:graphicFrameLocks/>
          </p:cNvGraphicFramePr>
          <p:nvPr>
            <p:extLst>
              <p:ext uri="{D42A27DB-BD31-4B8C-83A1-F6EECF244321}">
                <p14:modId xmlns:p14="http://schemas.microsoft.com/office/powerpoint/2010/main" val="2662074549"/>
              </p:ext>
            </p:extLst>
          </p:nvPr>
        </p:nvGraphicFramePr>
        <p:xfrm>
          <a:off x="836675" y="1649412"/>
          <a:ext cx="10515600"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68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11,263</a:t>
            </a:r>
          </a:p>
          <a:p>
            <a:r>
              <a:rPr lang="en-GB" sz="2000" dirty="0"/>
              <a:t>Total job postings: 45,977</a:t>
            </a:r>
          </a:p>
          <a:p>
            <a:r>
              <a:rPr lang="en-GB" sz="2000" dirty="0"/>
              <a:t>Job posting intensity: 4:1</a:t>
            </a:r>
          </a:p>
          <a:p>
            <a:r>
              <a:rPr lang="en-GB" sz="2000" dirty="0"/>
              <a:t>Unique job postings (April 2020): 3,648</a:t>
            </a:r>
            <a:endParaRPr lang="en-GB" dirty="0"/>
          </a:p>
        </p:txBody>
      </p:sp>
      <p:pic>
        <p:nvPicPr>
          <p:cNvPr id="12" name="Picture 11" descr="Table&#10;&#10;Description automatically generated">
            <a:extLst>
              <a:ext uri="{FF2B5EF4-FFF2-40B4-BE49-F238E27FC236}">
                <a16:creationId xmlns:a16="http://schemas.microsoft.com/office/drawing/2014/main" id="{97FD931C-88C6-4D0C-BD9D-AE10952D3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9050" y="3940794"/>
            <a:ext cx="4552950" cy="2917206"/>
          </a:xfrm>
          <a:prstGeom prst="rect">
            <a:avLst/>
          </a:prstGeom>
        </p:spPr>
      </p:pic>
      <p:pic>
        <p:nvPicPr>
          <p:cNvPr id="5" name="Picture 4" descr="Chart, line chart&#10;&#10;Description automatically generated">
            <a:extLst>
              <a:ext uri="{FF2B5EF4-FFF2-40B4-BE49-F238E27FC236}">
                <a16:creationId xmlns:a16="http://schemas.microsoft.com/office/drawing/2014/main" id="{7393C7AC-C1FF-4D9D-86EE-19BA426C9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29000"/>
            <a:ext cx="7444946" cy="3429000"/>
          </a:xfrm>
          <a:prstGeom prst="rect">
            <a:avLst/>
          </a:prstGeom>
        </p:spPr>
      </p:pic>
      <p:pic>
        <p:nvPicPr>
          <p:cNvPr id="8" name="Picture 7" descr="Graphical user interface, table&#10;&#10;Description automatically generated">
            <a:extLst>
              <a:ext uri="{FF2B5EF4-FFF2-40B4-BE49-F238E27FC236}">
                <a16:creationId xmlns:a16="http://schemas.microsoft.com/office/drawing/2014/main" id="{87251D96-0D71-4C74-8FDF-84ACCA83326C}"/>
              </a:ext>
            </a:extLst>
          </p:cNvPr>
          <p:cNvPicPr>
            <a:picLocks noChangeAspect="1"/>
          </p:cNvPicPr>
          <p:nvPr/>
        </p:nvPicPr>
        <p:blipFill rotWithShape="1">
          <a:blip r:embed="rId4">
            <a:extLst>
              <a:ext uri="{28A0092B-C50C-407E-A947-70E740481C1C}">
                <a14:useLocalDpi xmlns:a14="http://schemas.microsoft.com/office/drawing/2010/main" val="0"/>
              </a:ext>
            </a:extLst>
          </a:blip>
          <a:srcRect t="13213"/>
          <a:stretch/>
        </p:blipFill>
        <p:spPr>
          <a:xfrm>
            <a:off x="7638221" y="1225729"/>
            <a:ext cx="4553779" cy="2612845"/>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a:t>
            </a:r>
            <a:r>
              <a:rPr lang="en-GB" baseline="30000" dirty="0"/>
              <a:t>th</a:t>
            </a:r>
            <a:r>
              <a:rPr lang="en-GB" dirty="0"/>
              <a:t> May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a:t>
            </a:r>
            <a:r>
              <a:rPr lang="en-US" sz="1600" b="1" baseline="30000" dirty="0"/>
              <a:t>th</a:t>
            </a:r>
            <a:r>
              <a:rPr lang="en-US" sz="1600" b="1" dirty="0"/>
              <a:t> May 2021) – </a:t>
            </a:r>
            <a:r>
              <a:rPr lang="en-US" sz="1600" b="1" dirty="0">
                <a:hlinkClick r:id="rId2"/>
              </a:rPr>
              <a:t>Source: Public Health Berkshire COVID-19 Dashboard, May 2021</a:t>
            </a:r>
            <a:endParaRPr lang="en-US" sz="1600" b="1" dirty="0"/>
          </a:p>
          <a:p>
            <a:r>
              <a:rPr lang="en-US" sz="1600" dirty="0"/>
              <a:t>10,978 total cases</a:t>
            </a:r>
          </a:p>
          <a:p>
            <a:r>
              <a:rPr lang="en-US" sz="1600" dirty="0"/>
              <a:t>1 new case daily</a:t>
            </a:r>
          </a:p>
          <a:p>
            <a:pPr marL="0" indent="0">
              <a:buNone/>
            </a:pPr>
            <a:endParaRPr lang="en-US" sz="1600" dirty="0"/>
          </a:p>
          <a:p>
            <a:pPr marL="0" indent="0">
              <a:buNone/>
            </a:pPr>
            <a:r>
              <a:rPr lang="en-US" sz="1600" b="1" dirty="0"/>
              <a:t>Claimant unemployment (to February 2021)</a:t>
            </a:r>
          </a:p>
          <a:p>
            <a:r>
              <a:rPr lang="en-GB" sz="1600" dirty="0"/>
              <a:t>7,195 claimants (6.7% of the working age population) in Reading UA</a:t>
            </a:r>
          </a:p>
          <a:p>
            <a:pPr marL="0" indent="0">
              <a:buNone/>
            </a:pPr>
            <a:endParaRPr lang="en-US" sz="1600" b="1" dirty="0"/>
          </a:p>
          <a:p>
            <a:pPr marL="0" indent="0">
              <a:buNone/>
            </a:pPr>
            <a:r>
              <a:rPr lang="en-US" sz="1600" b="1" dirty="0"/>
              <a:t>Notable business news</a:t>
            </a:r>
          </a:p>
          <a:p>
            <a:r>
              <a:rPr lang="en-US" sz="1600" dirty="0"/>
              <a:t>Arena Business Centres, the flexible office space provider, is moving to Winnersh Triangle next month as part of an £8 million project. With workspaces for groups of two people up to 500, it wants to help businesses relocate, upsize and downsize with ease. Helen Deverill, marketing director at Arena Business Centres, said: “This is an exciting project to help businesses around Reading and the Thames Valley find a new way of working in the coming months.” “Now more than ever we are helping businesses of every size from entrepreneurs, SMEs to corporates with their flexible office space requirements.”</a:t>
            </a:r>
          </a:p>
          <a:p>
            <a:pPr marL="0" indent="0">
              <a:buNone/>
            </a:pPr>
            <a:r>
              <a:rPr lang="en-US" sz="1600" b="1" dirty="0"/>
              <a:t>							                </a:t>
            </a:r>
            <a:r>
              <a:rPr lang="en-US" sz="1600" b="1" dirty="0">
                <a:hlinkClick r:id="rId3"/>
              </a:rPr>
              <a:t>Source: Wokingham Today, April 2021</a:t>
            </a:r>
            <a:endParaRPr lang="en-US" sz="1600" b="1" dirty="0"/>
          </a:p>
          <a:p>
            <a:endParaRPr lang="en-US" sz="1600" dirty="0"/>
          </a:p>
          <a:p>
            <a:endParaRPr lang="en-US" sz="1600" dirty="0"/>
          </a:p>
        </p:txBody>
      </p:sp>
    </p:spTree>
    <p:extLst>
      <p:ext uri="{BB962C8B-B14F-4D97-AF65-F5344CB8AC3E}">
        <p14:creationId xmlns:p14="http://schemas.microsoft.com/office/powerpoint/2010/main" val="2369565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26" name="TextBox 25">
            <a:extLst>
              <a:ext uri="{FF2B5EF4-FFF2-40B4-BE49-F238E27FC236}">
                <a16:creationId xmlns:a16="http://schemas.microsoft.com/office/drawing/2014/main" id="{1D281EC5-B193-4812-BF0B-63D5109562D5}"/>
              </a:ext>
            </a:extLst>
          </p:cNvPr>
          <p:cNvSpPr txBox="1"/>
          <p:nvPr/>
        </p:nvSpPr>
        <p:spPr>
          <a:xfrm>
            <a:off x="838200" y="6042026"/>
            <a:ext cx="10515600" cy="646331"/>
          </a:xfrm>
          <a:prstGeom prst="rect">
            <a:avLst/>
          </a:prstGeom>
          <a:noFill/>
        </p:spPr>
        <p:txBody>
          <a:bodyPr wrap="square" rtlCol="0">
            <a:spAutoFit/>
          </a:bodyPr>
          <a:lstStyle/>
          <a:p>
            <a:r>
              <a:rPr lang="en-GB" sz="1200" dirty="0"/>
              <a:t>Reading has been marginally less affected by the COVID shutdowns as Great Britain has on average, with 15.16% of jobs within industries which have been most severely impacted by the shutdowns. The Local Authority is 1.26% better off than the average of the Thames Valley Berkshire area. </a:t>
            </a:r>
          </a:p>
          <a:p>
            <a:r>
              <a:rPr lang="en-GB" sz="1200" b="1" dirty="0"/>
              <a:t>					        </a:t>
            </a:r>
            <a:r>
              <a:rPr lang="en-GB" sz="1200" b="1" dirty="0">
                <a:hlinkClick r:id="rId2"/>
              </a:rPr>
              <a:t>Source: EMSI, March 2021</a:t>
            </a:r>
            <a:r>
              <a:rPr lang="en-GB" sz="1200" b="1" dirty="0"/>
              <a:t> (definition for industries hit hardest provided on slide 56)</a:t>
            </a:r>
          </a:p>
        </p:txBody>
      </p:sp>
      <p:graphicFrame>
        <p:nvGraphicFramePr>
          <p:cNvPr id="7" name="Chart 6">
            <a:extLst>
              <a:ext uri="{FF2B5EF4-FFF2-40B4-BE49-F238E27FC236}">
                <a16:creationId xmlns:a16="http://schemas.microsoft.com/office/drawing/2014/main" id="{00C28D5A-E436-428A-BEAE-6E4FF073AAA8}"/>
              </a:ext>
            </a:extLst>
          </p:cNvPr>
          <p:cNvGraphicFramePr>
            <a:graphicFrameLocks/>
          </p:cNvGraphicFramePr>
          <p:nvPr>
            <p:extLst>
              <p:ext uri="{D42A27DB-BD31-4B8C-83A1-F6EECF244321}">
                <p14:modId xmlns:p14="http://schemas.microsoft.com/office/powerpoint/2010/main" val="2259390347"/>
              </p:ext>
            </p:extLst>
          </p:nvPr>
        </p:nvGraphicFramePr>
        <p:xfrm>
          <a:off x="838199" y="1690688"/>
          <a:ext cx="10515599"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093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a:bodyPr>
          <a:lstStyle/>
          <a:p>
            <a:pPr>
              <a:lnSpc>
                <a:spcPct val="100000"/>
              </a:lnSpc>
              <a:buFont typeface="Wingdings" panose="05000000000000000000" pitchFamily="2" charset="2"/>
              <a:buChar char="§"/>
            </a:pPr>
            <a:r>
              <a:rPr lang="en-US" sz="1800" i="0" dirty="0">
                <a:solidFill>
                  <a:srgbClr val="333333"/>
                </a:solidFill>
                <a:effectLst/>
              </a:rPr>
              <a:t>The International Monetary Fund is expecting a stronger economic recovery in 2021 as Covid-19 vaccine rollouts get underway, but it warns of “daunting challenges” given the different rates of administering shots across the globe. </a:t>
            </a:r>
          </a:p>
          <a:p>
            <a:pPr>
              <a:lnSpc>
                <a:spcPct val="100000"/>
              </a:lnSpc>
              <a:buFont typeface="Wingdings" panose="05000000000000000000" pitchFamily="2" charset="2"/>
              <a:buChar char="§"/>
            </a:pPr>
            <a:r>
              <a:rPr lang="en-US" sz="1800" i="0" dirty="0">
                <a:solidFill>
                  <a:srgbClr val="333333"/>
                </a:solidFill>
                <a:effectLst/>
              </a:rPr>
              <a:t>The organization said it expects the world economy to grow by 6% in 2021, up from its 5.5% forecast in January. Looking further ahead, global GDP for 2022 is seen increasing by 4.4%, higher than an earlier estimate of 4.2%. “Even with high uncertainty about the path of the pandemic, a way out of this health and economic crisis is increasingly visible,” IMF chief economist Gita Gopinath said in the latest World Economic Outlook report. The latest round of fiscal stimulus in the U.S., along with the vaccine rollouts across the world, have made the group more confident about the global economy this year.</a:t>
            </a:r>
          </a:p>
          <a:p>
            <a:pPr>
              <a:lnSpc>
                <a:spcPct val="100000"/>
              </a:lnSpc>
              <a:buFont typeface="Wingdings" panose="05000000000000000000" pitchFamily="2" charset="2"/>
              <a:buChar char="§"/>
            </a:pPr>
            <a:r>
              <a:rPr lang="en-US" sz="1800" i="0" dirty="0">
                <a:solidFill>
                  <a:srgbClr val="333333"/>
                </a:solidFill>
                <a:effectLst/>
              </a:rPr>
              <a:t>“Nonetheless, the outlook presents daunting challenges related to divergences in the speed of recovery both across and within countries and the potential for persistent economic damage from the crisis,” Gopinath added. The IMF estimated growth of 5.1% for advanced economies this year, with the United States expanding by 6.4%. The group’s forecast for emerging and developing economies’ growth is 6.7% for 2021, with India expected to expand by as much as 12.5%.</a:t>
            </a:r>
          </a:p>
          <a:p>
            <a:pPr marL="0" indent="0">
              <a:lnSpc>
                <a:spcPct val="100000"/>
              </a:lnSpc>
              <a:buNone/>
            </a:pPr>
            <a:r>
              <a:rPr lang="en-US" sz="1800" b="1" dirty="0">
                <a:solidFill>
                  <a:srgbClr val="333333"/>
                </a:solidFill>
              </a:rPr>
              <a:t>								            </a:t>
            </a:r>
            <a:r>
              <a:rPr lang="en-US" sz="1800" b="1" dirty="0">
                <a:solidFill>
                  <a:srgbClr val="333333"/>
                </a:solidFill>
                <a:hlinkClick r:id="rId2"/>
              </a:rPr>
              <a:t>Source: CNBC, April 2021</a:t>
            </a:r>
            <a:endParaRPr lang="en-US" sz="18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10,890</a:t>
            </a:r>
          </a:p>
          <a:p>
            <a:r>
              <a:rPr lang="en-GB" sz="2000" dirty="0"/>
              <a:t>Total job postings: 96,002</a:t>
            </a:r>
          </a:p>
          <a:p>
            <a:r>
              <a:rPr lang="en-GB" sz="2000" dirty="0"/>
              <a:t>Job posting intensity: 9:1</a:t>
            </a:r>
          </a:p>
          <a:p>
            <a:r>
              <a:rPr lang="en-GB" sz="2000" dirty="0"/>
              <a:t>Unique job postings (April 2020):  7,082</a:t>
            </a:r>
            <a:endParaRPr lang="en-GB" dirty="0"/>
          </a:p>
        </p:txBody>
      </p:sp>
      <p:pic>
        <p:nvPicPr>
          <p:cNvPr id="6" name="Picture 5" descr="Chart, line chart&#10;&#10;Description automatically generated">
            <a:extLst>
              <a:ext uri="{FF2B5EF4-FFF2-40B4-BE49-F238E27FC236}">
                <a16:creationId xmlns:a16="http://schemas.microsoft.com/office/drawing/2014/main" id="{EB709FE4-521C-4134-A3F6-7F9520BE4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51503"/>
            <a:ext cx="7607846" cy="3506497"/>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45C66C7E-CAB6-4600-9B95-FAFA62ABE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846" y="1250838"/>
            <a:ext cx="4584154" cy="2584001"/>
          </a:xfrm>
          <a:prstGeom prst="rect">
            <a:avLst/>
          </a:prstGeom>
        </p:spPr>
      </p:pic>
      <p:pic>
        <p:nvPicPr>
          <p:cNvPr id="12" name="Picture 11" descr="Graphical user interface, application, table&#10;&#10;Description automatically generated">
            <a:extLst>
              <a:ext uri="{FF2B5EF4-FFF2-40B4-BE49-F238E27FC236}">
                <a16:creationId xmlns:a16="http://schemas.microsoft.com/office/drawing/2014/main" id="{467C411C-714D-4CA3-A988-FFDA9BEA4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845" y="3985770"/>
            <a:ext cx="4584154" cy="2872229"/>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a:t>
            </a:r>
            <a:r>
              <a:rPr lang="en-GB" baseline="30000" dirty="0"/>
              <a:t>th</a:t>
            </a:r>
            <a:r>
              <a:rPr lang="en-GB" dirty="0"/>
              <a:t> May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a:t>
            </a:r>
            <a:r>
              <a:rPr lang="en-US" sz="1600" b="1" baseline="30000" dirty="0"/>
              <a:t>th</a:t>
            </a:r>
            <a:r>
              <a:rPr lang="en-US" sz="1600" b="1" dirty="0"/>
              <a:t> May 2021) – </a:t>
            </a:r>
            <a:r>
              <a:rPr lang="en-US" sz="1600" b="1" dirty="0">
                <a:hlinkClick r:id="rId2"/>
              </a:rPr>
              <a:t>Source: Public Health Berkshire COVID-19 Dashboard, May 2021</a:t>
            </a:r>
            <a:endParaRPr lang="en-US" sz="1600" b="1" dirty="0"/>
          </a:p>
          <a:p>
            <a:r>
              <a:rPr lang="en-US" sz="1600" dirty="0"/>
              <a:t>8,274 total cases</a:t>
            </a:r>
          </a:p>
          <a:p>
            <a:r>
              <a:rPr lang="en-US" sz="1600" dirty="0"/>
              <a:t>2 new cases daily</a:t>
            </a:r>
          </a:p>
          <a:p>
            <a:pPr marL="0" indent="0">
              <a:buNone/>
            </a:pPr>
            <a:endParaRPr lang="en-US" sz="1600" dirty="0"/>
          </a:p>
          <a:p>
            <a:pPr marL="0" indent="0">
              <a:buNone/>
            </a:pPr>
            <a:r>
              <a:rPr lang="en-US" sz="1600" b="1" dirty="0"/>
              <a:t>Claimant unemployment (to February 2021)</a:t>
            </a:r>
          </a:p>
          <a:p>
            <a:r>
              <a:rPr lang="en-GB" sz="1600" dirty="0"/>
              <a:t>3,625 claimants (3.5% of the working age population) in Wokingham UA</a:t>
            </a:r>
          </a:p>
          <a:p>
            <a:pPr marL="0" indent="0">
              <a:buNone/>
            </a:pPr>
            <a:endParaRPr lang="en-US" sz="1600" b="1" dirty="0"/>
          </a:p>
          <a:p>
            <a:pPr marL="0" indent="0">
              <a:buNone/>
            </a:pPr>
            <a:r>
              <a:rPr lang="en-US" sz="1600" b="1" dirty="0"/>
              <a:t>Notable business news</a:t>
            </a:r>
          </a:p>
          <a:p>
            <a:r>
              <a:rPr lang="en-US" sz="1600" dirty="0"/>
              <a:t>A Wokingham showroom is a finalist in a prestigious industry competition. Ripples Wokingham, based on Rose Street, has been nominated for ‘New Bathroom Retailer of the Year’ at the kbbreview awards. The retailer, which opened last year, offers a range of bathroom products and design advice. Imran Azam, showroom director at Ripples, said: “I’m delighted that Ripples Wokingham has been shortlisted for such a distinguished industry award.  “We’ve worked hard to create a bathroom business which inspires our clients with products and design ideas they won’t find elsewhere, so it’s great to receive recognition from within the industry. “I hope we’ll be able to add this award to the list of those achieved by the other established Ripples showrooms.”</a:t>
            </a:r>
          </a:p>
          <a:p>
            <a:pPr marL="0" indent="0">
              <a:buNone/>
            </a:pPr>
            <a:r>
              <a:rPr lang="en-US" sz="1600" b="1" dirty="0"/>
              <a:t>							                </a:t>
            </a:r>
            <a:r>
              <a:rPr lang="en-US" sz="1600" b="1" dirty="0">
                <a:hlinkClick r:id="rId3"/>
              </a:rPr>
              <a:t>Source: Wokingham Today, April 2021</a:t>
            </a:r>
            <a:endParaRPr lang="en-US" sz="1600" b="1" dirty="0"/>
          </a:p>
        </p:txBody>
      </p:sp>
    </p:spTree>
    <p:extLst>
      <p:ext uri="{BB962C8B-B14F-4D97-AF65-F5344CB8AC3E}">
        <p14:creationId xmlns:p14="http://schemas.microsoft.com/office/powerpoint/2010/main" val="2021082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8BD1EF31-B7E0-4765-AA16-FAE09783BF4A}"/>
              </a:ext>
            </a:extLst>
          </p:cNvPr>
          <p:cNvSpPr txBox="1"/>
          <p:nvPr/>
        </p:nvSpPr>
        <p:spPr>
          <a:xfrm>
            <a:off x="838200" y="6037264"/>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2"/>
              </a:rPr>
              <a:t>Source: EMSI, March 2021 </a:t>
            </a:r>
            <a:r>
              <a:rPr lang="en-GB" sz="1200" b="1" dirty="0"/>
              <a:t>(definition for industries hit hardest provided on slide 56)</a:t>
            </a:r>
          </a:p>
        </p:txBody>
      </p:sp>
      <p:graphicFrame>
        <p:nvGraphicFramePr>
          <p:cNvPr id="7" name="Chart 6">
            <a:extLst>
              <a:ext uri="{FF2B5EF4-FFF2-40B4-BE49-F238E27FC236}">
                <a16:creationId xmlns:a16="http://schemas.microsoft.com/office/drawing/2014/main" id="{8C9C663E-BDA0-4A82-9C60-284F632654F5}"/>
              </a:ext>
            </a:extLst>
          </p:cNvPr>
          <p:cNvGraphicFramePr>
            <a:graphicFrameLocks/>
          </p:cNvGraphicFramePr>
          <p:nvPr>
            <p:extLst>
              <p:ext uri="{D42A27DB-BD31-4B8C-83A1-F6EECF244321}">
                <p14:modId xmlns:p14="http://schemas.microsoft.com/office/powerpoint/2010/main" val="2546189707"/>
              </p:ext>
            </p:extLst>
          </p:nvPr>
        </p:nvGraphicFramePr>
        <p:xfrm>
          <a:off x="838199" y="1690687"/>
          <a:ext cx="10515599" cy="4336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3,181</a:t>
            </a:r>
          </a:p>
          <a:p>
            <a:r>
              <a:rPr lang="en-GB" sz="2000" dirty="0"/>
              <a:t>Total job postings: 18,441</a:t>
            </a:r>
          </a:p>
          <a:p>
            <a:r>
              <a:rPr lang="en-GB" sz="2000" dirty="0"/>
              <a:t>Job posting intensity: 6:1</a:t>
            </a:r>
          </a:p>
          <a:p>
            <a:r>
              <a:rPr lang="en-GB" sz="2000" dirty="0"/>
              <a:t>Unique job postings (April 2020): 1,575</a:t>
            </a:r>
            <a:endParaRPr lang="en-GB" dirty="0"/>
          </a:p>
        </p:txBody>
      </p:sp>
      <p:pic>
        <p:nvPicPr>
          <p:cNvPr id="5" name="Picture 4" descr="Chart, line chart&#10;&#10;Description automatically generated">
            <a:extLst>
              <a:ext uri="{FF2B5EF4-FFF2-40B4-BE49-F238E27FC236}">
                <a16:creationId xmlns:a16="http://schemas.microsoft.com/office/drawing/2014/main" id="{4A291400-2D7A-406B-9B1D-F774D6C5D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9833"/>
            <a:ext cx="7547524" cy="3388168"/>
          </a:xfrm>
          <a:prstGeom prst="rect">
            <a:avLst/>
          </a:prstGeom>
        </p:spPr>
      </p:pic>
      <p:pic>
        <p:nvPicPr>
          <p:cNvPr id="8" name="Picture 7" descr="Graphical user interface, table&#10;&#10;Description automatically generated">
            <a:extLst>
              <a:ext uri="{FF2B5EF4-FFF2-40B4-BE49-F238E27FC236}">
                <a16:creationId xmlns:a16="http://schemas.microsoft.com/office/drawing/2014/main" id="{EA99B889-E5DB-4CEA-A2BF-CFF09D882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523" y="1133641"/>
            <a:ext cx="4644477" cy="2647391"/>
          </a:xfrm>
          <a:prstGeom prst="rect">
            <a:avLst/>
          </a:prstGeom>
        </p:spPr>
      </p:pic>
      <p:pic>
        <p:nvPicPr>
          <p:cNvPr id="11" name="Picture 10" descr="Graphical user interface, table&#10;&#10;Description automatically generated">
            <a:extLst>
              <a:ext uri="{FF2B5EF4-FFF2-40B4-BE49-F238E27FC236}">
                <a16:creationId xmlns:a16="http://schemas.microsoft.com/office/drawing/2014/main" id="{6F2E3AF8-4F65-4707-ABEC-FBA6F7893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522" y="3774560"/>
            <a:ext cx="4644478" cy="3083439"/>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10th May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10th May 2021) – </a:t>
            </a:r>
            <a:r>
              <a:rPr lang="en-US" sz="1600" b="1" dirty="0">
                <a:hlinkClick r:id="rId2"/>
              </a:rPr>
              <a:t>Source: Public Health Berkshire COVID-19 Dashboard, May 2021</a:t>
            </a:r>
            <a:endParaRPr lang="en-US" sz="1600" b="1" dirty="0"/>
          </a:p>
          <a:p>
            <a:r>
              <a:rPr lang="en-US" sz="1600" dirty="0"/>
              <a:t>8,541 total cases</a:t>
            </a:r>
          </a:p>
          <a:p>
            <a:r>
              <a:rPr lang="en-US" sz="1600" dirty="0"/>
              <a:t>1 new cases daily</a:t>
            </a:r>
          </a:p>
          <a:p>
            <a:pPr marL="0" indent="0">
              <a:buNone/>
            </a:pPr>
            <a:endParaRPr lang="en-US" sz="1600" dirty="0"/>
          </a:p>
          <a:p>
            <a:pPr marL="0" indent="0">
              <a:buNone/>
            </a:pPr>
            <a:r>
              <a:rPr lang="en-US" sz="1600" b="1" dirty="0"/>
              <a:t>Claimant unemployment (to February 2021)</a:t>
            </a:r>
          </a:p>
          <a:p>
            <a:r>
              <a:rPr lang="en-GB" sz="1600" dirty="0"/>
              <a:t>4,365 claimants (4.7% of the working age population) in Windsor and Maidenhead UA</a:t>
            </a:r>
          </a:p>
          <a:p>
            <a:pPr marL="0" indent="0">
              <a:buNone/>
            </a:pPr>
            <a:endParaRPr lang="en-US" sz="1600" b="1" dirty="0"/>
          </a:p>
          <a:p>
            <a:pPr marL="0" indent="0">
              <a:buNone/>
            </a:pPr>
            <a:r>
              <a:rPr lang="en-US" sz="1600" b="1" dirty="0"/>
              <a:t>Notable business news</a:t>
            </a:r>
          </a:p>
          <a:p>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Legoland Windsor Resort's new attraction is to open in May. The theme park is creating a 25m-high (82ft) ride and two 13m-high (43ft) drop tower rides as part of the new Mythica attraction. The resort, run by Merlin Entertainments Limited, said its new "multimillion-pound" attraction would also feature a water ride, as well as 13 "mythical creatures" made from 1.7 million Lego bricks.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US" sz="1600" b="1" dirty="0">
                <a:hlinkClick r:id="rId3"/>
              </a:rPr>
              <a:t>Source: BBC News, March 2021</a:t>
            </a:r>
            <a:endParaRPr lang="en-US" sz="1600" b="1" dirty="0"/>
          </a:p>
          <a:p>
            <a:pPr marL="0" indent="0">
              <a:buNone/>
            </a:pPr>
            <a:r>
              <a:rPr lang="en-US" sz="1600" dirty="0"/>
              <a:t>							</a:t>
            </a:r>
          </a:p>
          <a:p>
            <a:pPr marL="0" indent="0">
              <a:buNone/>
            </a:pPr>
            <a:endParaRPr lang="en-US" sz="1800" dirty="0"/>
          </a:p>
        </p:txBody>
      </p:sp>
    </p:spTree>
    <p:extLst>
      <p:ext uri="{BB962C8B-B14F-4D97-AF65-F5344CB8AC3E}">
        <p14:creationId xmlns:p14="http://schemas.microsoft.com/office/powerpoint/2010/main" val="384645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20F2B59F-2184-43E9-9A6E-2E0CE391F95B}"/>
              </a:ext>
            </a:extLst>
          </p:cNvPr>
          <p:cNvSpPr txBox="1"/>
          <p:nvPr/>
        </p:nvSpPr>
        <p:spPr>
          <a:xfrm>
            <a:off x="836675" y="6042026"/>
            <a:ext cx="10515600" cy="830997"/>
          </a:xfrm>
          <a:prstGeom prst="rect">
            <a:avLst/>
          </a:prstGeom>
          <a:noFill/>
        </p:spPr>
        <p:txBody>
          <a:bodyPr wrap="square" rtlCol="0">
            <a:spAutoFit/>
          </a:bodyPr>
          <a:lstStyle/>
          <a:p>
            <a:r>
              <a:rPr lang="en-GB" sz="12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200" b="1" dirty="0"/>
              <a:t>					       </a:t>
            </a:r>
            <a:r>
              <a:rPr lang="en-GB" sz="1200" b="1" dirty="0">
                <a:hlinkClick r:id="rId2"/>
              </a:rPr>
              <a:t>Source: EMSI, March 2021 </a:t>
            </a:r>
            <a:r>
              <a:rPr lang="en-GB" sz="1200" b="1" dirty="0"/>
              <a:t>(definition for industries hit hardest provided on slide 56)</a:t>
            </a:r>
          </a:p>
          <a:p>
            <a:endParaRPr lang="en-GB" sz="1200" dirty="0"/>
          </a:p>
        </p:txBody>
      </p:sp>
      <p:graphicFrame>
        <p:nvGraphicFramePr>
          <p:cNvPr id="7" name="Chart 6">
            <a:extLst>
              <a:ext uri="{FF2B5EF4-FFF2-40B4-BE49-F238E27FC236}">
                <a16:creationId xmlns:a16="http://schemas.microsoft.com/office/drawing/2014/main" id="{3436D3AD-A7F9-4099-BF99-30A96CB1510E}"/>
              </a:ext>
            </a:extLst>
          </p:cNvPr>
          <p:cNvGraphicFramePr>
            <a:graphicFrameLocks/>
          </p:cNvGraphicFramePr>
          <p:nvPr>
            <p:extLst>
              <p:ext uri="{D42A27DB-BD31-4B8C-83A1-F6EECF244321}">
                <p14:modId xmlns:p14="http://schemas.microsoft.com/office/powerpoint/2010/main" val="4078933028"/>
              </p:ext>
            </p:extLst>
          </p:nvPr>
        </p:nvGraphicFramePr>
        <p:xfrm>
          <a:off x="836674" y="1649413"/>
          <a:ext cx="10515599" cy="4377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602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4" name="Picture 3" descr="Chart, line chart&#10;&#10;Description automatically generated">
            <a:extLst>
              <a:ext uri="{FF2B5EF4-FFF2-40B4-BE49-F238E27FC236}">
                <a16:creationId xmlns:a16="http://schemas.microsoft.com/office/drawing/2014/main" id="{A3E5E740-2E95-4068-8B22-679E4DB5F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5107"/>
            <a:ext cx="5965684" cy="2470689"/>
          </a:xfrm>
          <a:prstGeom prst="rect">
            <a:avLst/>
          </a:prstGeom>
        </p:spPr>
      </p:pic>
      <p:pic>
        <p:nvPicPr>
          <p:cNvPr id="7" name="Picture 6" descr="Chart&#10;&#10;Description automatically generated">
            <a:extLst>
              <a:ext uri="{FF2B5EF4-FFF2-40B4-BE49-F238E27FC236}">
                <a16:creationId xmlns:a16="http://schemas.microsoft.com/office/drawing/2014/main" id="{7C4F5DEE-DD79-4F68-BA87-333E8060E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313" y="1425106"/>
            <a:ext cx="6077689" cy="2519249"/>
          </a:xfrm>
          <a:prstGeom prst="rect">
            <a:avLst/>
          </a:prstGeom>
        </p:spPr>
      </p:pic>
      <p:pic>
        <p:nvPicPr>
          <p:cNvPr id="13" name="Picture 12" descr="Graphical user interface, chart&#10;&#10;Description automatically generated">
            <a:extLst>
              <a:ext uri="{FF2B5EF4-FFF2-40B4-BE49-F238E27FC236}">
                <a16:creationId xmlns:a16="http://schemas.microsoft.com/office/drawing/2014/main" id="{BD8BB989-3A74-4B31-8885-9DE99E22A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87311"/>
            <a:ext cx="6124597" cy="2470689"/>
          </a:xfrm>
          <a:prstGeom prst="rect">
            <a:avLst/>
          </a:prstGeom>
        </p:spPr>
      </p:pic>
      <p:pic>
        <p:nvPicPr>
          <p:cNvPr id="16" name="Picture 15" descr="Graphical user interface, chart&#10;&#10;Description automatically generated">
            <a:extLst>
              <a:ext uri="{FF2B5EF4-FFF2-40B4-BE49-F238E27FC236}">
                <a16:creationId xmlns:a16="http://schemas.microsoft.com/office/drawing/2014/main" id="{C4EA383A-6472-404E-9A25-8BD8146136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8560" y="4387310"/>
            <a:ext cx="6103440" cy="2470689"/>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5,935</a:t>
            </a:r>
          </a:p>
          <a:p>
            <a:r>
              <a:rPr lang="en-GB" sz="2000" dirty="0"/>
              <a:t>Total job postings: 43,383</a:t>
            </a:r>
          </a:p>
          <a:p>
            <a:r>
              <a:rPr lang="en-GB" sz="2000" dirty="0"/>
              <a:t>Job posting intensity: 7:1</a:t>
            </a:r>
          </a:p>
          <a:p>
            <a:r>
              <a:rPr lang="en-GB" sz="2000" dirty="0"/>
              <a:t>Unique job postings (April 2020): 3,043</a:t>
            </a:r>
            <a:endParaRPr lang="en-GB" dirty="0"/>
          </a:p>
        </p:txBody>
      </p:sp>
      <p:pic>
        <p:nvPicPr>
          <p:cNvPr id="6" name="Picture 5" descr="Chart, line chart&#10;&#10;Description automatically generated">
            <a:extLst>
              <a:ext uri="{FF2B5EF4-FFF2-40B4-BE49-F238E27FC236}">
                <a16:creationId xmlns:a16="http://schemas.microsoft.com/office/drawing/2014/main" id="{F3047E48-43CA-48A2-8DC4-25124AA1D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7645793" cy="3429176"/>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9B877B02-F4A6-47D1-A5E9-179125FEE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409" y="1221514"/>
            <a:ext cx="4611590" cy="2597812"/>
          </a:xfrm>
          <a:prstGeom prst="rect">
            <a:avLst/>
          </a:prstGeom>
        </p:spPr>
      </p:pic>
      <p:pic>
        <p:nvPicPr>
          <p:cNvPr id="12" name="Picture 11" descr="Table&#10;&#10;Description automatically generated">
            <a:extLst>
              <a:ext uri="{FF2B5EF4-FFF2-40B4-BE49-F238E27FC236}">
                <a16:creationId xmlns:a16="http://schemas.microsoft.com/office/drawing/2014/main" id="{1CAD68EF-9427-4FD6-94CA-105A3AC5B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2566" y="3819326"/>
            <a:ext cx="4569433" cy="3038673"/>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10th May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10</a:t>
            </a:r>
            <a:r>
              <a:rPr lang="en-US" sz="1600" b="1" baseline="30000" dirty="0"/>
              <a:t>th</a:t>
            </a:r>
            <a:r>
              <a:rPr lang="en-US" sz="1600" b="1" dirty="0"/>
              <a:t> May 2021) – </a:t>
            </a:r>
            <a:r>
              <a:rPr lang="en-US" sz="1600" b="1" dirty="0">
                <a:hlinkClick r:id="rId2"/>
              </a:rPr>
              <a:t>Source: Public Health Berkshire COVID-19 Dashboard, May 2021</a:t>
            </a:r>
            <a:endParaRPr lang="en-US" sz="1600" b="1" dirty="0"/>
          </a:p>
          <a:p>
            <a:r>
              <a:rPr lang="en-US" sz="1600" dirty="0"/>
              <a:t>6,436 total cases</a:t>
            </a:r>
          </a:p>
          <a:p>
            <a:r>
              <a:rPr lang="en-US" sz="1600" dirty="0"/>
              <a:t>4 new case daily</a:t>
            </a:r>
          </a:p>
          <a:p>
            <a:pPr marL="0" indent="0">
              <a:buNone/>
            </a:pPr>
            <a:endParaRPr lang="en-US" sz="1600" dirty="0"/>
          </a:p>
          <a:p>
            <a:pPr marL="0" indent="0">
              <a:buNone/>
            </a:pPr>
            <a:r>
              <a:rPr lang="en-US" sz="1600" b="1" dirty="0"/>
              <a:t>Claimant unemployment (to February 2021)</a:t>
            </a:r>
          </a:p>
          <a:p>
            <a:r>
              <a:rPr lang="en-GB" sz="1600" dirty="0"/>
              <a:t>3,880 claimants (4% of the working age population) in West Berkshire UA</a:t>
            </a:r>
          </a:p>
          <a:p>
            <a:pPr marL="0" indent="0">
              <a:buNone/>
            </a:pPr>
            <a:endParaRPr lang="en-US" sz="1600" b="1" dirty="0"/>
          </a:p>
          <a:p>
            <a:pPr marL="0" indent="0">
              <a:buNone/>
            </a:pPr>
            <a:r>
              <a:rPr lang="en-US" sz="1600" b="1" dirty="0"/>
              <a:t>Notable business news</a:t>
            </a:r>
          </a:p>
          <a:p>
            <a:r>
              <a:rPr lang="en-US" sz="1600" dirty="0"/>
              <a:t>Next is returning to Newbury. The retailer will open its doors this summer in the former John Lewis unit at Parkway Shopping. The company has now exchanged contracts with Parkway Shopping's owner Aberdeen Standard Investment’s Pooled Pension Fund for a new 50,000+ sq ft Next store. The store, which will open in the summer, will carry the full ranges of ladies wear, menswear, kidswear, homeware and will also have a Mamas &amp; Papas concession. There are also plans to incorporate a café into the store. Aberdeen Standard Investments senior asset manager Angus Stenhouse said: “This vote of confidence by Next strengthens Newbury’s reputation as a strong retail destination within its catchment and the M4 corridor. "Having recently closed the retail park store, choosing Parkway shows Next’s belief in the future of the High Street.” Advisers to the deal were Lunson Mitchenall for ASI and Savills for Next. Next has been operating a temporary click and collect store in Parkway during the third lockdown.</a:t>
            </a:r>
          </a:p>
          <a:p>
            <a:pPr marL="0" indent="0">
              <a:buNone/>
            </a:pPr>
            <a:r>
              <a:rPr lang="en-US" sz="1600" b="1" dirty="0"/>
              <a:t>								 </a:t>
            </a:r>
            <a:r>
              <a:rPr lang="en-US" sz="1600" b="1" dirty="0">
                <a:hlinkClick r:id="rId3"/>
              </a:rPr>
              <a:t>Source: Newbury Today, April 2021</a:t>
            </a:r>
            <a:endParaRPr lang="en-US" sz="1600" b="1" dirty="0"/>
          </a:p>
        </p:txBody>
      </p:sp>
    </p:spTree>
    <p:extLst>
      <p:ext uri="{BB962C8B-B14F-4D97-AF65-F5344CB8AC3E}">
        <p14:creationId xmlns:p14="http://schemas.microsoft.com/office/powerpoint/2010/main" val="1115866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7BEF73F1-F848-4D33-8741-09056C443116}"/>
              </a:ext>
            </a:extLst>
          </p:cNvPr>
          <p:cNvSpPr txBox="1"/>
          <p:nvPr/>
        </p:nvSpPr>
        <p:spPr>
          <a:xfrm>
            <a:off x="836675" y="6042026"/>
            <a:ext cx="10515600" cy="738664"/>
          </a:xfrm>
          <a:prstGeom prst="rect">
            <a:avLst/>
          </a:prstGeom>
          <a:noFill/>
        </p:spPr>
        <p:txBody>
          <a:bodyPr wrap="square" rtlCol="0">
            <a:spAutoFit/>
          </a:bodyPr>
          <a:lstStyle/>
          <a:p>
            <a:r>
              <a:rPr lang="en-GB" sz="1400" dirty="0"/>
              <a:t>While West Berkshire hasn’t been as fortunate as Slough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2"/>
              </a:rPr>
              <a:t>Source: EMSI, March 2021 </a:t>
            </a:r>
            <a:r>
              <a:rPr lang="en-GB" sz="1400" b="1" dirty="0"/>
              <a:t>(definition for industries hit hardest provided on slide 56)</a:t>
            </a:r>
          </a:p>
        </p:txBody>
      </p:sp>
      <p:graphicFrame>
        <p:nvGraphicFramePr>
          <p:cNvPr id="7" name="Chart 6">
            <a:extLst>
              <a:ext uri="{FF2B5EF4-FFF2-40B4-BE49-F238E27FC236}">
                <a16:creationId xmlns:a16="http://schemas.microsoft.com/office/drawing/2014/main" id="{3713C4F4-A327-49AC-89F3-C7C22A4FB18E}"/>
              </a:ext>
            </a:extLst>
          </p:cNvPr>
          <p:cNvGraphicFramePr>
            <a:graphicFrameLocks/>
          </p:cNvGraphicFramePr>
          <p:nvPr>
            <p:extLst>
              <p:ext uri="{D42A27DB-BD31-4B8C-83A1-F6EECF244321}">
                <p14:modId xmlns:p14="http://schemas.microsoft.com/office/powerpoint/2010/main" val="2478387463"/>
              </p:ext>
            </p:extLst>
          </p:nvPr>
        </p:nvGraphicFramePr>
        <p:xfrm>
          <a:off x="836674" y="1649412"/>
          <a:ext cx="10515599"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16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7,382</a:t>
            </a:r>
          </a:p>
          <a:p>
            <a:r>
              <a:rPr lang="en-GB" sz="2000" dirty="0"/>
              <a:t>Total job postings: 51,679</a:t>
            </a:r>
          </a:p>
          <a:p>
            <a:r>
              <a:rPr lang="en-GB" sz="2000" dirty="0"/>
              <a:t>Job posting intensity: 7:1</a:t>
            </a:r>
          </a:p>
          <a:p>
            <a:r>
              <a:rPr lang="en-GB" sz="2000" dirty="0"/>
              <a:t>Unique job postings (April 2020): 2,974</a:t>
            </a:r>
            <a:endParaRPr lang="en-GB" dirty="0"/>
          </a:p>
        </p:txBody>
      </p:sp>
      <p:pic>
        <p:nvPicPr>
          <p:cNvPr id="5" name="Picture 4" descr="Chart, line chart&#10;&#10;Description automatically generated">
            <a:extLst>
              <a:ext uri="{FF2B5EF4-FFF2-40B4-BE49-F238E27FC236}">
                <a16:creationId xmlns:a16="http://schemas.microsoft.com/office/drawing/2014/main" id="{3A5F4045-EB8C-4467-95E8-7850C7BFF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575"/>
            <a:ext cx="7601341" cy="3397425"/>
          </a:xfrm>
          <a:prstGeom prst="rect">
            <a:avLst/>
          </a:prstGeom>
        </p:spPr>
      </p:pic>
      <p:pic>
        <p:nvPicPr>
          <p:cNvPr id="8" name="Picture 7" descr="Graphical user interface, application, table&#10;&#10;Description automatically generated">
            <a:extLst>
              <a:ext uri="{FF2B5EF4-FFF2-40B4-BE49-F238E27FC236}">
                <a16:creationId xmlns:a16="http://schemas.microsoft.com/office/drawing/2014/main" id="{1BAA9EFF-DD24-49AB-A48A-F6E858B7F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144" y="1149844"/>
            <a:ext cx="4539856" cy="2582957"/>
          </a:xfrm>
          <a:prstGeom prst="rect">
            <a:avLst/>
          </a:prstGeom>
        </p:spPr>
      </p:pic>
      <p:pic>
        <p:nvPicPr>
          <p:cNvPr id="11" name="Picture 10" descr="Graphical user interface, table&#10;&#10;Description automatically generated">
            <a:extLst>
              <a:ext uri="{FF2B5EF4-FFF2-40B4-BE49-F238E27FC236}">
                <a16:creationId xmlns:a16="http://schemas.microsoft.com/office/drawing/2014/main" id="{65789993-6C08-48A7-AA32-4E05BF574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144" y="3933321"/>
            <a:ext cx="4539856" cy="2924679"/>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08324"/>
          </a:xfrm>
          <a:prstGeom prst="rect">
            <a:avLst/>
          </a:prstGeom>
          <a:noFill/>
        </p:spPr>
        <p:txBody>
          <a:bodyPr wrap="square">
            <a:spAutoFit/>
          </a:bodyPr>
          <a:lstStyle/>
          <a:p>
            <a:r>
              <a:rPr lang="en-US" b="0" i="0" dirty="0">
                <a:effectLst/>
              </a:rPr>
              <a:t>Note: The blue confidence band shows 95% confidence intervals. The darkness of the grey background reflects stay-at-home confinement requirement based on the Oxford Blavatnik database (0 - no measures, 1 - recommend not leaving house, 2 - require not leaving house with exceptions, 3 - require not leaving house with minimal exceptions).</a:t>
            </a:r>
          </a:p>
          <a:p>
            <a:br>
              <a:rPr lang="en-US" dirty="0"/>
            </a:br>
            <a:r>
              <a:rPr lang="en-US" dirty="0"/>
              <a:t>			        </a:t>
            </a:r>
            <a:r>
              <a:rPr lang="en-US" b="1" i="0" dirty="0">
                <a:solidFill>
                  <a:srgbClr val="333333"/>
                </a:solidFill>
                <a:effectLst/>
                <a:hlinkClick r:id="rId2"/>
              </a:rPr>
              <a:t>Source: OECD, April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3">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3">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4"/>
              </a:rPr>
              <a:t>IMF</a:t>
            </a:r>
            <a:r>
              <a:rPr lang="en-GB" dirty="0"/>
              <a:t> and </a:t>
            </a:r>
            <a:r>
              <a:rPr lang="en-US" b="0" i="0" dirty="0">
                <a:effectLst/>
                <a:latin typeface="Open Sans"/>
                <a:hlinkClick r:id="rId5"/>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 </a:t>
            </a:r>
            <a:endParaRPr lang="en-GB" dirty="0">
              <a:solidFill>
                <a:srgbClr val="FF0000"/>
              </a:solidFill>
            </a:endParaRPr>
          </a:p>
        </p:txBody>
      </p:sp>
      <p:pic>
        <p:nvPicPr>
          <p:cNvPr id="5" name="Picture 4" descr="Graphical user interface, chart&#10;&#10;Description automatically generated">
            <a:extLst>
              <a:ext uri="{FF2B5EF4-FFF2-40B4-BE49-F238E27FC236}">
                <a16:creationId xmlns:a16="http://schemas.microsoft.com/office/drawing/2014/main" id="{A59C1E2C-3449-40B9-9D39-A021036338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328468"/>
            <a:ext cx="5824982" cy="2405642"/>
          </a:xfrm>
          <a:prstGeom prst="rect">
            <a:avLst/>
          </a:prstGeom>
        </p:spPr>
      </p:pic>
      <p:pic>
        <p:nvPicPr>
          <p:cNvPr id="7" name="Picture 6" descr="Graphical user interface, chart&#10;&#10;Description automatically generated">
            <a:extLst>
              <a:ext uri="{FF2B5EF4-FFF2-40B4-BE49-F238E27FC236}">
                <a16:creationId xmlns:a16="http://schemas.microsoft.com/office/drawing/2014/main" id="{5F2DC456-AA5C-414D-A23B-EFE7AB89C4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5999" y="1328468"/>
            <a:ext cx="6096000" cy="2496207"/>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EA22-EFDC-44D0-AFEE-B524ED319615}"/>
              </a:ext>
            </a:extLst>
          </p:cNvPr>
          <p:cNvSpPr>
            <a:spLocks noGrp="1"/>
          </p:cNvSpPr>
          <p:nvPr>
            <p:ph type="title"/>
          </p:nvPr>
        </p:nvSpPr>
        <p:spPr/>
        <p:txBody>
          <a:bodyPr/>
          <a:lstStyle/>
          <a:p>
            <a:r>
              <a:rPr lang="en-GB" dirty="0"/>
              <a:t>UK Economy – The Queen’s Speech </a:t>
            </a:r>
          </a:p>
        </p:txBody>
      </p:sp>
      <p:sp>
        <p:nvSpPr>
          <p:cNvPr id="3" name="Content Placeholder 2">
            <a:extLst>
              <a:ext uri="{FF2B5EF4-FFF2-40B4-BE49-F238E27FC236}">
                <a16:creationId xmlns:a16="http://schemas.microsoft.com/office/drawing/2014/main" id="{048010CA-0E15-4227-AA23-8F0E68E50DDF}"/>
              </a:ext>
            </a:extLst>
          </p:cNvPr>
          <p:cNvSpPr>
            <a:spLocks noGrp="1"/>
          </p:cNvSpPr>
          <p:nvPr>
            <p:ph idx="1"/>
          </p:nvPr>
        </p:nvSpPr>
        <p:spPr/>
        <p:txBody>
          <a:bodyPr>
            <a:normAutofit lnSpcReduction="10000"/>
          </a:bodyPr>
          <a:lstStyle/>
          <a:p>
            <a:pPr>
              <a:lnSpc>
                <a:spcPct val="107000"/>
              </a:lnSpc>
              <a:spcAft>
                <a:spcPts val="800"/>
              </a:spcAft>
            </a:pPr>
            <a:r>
              <a:rPr lang="en-GB" sz="1800" dirty="0">
                <a:solidFill>
                  <a:srgbClr val="4D4D4D"/>
                </a:solidFill>
                <a:effectLst/>
                <a:ea typeface="Times New Roman" panose="02020603050405020304" pitchFamily="18" charset="0"/>
                <a:cs typeface="Times New Roman" panose="02020603050405020304" pitchFamily="18" charset="0"/>
              </a:rPr>
              <a:t>On Wednesday 12 May, the House of Commons debated the economic and employment aspects of the Queen’s Speech. </a:t>
            </a:r>
            <a:endParaRPr lang="en-GB" sz="18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4D4D4D"/>
                </a:solidFill>
                <a:effectLst/>
                <a:ea typeface="Times New Roman" panose="02020603050405020304" pitchFamily="18" charset="0"/>
                <a:cs typeface="Times New Roman" panose="02020603050405020304" pitchFamily="18" charset="0"/>
              </a:rPr>
              <a:t> Speaking of “the nobility of work”, the Chancellor, Rishi Sunak, told MPs:  “When the furlough scheme ends in September, we will have helped to pay people’s wages for a year and a half, supporting, at its peak, the jobs of almost 9 million people. We have protected the incomes of more than 2.7 million self-employed people; backed businesses to keep people in work with tens of billions of pounds of loans, grants and tax cuts; and supported the most vulnerable through the crisis with a strengthened safety net, increased funding for local authorities and public services, and help for the charity sector.”</a:t>
            </a:r>
          </a:p>
          <a:p>
            <a:pPr marL="0" indent="0">
              <a:lnSpc>
                <a:spcPct val="107000"/>
              </a:lnSpc>
              <a:spcAft>
                <a:spcPts val="800"/>
              </a:spcAft>
              <a:buNone/>
            </a:pPr>
            <a:r>
              <a:rPr lang="en-GB" sz="1800" dirty="0">
                <a:solidFill>
                  <a:srgbClr val="4D4D4D"/>
                </a:solidFill>
                <a:effectLst/>
                <a:ea typeface="Times New Roman" panose="02020603050405020304" pitchFamily="18" charset="0"/>
                <a:cs typeface="Times New Roman" panose="02020603050405020304" pitchFamily="18" charset="0"/>
              </a:rPr>
              <a:t>Key points made by the Chancellor included: </a:t>
            </a:r>
            <a:endParaRPr lang="en-GB" sz="18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4D4D4D"/>
                </a:solidFill>
                <a:effectLst/>
                <a:ea typeface="Times New Roman" panose="02020603050405020304" pitchFamily="18" charset="0"/>
                <a:cs typeface="Times New Roman" panose="02020603050405020304" pitchFamily="18" charset="0"/>
              </a:rPr>
              <a:t> Over the last year and this, the government’s plan for jobs is providing over £407 billion of support for British people and businesses—a historic package of economic support unmatched in peacetime.</a:t>
            </a:r>
            <a:endParaRPr lang="en-GB" sz="1800" dirty="0">
              <a:effectLst/>
              <a:ea typeface="Calibri" panose="020F0502020204030204" pitchFamily="34" charset="0"/>
              <a:cs typeface="Times New Roman" panose="02020603050405020304" pitchFamily="18" charset="0"/>
            </a:endParaRPr>
          </a:p>
          <a:p>
            <a:pPr>
              <a:lnSpc>
                <a:spcPct val="107000"/>
              </a:lnSpc>
              <a:spcAft>
                <a:spcPts val="750"/>
              </a:spcAft>
            </a:pPr>
            <a:r>
              <a:rPr lang="en-GB" sz="1800" dirty="0">
                <a:solidFill>
                  <a:srgbClr val="4D4D4D"/>
                </a:solidFill>
                <a:effectLst/>
                <a:ea typeface="Times New Roman" panose="02020603050405020304" pitchFamily="18" charset="0"/>
                <a:cs typeface="Times New Roman" panose="02020603050405020304" pitchFamily="18" charset="0"/>
              </a:rPr>
              <a:t>The Bank of England said in the week prior to the Queen’s Speech that it now expects the economy to return to its pre-crisis level by the end of this year—earlier than it previously thought.</a:t>
            </a:r>
            <a:endParaRPr lang="en-GB" sz="18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065360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1B1B-FBBF-4BF1-A8AC-E4C4B20A21B7}"/>
              </a:ext>
            </a:extLst>
          </p:cNvPr>
          <p:cNvSpPr>
            <a:spLocks noGrp="1"/>
          </p:cNvSpPr>
          <p:nvPr>
            <p:ph type="title"/>
          </p:nvPr>
        </p:nvSpPr>
        <p:spPr/>
        <p:txBody>
          <a:bodyPr/>
          <a:lstStyle/>
          <a:p>
            <a:r>
              <a:rPr lang="en-GB" dirty="0"/>
              <a:t>UK Economy – The Queen’s Speech </a:t>
            </a:r>
          </a:p>
        </p:txBody>
      </p:sp>
      <p:sp>
        <p:nvSpPr>
          <p:cNvPr id="3" name="Content Placeholder 2">
            <a:extLst>
              <a:ext uri="{FF2B5EF4-FFF2-40B4-BE49-F238E27FC236}">
                <a16:creationId xmlns:a16="http://schemas.microsoft.com/office/drawing/2014/main" id="{7F495E95-EED8-4ED7-86C1-869B8D4F85DF}"/>
              </a:ext>
            </a:extLst>
          </p:cNvPr>
          <p:cNvSpPr>
            <a:spLocks noGrp="1"/>
          </p:cNvSpPr>
          <p:nvPr>
            <p:ph idx="1"/>
          </p:nvPr>
        </p:nvSpPr>
        <p:spPr/>
        <p:txBody>
          <a:bodyPr>
            <a:normAutofit fontScale="70000" lnSpcReduction="20000"/>
          </a:bodyPr>
          <a:lstStyle/>
          <a:p>
            <a:pPr>
              <a:lnSpc>
                <a:spcPct val="107000"/>
              </a:lnSpc>
              <a:spcAft>
                <a:spcPts val="800"/>
              </a:spcAft>
            </a:pPr>
            <a:r>
              <a:rPr lang="en-GB" sz="2600" dirty="0">
                <a:solidFill>
                  <a:srgbClr val="4D4D4D"/>
                </a:solidFill>
                <a:effectLst/>
                <a:ea typeface="Times New Roman" panose="02020603050405020304" pitchFamily="18" charset="0"/>
                <a:cs typeface="Times New Roman" panose="02020603050405020304" pitchFamily="18" charset="0"/>
              </a:rPr>
              <a:t>At the start of the crisis, unemployment was expected to reach 12% or more. It is now expected to peak at about half of that level. </a:t>
            </a:r>
            <a:endParaRPr lang="en-GB" sz="2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600" dirty="0">
                <a:solidFill>
                  <a:srgbClr val="4D4D4D"/>
                </a:solidFill>
                <a:effectLst/>
                <a:ea typeface="Times New Roman" panose="02020603050405020304" pitchFamily="18" charset="0"/>
                <a:cs typeface="Times New Roman" panose="02020603050405020304" pitchFamily="18" charset="0"/>
              </a:rPr>
              <a:t>Real household disposable incomes in the last quarter of last year were only 0.2% below the same period the year before. </a:t>
            </a:r>
            <a:endParaRPr lang="en-GB" sz="2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600" dirty="0">
                <a:solidFill>
                  <a:srgbClr val="4D4D4D"/>
                </a:solidFill>
                <a:effectLst/>
                <a:ea typeface="Times New Roman" panose="02020603050405020304" pitchFamily="18" charset="0"/>
                <a:cs typeface="Times New Roman" panose="02020603050405020304" pitchFamily="18" charset="0"/>
              </a:rPr>
              <a:t>Whilst many families are facing profound difficulties, some people have saved more, with household savings last year £140 billion higher than the year before. Surveys show that consumer confidence is returning to its pre-crisis levels.</a:t>
            </a:r>
          </a:p>
          <a:p>
            <a:pPr>
              <a:lnSpc>
                <a:spcPct val="107000"/>
              </a:lnSpc>
              <a:spcAft>
                <a:spcPts val="1350"/>
              </a:spcAft>
            </a:pPr>
            <a:r>
              <a:rPr lang="en-GB" sz="2600" dirty="0">
                <a:solidFill>
                  <a:srgbClr val="4D4D4D"/>
                </a:solidFill>
                <a:effectLst/>
                <a:ea typeface="Times New Roman" panose="02020603050405020304" pitchFamily="18" charset="0"/>
                <a:cs typeface="Times New Roman" panose="02020603050405020304" pitchFamily="18" charset="0"/>
              </a:rPr>
              <a:t>The number of businesses becoming insolvent fell by nearly a quarter last year compared to the year before.</a:t>
            </a:r>
            <a:endParaRPr lang="en-GB" sz="2600" dirty="0">
              <a:solidFill>
                <a:srgbClr val="4D4D4D"/>
              </a:solidFill>
              <a:ea typeface="Times New Roman" panose="02020603050405020304" pitchFamily="18" charset="0"/>
              <a:cs typeface="Times New Roman" panose="02020603050405020304" pitchFamily="18" charset="0"/>
            </a:endParaRPr>
          </a:p>
          <a:p>
            <a:pPr>
              <a:lnSpc>
                <a:spcPct val="107000"/>
              </a:lnSpc>
              <a:spcAft>
                <a:spcPts val="1350"/>
              </a:spcAft>
            </a:pPr>
            <a:r>
              <a:rPr lang="en-GB" sz="2600" dirty="0">
                <a:solidFill>
                  <a:srgbClr val="4D4D4D"/>
                </a:solidFill>
                <a:effectLst/>
                <a:ea typeface="Times New Roman" panose="02020603050405020304" pitchFamily="18" charset="0"/>
                <a:cs typeface="Times New Roman" panose="02020603050405020304" pitchFamily="18" charset="0"/>
              </a:rPr>
              <a:t>The kickstart scheme has created almost 200,000 job placements for young people in record time.</a:t>
            </a:r>
            <a:endParaRPr lang="en-GB" sz="2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600" dirty="0">
                <a:solidFill>
                  <a:srgbClr val="4D4D4D"/>
                </a:solidFill>
                <a:effectLst/>
                <a:ea typeface="Times New Roman" panose="02020603050405020304" pitchFamily="18" charset="0"/>
                <a:cs typeface="Times New Roman" panose="02020603050405020304" pitchFamily="18" charset="0"/>
              </a:rPr>
              <a:t>To help people of all ages to get back into work, the government has doubled the number of work coaches in jobcentres and provided over £3.5 billion to help people to search for work or retrain, and we are launching the restart programme, with £2.9 billion to provide intensive support to over 1 million people who are long-term unemployed. </a:t>
            </a:r>
            <a:endParaRPr lang="en-GB" sz="2600" dirty="0">
              <a:effectLst/>
              <a:ea typeface="Calibri" panose="020F0502020204030204" pitchFamily="34" charset="0"/>
              <a:cs typeface="Times New Roman" panose="02020603050405020304" pitchFamily="18" charset="0"/>
            </a:endParaRPr>
          </a:p>
          <a:p>
            <a:pPr>
              <a:lnSpc>
                <a:spcPct val="107000"/>
              </a:lnSpc>
              <a:spcAft>
                <a:spcPts val="800"/>
              </a:spcAft>
            </a:pPr>
            <a:endParaRPr lang="en-GB" sz="23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0316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6027-3236-491F-8212-FF097A46D3A3}"/>
              </a:ext>
            </a:extLst>
          </p:cNvPr>
          <p:cNvSpPr>
            <a:spLocks noGrp="1"/>
          </p:cNvSpPr>
          <p:nvPr>
            <p:ph type="title"/>
          </p:nvPr>
        </p:nvSpPr>
        <p:spPr/>
        <p:txBody>
          <a:bodyPr/>
          <a:lstStyle/>
          <a:p>
            <a:r>
              <a:rPr lang="en-GB" dirty="0"/>
              <a:t>UK Economy – The Queen’s Speech </a:t>
            </a:r>
          </a:p>
        </p:txBody>
      </p:sp>
      <p:sp>
        <p:nvSpPr>
          <p:cNvPr id="3" name="Content Placeholder 2">
            <a:extLst>
              <a:ext uri="{FF2B5EF4-FFF2-40B4-BE49-F238E27FC236}">
                <a16:creationId xmlns:a16="http://schemas.microsoft.com/office/drawing/2014/main" id="{6ACE5835-E736-4DCD-A6AB-E04B60460312}"/>
              </a:ext>
            </a:extLst>
          </p:cNvPr>
          <p:cNvSpPr>
            <a:spLocks noGrp="1"/>
          </p:cNvSpPr>
          <p:nvPr>
            <p:ph idx="1"/>
          </p:nvPr>
        </p:nvSpPr>
        <p:spPr/>
        <p:txBody>
          <a:bodyPr>
            <a:normAutofit/>
          </a:bodyPr>
          <a:lstStyle/>
          <a:p>
            <a:pPr>
              <a:lnSpc>
                <a:spcPct val="107000"/>
              </a:lnSpc>
              <a:spcAft>
                <a:spcPts val="800"/>
              </a:spcAft>
            </a:pPr>
            <a:r>
              <a:rPr lang="en-GB" sz="1800" dirty="0">
                <a:solidFill>
                  <a:schemeClr val="tx2"/>
                </a:solidFill>
                <a:effectLst/>
                <a:ea typeface="Times New Roman" panose="02020603050405020304" pitchFamily="18" charset="0"/>
                <a:cs typeface="Times New Roman" panose="02020603050405020304" pitchFamily="18" charset="0"/>
              </a:rPr>
              <a:t>The levelling up White Paper will set out “bold new interventions” to improve livelihoods and opportunities. </a:t>
            </a:r>
            <a:endParaRPr lang="en-GB" sz="1800" dirty="0">
              <a:solidFill>
                <a:schemeClr val="tx2"/>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chemeClr val="tx2"/>
                </a:solidFill>
                <a:effectLst/>
                <a:ea typeface="Times New Roman" panose="02020603050405020304" pitchFamily="18" charset="0"/>
                <a:cs typeface="Times New Roman" panose="02020603050405020304" pitchFamily="18" charset="0"/>
              </a:rPr>
              <a:t>The </a:t>
            </a:r>
            <a:r>
              <a:rPr lang="en-GB" sz="1800" dirty="0">
                <a:solidFill>
                  <a:schemeClr val="tx2"/>
                </a:solidFill>
                <a:ea typeface="Times New Roman" panose="02020603050405020304" pitchFamily="18" charset="0"/>
                <a:cs typeface="Times New Roman" panose="02020603050405020304" pitchFamily="18" charset="0"/>
              </a:rPr>
              <a:t>government is </a:t>
            </a:r>
            <a:r>
              <a:rPr lang="en-GB" sz="1800" dirty="0">
                <a:solidFill>
                  <a:schemeClr val="tx2"/>
                </a:solidFill>
                <a:effectLst/>
                <a:ea typeface="Times New Roman" panose="02020603050405020304" pitchFamily="18" charset="0"/>
                <a:cs typeface="Times New Roman" panose="02020603050405020304" pitchFamily="18" charset="0"/>
              </a:rPr>
              <a:t>turning Britain into a science superpower, with our plan for growth making this country the best place in the world for inventors, innovators and engineers.</a:t>
            </a:r>
            <a:endParaRPr lang="en-GB" sz="1800" dirty="0">
              <a:solidFill>
                <a:schemeClr val="tx2"/>
              </a:solidFill>
              <a:effectLst/>
              <a:ea typeface="Calibri" panose="020F0502020204030204" pitchFamily="34" charset="0"/>
              <a:cs typeface="Times New Roman" panose="02020603050405020304" pitchFamily="18" charset="0"/>
            </a:endParaRPr>
          </a:p>
          <a:p>
            <a:pPr>
              <a:lnSpc>
                <a:spcPct val="107000"/>
              </a:lnSpc>
              <a:spcAft>
                <a:spcPts val="1350"/>
              </a:spcAft>
            </a:pPr>
            <a:r>
              <a:rPr lang="en-GB" sz="1800" dirty="0">
                <a:solidFill>
                  <a:schemeClr val="tx2"/>
                </a:solidFill>
                <a:effectLst/>
                <a:ea typeface="Times New Roman" panose="02020603050405020304" pitchFamily="18" charset="0"/>
                <a:cs typeface="Times New Roman" panose="02020603050405020304" pitchFamily="18" charset="0"/>
              </a:rPr>
              <a:t>The skills guarantee will give every adult flexible access to fully-funded, high-quality education throughout their lives, and this will have a transformational impact on people’s lives and livelihoods.</a:t>
            </a:r>
          </a:p>
          <a:p>
            <a:pPr marL="0" indent="0">
              <a:buNone/>
            </a:pPr>
            <a:r>
              <a:rPr lang="en-GB" sz="1800" dirty="0">
                <a:solidFill>
                  <a:schemeClr val="tx2"/>
                </a:solidFill>
              </a:rPr>
              <a:t>Opposition MPs were not impressed. </a:t>
            </a:r>
          </a:p>
          <a:p>
            <a:r>
              <a:rPr lang="en-GB" sz="1800" dirty="0">
                <a:solidFill>
                  <a:schemeClr val="tx2"/>
                </a:solidFill>
              </a:rPr>
              <a:t>Labour’s Rachel Reeves said: “</a:t>
            </a:r>
            <a:r>
              <a:rPr lang="en-US" sz="1800" b="0" i="0" dirty="0">
                <a:solidFill>
                  <a:schemeClr val="tx2"/>
                </a:solidFill>
                <a:effectLst/>
                <a:latin typeface="National"/>
              </a:rPr>
              <a:t>…for too many people wages have stalled over the past decade; household debt is rising and too many people live pay cheque to pay cheque. And many of those people do the crucial everyday jobs that keep our economy running and our public services going. They have been overlooked and undervalued. The Government have done nothing for them and nor does this Queen’s Speech.”</a:t>
            </a:r>
          </a:p>
          <a:p>
            <a:pPr>
              <a:lnSpc>
                <a:spcPct val="107000"/>
              </a:lnSpc>
              <a:spcAft>
                <a:spcPts val="1350"/>
              </a:spcAft>
            </a:pPr>
            <a:endParaRPr lang="en-GB" sz="18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24223796"/>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2" ma:contentTypeDescription="Create a new document." ma:contentTypeScope="" ma:versionID="ed8197c59a2c85a7b8dc84226bc80eb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ebb1858ea81fbe661747a186e813422"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3.xml><?xml version="1.0" encoding="utf-8"?>
<ds:datastoreItem xmlns:ds="http://schemas.openxmlformats.org/officeDocument/2006/customXml" ds:itemID="{EF98DEAB-EF1B-4066-89B9-A4384A3AD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23745</TotalTime>
  <Words>7245</Words>
  <Application>Microsoft Office PowerPoint</Application>
  <PresentationFormat>Widescreen</PresentationFormat>
  <Paragraphs>441</Paragraphs>
  <Slides>56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Calibri</vt:lpstr>
      <vt:lpstr>National</vt:lpstr>
      <vt:lpstr>Open Sans</vt:lpstr>
      <vt:lpstr>Wingdings</vt:lpstr>
      <vt:lpstr>Office Theme</vt:lpstr>
      <vt:lpstr>1_Office Theme</vt:lpstr>
      <vt:lpstr>Thames Valley Berkshire Monthly Economic Briefing</vt:lpstr>
      <vt:lpstr>Key contents of this month’s briefing</vt:lpstr>
      <vt:lpstr>Global and National Economy</vt:lpstr>
      <vt:lpstr>Global Economy</vt:lpstr>
      <vt:lpstr>Global Economy – OECD GDP Tracker</vt:lpstr>
      <vt:lpstr>Global Economy – OECD GDP Tracker Continued</vt:lpstr>
      <vt:lpstr>UK Economy – The Queen’s Speech </vt:lpstr>
      <vt:lpstr>UK Economy – The Queen’s Speech </vt:lpstr>
      <vt:lpstr>UK Economy – The Queen’s Speech </vt:lpstr>
      <vt:lpstr>UK Economy</vt:lpstr>
      <vt:lpstr>UK Economy 2</vt:lpstr>
      <vt:lpstr>UK Economy 3</vt:lpstr>
      <vt:lpstr>Coronavirus and Recession: Implications for Thames Valley Berkshire</vt:lpstr>
      <vt:lpstr>Furloughing (Latest data - February 2021)</vt:lpstr>
      <vt:lpstr>SEISS (Latest data - January 2021) </vt:lpstr>
      <vt:lpstr>Claimant Count (Latest data - March 2021)</vt:lpstr>
      <vt:lpstr>Strategic Issues: Heathrow</vt:lpstr>
      <vt:lpstr>Strategic Issues: Aviation</vt:lpstr>
      <vt:lpstr>Demand and Supply Conditions: Businesses, Hiring, Restructuring, Investment, Labour and Skills Supply</vt:lpstr>
      <vt:lpstr>Household/Consumer Demand</vt:lpstr>
      <vt:lpstr>Industries at Risk</vt:lpstr>
      <vt:lpstr>Industries more likely to be resilient/grow – Digital tech, logistics and home improvement</vt:lpstr>
      <vt:lpstr>Supply of labour and skills</vt:lpstr>
      <vt:lpstr>Remote working</vt:lpstr>
      <vt:lpstr>Local Profiles</vt:lpstr>
      <vt:lpstr>Bracknell Forest</vt:lpstr>
      <vt:lpstr>Impact of COVID-19 up to 10th May 2021</vt:lpstr>
      <vt:lpstr>Industries hit hardest by COVID shutdown</vt:lpstr>
      <vt:lpstr>Industry risks and opportunities (2020-2021)</vt:lpstr>
      <vt:lpstr>Job posting analytics (EMSI, April 2021)</vt:lpstr>
      <vt:lpstr>Slough</vt:lpstr>
      <vt:lpstr>Impact of COVID-19 up to 10th May 2021</vt:lpstr>
      <vt:lpstr>Industries hit hardest by COVID shutdown</vt:lpstr>
      <vt:lpstr>Industry risks and opportunities (2020-2021)</vt:lpstr>
      <vt:lpstr>Job posting analytics (EMSI, April 2021)</vt:lpstr>
      <vt:lpstr>Reading</vt:lpstr>
      <vt:lpstr>Impact of COVID-19 up to 10th May 2021</vt:lpstr>
      <vt:lpstr>Industries hit hardest by COVID shutdown</vt:lpstr>
      <vt:lpstr>Industry risks and opportunities (2020-2021)</vt:lpstr>
      <vt:lpstr>Job posting analytics (EMSI, April 2021)</vt:lpstr>
      <vt:lpstr>Wokingham</vt:lpstr>
      <vt:lpstr>Impact of COVID-19 up to 10th May 2021</vt:lpstr>
      <vt:lpstr>Industries hit hardest by COVID shutdown</vt:lpstr>
      <vt:lpstr>Industry risks and opportunities (2020-2021)</vt:lpstr>
      <vt:lpstr>Job posting analytics (EMSI, April 2021)</vt:lpstr>
      <vt:lpstr>Windsor and Maidenhead</vt:lpstr>
      <vt:lpstr>Impact of COVID-19 up to 10th May 2021</vt:lpstr>
      <vt:lpstr>Industries hit hardest by COVID shutdown</vt:lpstr>
      <vt:lpstr>Industry risks and opportunities (2020-2021)</vt:lpstr>
      <vt:lpstr>Job posting analytics (EMSI, April 2021)</vt:lpstr>
      <vt:lpstr>West Berkshire</vt:lpstr>
      <vt:lpstr>Impact of COVID-19 up to 10th May 2021</vt:lpstr>
      <vt:lpstr>Industries hit hardest by COVID shutdown</vt:lpstr>
      <vt:lpstr>Industry risks and opportunities (2020-2021)</vt:lpstr>
      <vt:lpstr>Job posting analytics (EMSI, April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319</cp:revision>
  <dcterms:created xsi:type="dcterms:W3CDTF">2021-01-28T12:18:09Z</dcterms:created>
  <dcterms:modified xsi:type="dcterms:W3CDTF">2021-05-24T09:33:14Z</dcterms:modified>
</cp:coreProperties>
</file>