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sldIdLst>
    <p:sldId id="256" r:id="rId5"/>
    <p:sldId id="257" r:id="rId6"/>
    <p:sldId id="258" r:id="rId7"/>
    <p:sldId id="259" r:id="rId8"/>
    <p:sldId id="375" r:id="rId9"/>
    <p:sldId id="260" r:id="rId10"/>
    <p:sldId id="376" r:id="rId11"/>
    <p:sldId id="378" r:id="rId12"/>
    <p:sldId id="263" r:id="rId13"/>
    <p:sldId id="377" r:id="rId14"/>
    <p:sldId id="379" r:id="rId15"/>
    <p:sldId id="380" r:id="rId16"/>
    <p:sldId id="381" r:id="rId17"/>
    <p:sldId id="382" r:id="rId18"/>
    <p:sldId id="402" r:id="rId19"/>
    <p:sldId id="412" r:id="rId20"/>
    <p:sldId id="417" r:id="rId21"/>
    <p:sldId id="414" r:id="rId22"/>
    <p:sldId id="415" r:id="rId23"/>
    <p:sldId id="416" r:id="rId24"/>
    <p:sldId id="305" r:id="rId25"/>
    <p:sldId id="385" r:id="rId26"/>
    <p:sldId id="384" r:id="rId27"/>
    <p:sldId id="283" r:id="rId28"/>
    <p:sldId id="266" r:id="rId29"/>
    <p:sldId id="267" r:id="rId30"/>
    <p:sldId id="273" r:id="rId31"/>
    <p:sldId id="361" r:id="rId32"/>
    <p:sldId id="391" r:id="rId33"/>
    <p:sldId id="363" r:id="rId34"/>
    <p:sldId id="386" r:id="rId35"/>
    <p:sldId id="392" r:id="rId36"/>
    <p:sldId id="393" r:id="rId37"/>
    <p:sldId id="364" r:id="rId38"/>
    <p:sldId id="387" r:id="rId39"/>
    <p:sldId id="394" r:id="rId40"/>
    <p:sldId id="395" r:id="rId41"/>
    <p:sldId id="365" r:id="rId42"/>
    <p:sldId id="388" r:id="rId43"/>
    <p:sldId id="396" r:id="rId44"/>
    <p:sldId id="397" r:id="rId45"/>
    <p:sldId id="366" r:id="rId46"/>
    <p:sldId id="389" r:id="rId47"/>
    <p:sldId id="398" r:id="rId48"/>
    <p:sldId id="399" r:id="rId49"/>
    <p:sldId id="373" r:id="rId50"/>
    <p:sldId id="390" r:id="rId51"/>
    <p:sldId id="400" r:id="rId52"/>
    <p:sldId id="40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12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BE539-6E2B-4A03-B1DD-B16C3E469A4B}" v="22" dt="2023-10-26T13:49:11.775"/>
    <p1510:client id="{A8BB062E-61FA-B844-8757-27D67BCF0393}" v="4" dt="2023-10-26T14:43:32.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Webster" userId="c981b928-d7f4-45fe-a743-4693c8e2e352" providerId="ADAL" clId="{7BD09F14-3D24-4E0E-83CC-003C6650183C}"/>
    <pc:docChg chg="modSld">
      <pc:chgData name="Alison Webster" userId="c981b928-d7f4-45fe-a743-4693c8e2e352" providerId="ADAL" clId="{7BD09F14-3D24-4E0E-83CC-003C6650183C}" dt="2023-10-27T10:12:59.520" v="128" actId="20577"/>
      <pc:docMkLst>
        <pc:docMk/>
      </pc:docMkLst>
      <pc:sldChg chg="modSp mod">
        <pc:chgData name="Alison Webster" userId="c981b928-d7f4-45fe-a743-4693c8e2e352" providerId="ADAL" clId="{7BD09F14-3D24-4E0E-83CC-003C6650183C}" dt="2023-10-27T09:59:02.769" v="26" actId="20577"/>
        <pc:sldMkLst>
          <pc:docMk/>
          <pc:sldMk cId="1145004747" sldId="256"/>
        </pc:sldMkLst>
        <pc:spChg chg="mod">
          <ac:chgData name="Alison Webster" userId="c981b928-d7f4-45fe-a743-4693c8e2e352" providerId="ADAL" clId="{7BD09F14-3D24-4E0E-83CC-003C6650183C}" dt="2023-10-27T09:59:02.769" v="26" actId="20577"/>
          <ac:spMkLst>
            <pc:docMk/>
            <pc:sldMk cId="1145004747" sldId="256"/>
            <ac:spMk id="3" creationId="{B6F4A80E-97D9-A007-637D-57188B679E1C}"/>
          </ac:spMkLst>
        </pc:spChg>
      </pc:sldChg>
      <pc:sldChg chg="modSp mod">
        <pc:chgData name="Alison Webster" userId="c981b928-d7f4-45fe-a743-4693c8e2e352" providerId="ADAL" clId="{7BD09F14-3D24-4E0E-83CC-003C6650183C}" dt="2023-10-27T09:59:16.307" v="37" actId="20577"/>
        <pc:sldMkLst>
          <pc:docMk/>
          <pc:sldMk cId="4128846135" sldId="257"/>
        </pc:sldMkLst>
        <pc:spChg chg="mod">
          <ac:chgData name="Alison Webster" userId="c981b928-d7f4-45fe-a743-4693c8e2e352" providerId="ADAL" clId="{7BD09F14-3D24-4E0E-83CC-003C6650183C}" dt="2023-10-27T09:59:16.307" v="37" actId="20577"/>
          <ac:spMkLst>
            <pc:docMk/>
            <pc:sldMk cId="4128846135" sldId="257"/>
            <ac:spMk id="15" creationId="{86C7F038-BC49-97C6-7792-EC8D07317CDF}"/>
          </ac:spMkLst>
        </pc:spChg>
      </pc:sldChg>
      <pc:sldChg chg="modSp mod">
        <pc:chgData name="Alison Webster" userId="c981b928-d7f4-45fe-a743-4693c8e2e352" providerId="ADAL" clId="{7BD09F14-3D24-4E0E-83CC-003C6650183C}" dt="2023-10-27T09:59:47.664" v="42" actId="20577"/>
        <pc:sldMkLst>
          <pc:docMk/>
          <pc:sldMk cId="1292859790" sldId="259"/>
        </pc:sldMkLst>
        <pc:spChg chg="mod">
          <ac:chgData name="Alison Webster" userId="c981b928-d7f4-45fe-a743-4693c8e2e352" providerId="ADAL" clId="{7BD09F14-3D24-4E0E-83CC-003C6650183C}" dt="2023-10-27T09:59:47.664" v="42" actId="20577"/>
          <ac:spMkLst>
            <pc:docMk/>
            <pc:sldMk cId="1292859790" sldId="259"/>
            <ac:spMk id="4" creationId="{B79A49EB-2ED8-6E25-111C-F05208F07C6B}"/>
          </ac:spMkLst>
        </pc:spChg>
      </pc:sldChg>
      <pc:sldChg chg="modSp mod">
        <pc:chgData name="Alison Webster" userId="c981b928-d7f4-45fe-a743-4693c8e2e352" providerId="ADAL" clId="{7BD09F14-3D24-4E0E-83CC-003C6650183C}" dt="2023-10-27T10:00:13.255" v="52" actId="20577"/>
        <pc:sldMkLst>
          <pc:docMk/>
          <pc:sldMk cId="2295928820" sldId="260"/>
        </pc:sldMkLst>
        <pc:spChg chg="mod">
          <ac:chgData name="Alison Webster" userId="c981b928-d7f4-45fe-a743-4693c8e2e352" providerId="ADAL" clId="{7BD09F14-3D24-4E0E-83CC-003C6650183C}" dt="2023-10-27T10:00:13.255" v="52" actId="20577"/>
          <ac:spMkLst>
            <pc:docMk/>
            <pc:sldMk cId="2295928820" sldId="260"/>
            <ac:spMk id="14" creationId="{F0003BAF-AA44-CA0F-919F-CA6A9554480B}"/>
          </ac:spMkLst>
        </pc:spChg>
      </pc:sldChg>
      <pc:sldChg chg="modSp mod">
        <pc:chgData name="Alison Webster" userId="c981b928-d7f4-45fe-a743-4693c8e2e352" providerId="ADAL" clId="{7BD09F14-3D24-4E0E-83CC-003C6650183C}" dt="2023-10-27T10:01:03.796" v="67" actId="20577"/>
        <pc:sldMkLst>
          <pc:docMk/>
          <pc:sldMk cId="1696756576" sldId="263"/>
        </pc:sldMkLst>
        <pc:spChg chg="mod">
          <ac:chgData name="Alison Webster" userId="c981b928-d7f4-45fe-a743-4693c8e2e352" providerId="ADAL" clId="{7BD09F14-3D24-4E0E-83CC-003C6650183C}" dt="2023-10-27T10:01:03.796" v="67" actId="20577"/>
          <ac:spMkLst>
            <pc:docMk/>
            <pc:sldMk cId="1696756576" sldId="263"/>
            <ac:spMk id="14" creationId="{F0003BAF-AA44-CA0F-919F-CA6A9554480B}"/>
          </ac:spMkLst>
        </pc:spChg>
      </pc:sldChg>
      <pc:sldChg chg="modSp mod">
        <pc:chgData name="Alison Webster" userId="c981b928-d7f4-45fe-a743-4693c8e2e352" providerId="ADAL" clId="{7BD09F14-3D24-4E0E-83CC-003C6650183C}" dt="2023-10-27T10:12:59.520" v="128" actId="20577"/>
        <pc:sldMkLst>
          <pc:docMk/>
          <pc:sldMk cId="2803270683" sldId="283"/>
        </pc:sldMkLst>
        <pc:spChg chg="mod">
          <ac:chgData name="Alison Webster" userId="c981b928-d7f4-45fe-a743-4693c8e2e352" providerId="ADAL" clId="{7BD09F14-3D24-4E0E-83CC-003C6650183C}" dt="2023-10-27T10:12:59.520" v="128" actId="20577"/>
          <ac:spMkLst>
            <pc:docMk/>
            <pc:sldMk cId="2803270683" sldId="283"/>
            <ac:spMk id="3" creationId="{8F147BDA-155D-464F-9CED-0D6A74A682F1}"/>
          </ac:spMkLst>
        </pc:spChg>
      </pc:sldChg>
      <pc:sldChg chg="modSp mod">
        <pc:chgData name="Alison Webster" userId="c981b928-d7f4-45fe-a743-4693c8e2e352" providerId="ADAL" clId="{7BD09F14-3D24-4E0E-83CC-003C6650183C}" dt="2023-10-27T09:59:58.749" v="47" actId="20577"/>
        <pc:sldMkLst>
          <pc:docMk/>
          <pc:sldMk cId="3939430588" sldId="375"/>
        </pc:sldMkLst>
        <pc:spChg chg="mod">
          <ac:chgData name="Alison Webster" userId="c981b928-d7f4-45fe-a743-4693c8e2e352" providerId="ADAL" clId="{7BD09F14-3D24-4E0E-83CC-003C6650183C}" dt="2023-10-27T09:59:58.749" v="47" actId="20577"/>
          <ac:spMkLst>
            <pc:docMk/>
            <pc:sldMk cId="3939430588" sldId="375"/>
            <ac:spMk id="14" creationId="{F0003BAF-AA44-CA0F-919F-CA6A9554480B}"/>
          </ac:spMkLst>
        </pc:spChg>
      </pc:sldChg>
      <pc:sldChg chg="modSp mod">
        <pc:chgData name="Alison Webster" userId="c981b928-d7f4-45fe-a743-4693c8e2e352" providerId="ADAL" clId="{7BD09F14-3D24-4E0E-83CC-003C6650183C}" dt="2023-10-27T10:00:26.512" v="57" actId="20577"/>
        <pc:sldMkLst>
          <pc:docMk/>
          <pc:sldMk cId="1059237560" sldId="376"/>
        </pc:sldMkLst>
        <pc:spChg chg="mod">
          <ac:chgData name="Alison Webster" userId="c981b928-d7f4-45fe-a743-4693c8e2e352" providerId="ADAL" clId="{7BD09F14-3D24-4E0E-83CC-003C6650183C}" dt="2023-10-27T10:00:26.512" v="57" actId="20577"/>
          <ac:spMkLst>
            <pc:docMk/>
            <pc:sldMk cId="1059237560" sldId="376"/>
            <ac:spMk id="14" creationId="{F0003BAF-AA44-CA0F-919F-CA6A9554480B}"/>
          </ac:spMkLst>
        </pc:spChg>
      </pc:sldChg>
      <pc:sldChg chg="modSp mod">
        <pc:chgData name="Alison Webster" userId="c981b928-d7f4-45fe-a743-4693c8e2e352" providerId="ADAL" clId="{7BD09F14-3D24-4E0E-83CC-003C6650183C}" dt="2023-10-27T10:01:12.822" v="72" actId="20577"/>
        <pc:sldMkLst>
          <pc:docMk/>
          <pc:sldMk cId="98699090" sldId="377"/>
        </pc:sldMkLst>
        <pc:spChg chg="mod">
          <ac:chgData name="Alison Webster" userId="c981b928-d7f4-45fe-a743-4693c8e2e352" providerId="ADAL" clId="{7BD09F14-3D24-4E0E-83CC-003C6650183C}" dt="2023-10-27T10:01:12.822" v="72" actId="20577"/>
          <ac:spMkLst>
            <pc:docMk/>
            <pc:sldMk cId="98699090" sldId="377"/>
            <ac:spMk id="14" creationId="{F0003BAF-AA44-CA0F-919F-CA6A9554480B}"/>
          </ac:spMkLst>
        </pc:spChg>
      </pc:sldChg>
      <pc:sldChg chg="modSp mod">
        <pc:chgData name="Alison Webster" userId="c981b928-d7f4-45fe-a743-4693c8e2e352" providerId="ADAL" clId="{7BD09F14-3D24-4E0E-83CC-003C6650183C}" dt="2023-10-27T10:00:35.086" v="62" actId="20577"/>
        <pc:sldMkLst>
          <pc:docMk/>
          <pc:sldMk cId="1693058203" sldId="378"/>
        </pc:sldMkLst>
        <pc:spChg chg="mod">
          <ac:chgData name="Alison Webster" userId="c981b928-d7f4-45fe-a743-4693c8e2e352" providerId="ADAL" clId="{7BD09F14-3D24-4E0E-83CC-003C6650183C}" dt="2023-10-27T10:00:35.086" v="62" actId="20577"/>
          <ac:spMkLst>
            <pc:docMk/>
            <pc:sldMk cId="1693058203" sldId="378"/>
            <ac:spMk id="14" creationId="{F0003BAF-AA44-CA0F-919F-CA6A9554480B}"/>
          </ac:spMkLst>
        </pc:spChg>
      </pc:sldChg>
      <pc:sldChg chg="modSp mod">
        <pc:chgData name="Alison Webster" userId="c981b928-d7f4-45fe-a743-4693c8e2e352" providerId="ADAL" clId="{7BD09F14-3D24-4E0E-83CC-003C6650183C}" dt="2023-10-27T10:01:22.146" v="77" actId="20577"/>
        <pc:sldMkLst>
          <pc:docMk/>
          <pc:sldMk cId="3206463478" sldId="379"/>
        </pc:sldMkLst>
        <pc:spChg chg="mod">
          <ac:chgData name="Alison Webster" userId="c981b928-d7f4-45fe-a743-4693c8e2e352" providerId="ADAL" clId="{7BD09F14-3D24-4E0E-83CC-003C6650183C}" dt="2023-10-27T10:01:22.146" v="77" actId="20577"/>
          <ac:spMkLst>
            <pc:docMk/>
            <pc:sldMk cId="3206463478" sldId="379"/>
            <ac:spMk id="14" creationId="{F0003BAF-AA44-CA0F-919F-CA6A9554480B}"/>
          </ac:spMkLst>
        </pc:spChg>
      </pc:sldChg>
      <pc:sldChg chg="modSp mod">
        <pc:chgData name="Alison Webster" userId="c981b928-d7f4-45fe-a743-4693c8e2e352" providerId="ADAL" clId="{7BD09F14-3D24-4E0E-83CC-003C6650183C}" dt="2023-10-27T10:11:07.866" v="79"/>
        <pc:sldMkLst>
          <pc:docMk/>
          <pc:sldMk cId="4118131067" sldId="380"/>
        </pc:sldMkLst>
        <pc:spChg chg="mod">
          <ac:chgData name="Alison Webster" userId="c981b928-d7f4-45fe-a743-4693c8e2e352" providerId="ADAL" clId="{7BD09F14-3D24-4E0E-83CC-003C6650183C}" dt="2023-10-27T10:11:07.866" v="79"/>
          <ac:spMkLst>
            <pc:docMk/>
            <pc:sldMk cId="4118131067" sldId="380"/>
            <ac:spMk id="14" creationId="{F0003BAF-AA44-CA0F-919F-CA6A9554480B}"/>
          </ac:spMkLst>
        </pc:spChg>
      </pc:sldChg>
      <pc:sldChg chg="modSp mod">
        <pc:chgData name="Alison Webster" userId="c981b928-d7f4-45fe-a743-4693c8e2e352" providerId="ADAL" clId="{7BD09F14-3D24-4E0E-83CC-003C6650183C}" dt="2023-10-27T10:11:16.673" v="84" actId="20577"/>
        <pc:sldMkLst>
          <pc:docMk/>
          <pc:sldMk cId="2259653101" sldId="381"/>
        </pc:sldMkLst>
        <pc:spChg chg="mod">
          <ac:chgData name="Alison Webster" userId="c981b928-d7f4-45fe-a743-4693c8e2e352" providerId="ADAL" clId="{7BD09F14-3D24-4E0E-83CC-003C6650183C}" dt="2023-10-27T10:11:16.673" v="84" actId="20577"/>
          <ac:spMkLst>
            <pc:docMk/>
            <pc:sldMk cId="2259653101" sldId="381"/>
            <ac:spMk id="14" creationId="{F0003BAF-AA44-CA0F-919F-CA6A9554480B}"/>
          </ac:spMkLst>
        </pc:spChg>
      </pc:sldChg>
      <pc:sldChg chg="modSp mod">
        <pc:chgData name="Alison Webster" userId="c981b928-d7f4-45fe-a743-4693c8e2e352" providerId="ADAL" clId="{7BD09F14-3D24-4E0E-83CC-003C6650183C}" dt="2023-10-27T10:11:24.937" v="89" actId="20577"/>
        <pc:sldMkLst>
          <pc:docMk/>
          <pc:sldMk cId="196785993" sldId="382"/>
        </pc:sldMkLst>
        <pc:spChg chg="mod">
          <ac:chgData name="Alison Webster" userId="c981b928-d7f4-45fe-a743-4693c8e2e352" providerId="ADAL" clId="{7BD09F14-3D24-4E0E-83CC-003C6650183C}" dt="2023-10-27T10:11:24.937" v="89" actId="20577"/>
          <ac:spMkLst>
            <pc:docMk/>
            <pc:sldMk cId="196785993" sldId="382"/>
            <ac:spMk id="14" creationId="{F0003BAF-AA44-CA0F-919F-CA6A9554480B}"/>
          </ac:spMkLst>
        </pc:spChg>
      </pc:sldChg>
      <pc:sldChg chg="modSp mod">
        <pc:chgData name="Alison Webster" userId="c981b928-d7f4-45fe-a743-4693c8e2e352" providerId="ADAL" clId="{7BD09F14-3D24-4E0E-83CC-003C6650183C}" dt="2023-10-27T10:12:34.187" v="119" actId="20577"/>
        <pc:sldMkLst>
          <pc:docMk/>
          <pc:sldMk cId="3884912103" sldId="384"/>
        </pc:sldMkLst>
        <pc:spChg chg="mod">
          <ac:chgData name="Alison Webster" userId="c981b928-d7f4-45fe-a743-4693c8e2e352" providerId="ADAL" clId="{7BD09F14-3D24-4E0E-83CC-003C6650183C}" dt="2023-10-27T10:12:34.187" v="119" actId="20577"/>
          <ac:spMkLst>
            <pc:docMk/>
            <pc:sldMk cId="3884912103" sldId="384"/>
            <ac:spMk id="14" creationId="{F0003BAF-AA44-CA0F-919F-CA6A9554480B}"/>
          </ac:spMkLst>
        </pc:spChg>
      </pc:sldChg>
      <pc:sldChg chg="modSp mod">
        <pc:chgData name="Alison Webster" userId="c981b928-d7f4-45fe-a743-4693c8e2e352" providerId="ADAL" clId="{7BD09F14-3D24-4E0E-83CC-003C6650183C}" dt="2023-10-27T10:11:36.200" v="94" actId="20577"/>
        <pc:sldMkLst>
          <pc:docMk/>
          <pc:sldMk cId="555446990" sldId="412"/>
        </pc:sldMkLst>
        <pc:spChg chg="mod">
          <ac:chgData name="Alison Webster" userId="c981b928-d7f4-45fe-a743-4693c8e2e352" providerId="ADAL" clId="{7BD09F14-3D24-4E0E-83CC-003C6650183C}" dt="2023-10-27T10:11:36.200" v="94" actId="20577"/>
          <ac:spMkLst>
            <pc:docMk/>
            <pc:sldMk cId="555446990" sldId="412"/>
            <ac:spMk id="14" creationId="{F0003BAF-AA44-CA0F-919F-CA6A9554480B}"/>
          </ac:spMkLst>
        </pc:spChg>
      </pc:sldChg>
      <pc:sldChg chg="modSp mod">
        <pc:chgData name="Alison Webster" userId="c981b928-d7f4-45fe-a743-4693c8e2e352" providerId="ADAL" clId="{7BD09F14-3D24-4E0E-83CC-003C6650183C}" dt="2023-10-27T10:11:54.233" v="104" actId="20577"/>
        <pc:sldMkLst>
          <pc:docMk/>
          <pc:sldMk cId="2485183867" sldId="414"/>
        </pc:sldMkLst>
        <pc:spChg chg="mod">
          <ac:chgData name="Alison Webster" userId="c981b928-d7f4-45fe-a743-4693c8e2e352" providerId="ADAL" clId="{7BD09F14-3D24-4E0E-83CC-003C6650183C}" dt="2023-10-27T10:11:54.233" v="104" actId="20577"/>
          <ac:spMkLst>
            <pc:docMk/>
            <pc:sldMk cId="2485183867" sldId="414"/>
            <ac:spMk id="14" creationId="{F0003BAF-AA44-CA0F-919F-CA6A9554480B}"/>
          </ac:spMkLst>
        </pc:spChg>
      </pc:sldChg>
      <pc:sldChg chg="modSp mod">
        <pc:chgData name="Alison Webster" userId="c981b928-d7f4-45fe-a743-4693c8e2e352" providerId="ADAL" clId="{7BD09F14-3D24-4E0E-83CC-003C6650183C}" dt="2023-10-27T10:12:01.801" v="109" actId="20577"/>
        <pc:sldMkLst>
          <pc:docMk/>
          <pc:sldMk cId="4151996952" sldId="415"/>
        </pc:sldMkLst>
        <pc:spChg chg="mod">
          <ac:chgData name="Alison Webster" userId="c981b928-d7f4-45fe-a743-4693c8e2e352" providerId="ADAL" clId="{7BD09F14-3D24-4E0E-83CC-003C6650183C}" dt="2023-10-27T10:12:01.801" v="109" actId="20577"/>
          <ac:spMkLst>
            <pc:docMk/>
            <pc:sldMk cId="4151996952" sldId="415"/>
            <ac:spMk id="14" creationId="{F0003BAF-AA44-CA0F-919F-CA6A9554480B}"/>
          </ac:spMkLst>
        </pc:spChg>
      </pc:sldChg>
      <pc:sldChg chg="modSp mod">
        <pc:chgData name="Alison Webster" userId="c981b928-d7f4-45fe-a743-4693c8e2e352" providerId="ADAL" clId="{7BD09F14-3D24-4E0E-83CC-003C6650183C}" dt="2023-10-27T10:12:10.168" v="114" actId="20577"/>
        <pc:sldMkLst>
          <pc:docMk/>
          <pc:sldMk cId="1838404701" sldId="416"/>
        </pc:sldMkLst>
        <pc:spChg chg="mod">
          <ac:chgData name="Alison Webster" userId="c981b928-d7f4-45fe-a743-4693c8e2e352" providerId="ADAL" clId="{7BD09F14-3D24-4E0E-83CC-003C6650183C}" dt="2023-10-27T10:12:10.168" v="114" actId="20577"/>
          <ac:spMkLst>
            <pc:docMk/>
            <pc:sldMk cId="1838404701" sldId="416"/>
            <ac:spMk id="14" creationId="{F0003BAF-AA44-CA0F-919F-CA6A9554480B}"/>
          </ac:spMkLst>
        </pc:spChg>
      </pc:sldChg>
      <pc:sldChg chg="modSp mod">
        <pc:chgData name="Alison Webster" userId="c981b928-d7f4-45fe-a743-4693c8e2e352" providerId="ADAL" clId="{7BD09F14-3D24-4E0E-83CC-003C6650183C}" dt="2023-10-27T10:11:44.558" v="99" actId="20577"/>
        <pc:sldMkLst>
          <pc:docMk/>
          <pc:sldMk cId="1616792954" sldId="417"/>
        </pc:sldMkLst>
        <pc:spChg chg="mod">
          <ac:chgData name="Alison Webster" userId="c981b928-d7f4-45fe-a743-4693c8e2e352" providerId="ADAL" clId="{7BD09F14-3D24-4E0E-83CC-003C6650183C}" dt="2023-10-27T10:11:44.558" v="99" actId="20577"/>
          <ac:spMkLst>
            <pc:docMk/>
            <pc:sldMk cId="1616792954" sldId="417"/>
            <ac:spMk id="14" creationId="{F0003BAF-AA44-CA0F-919F-CA6A955448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A03E2-8FD1-48B1-AACC-C442C018762E}" type="datetimeFigureOut">
              <a:rPr lang="en-GB" smtClean="0"/>
              <a:t>27/10/2023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38295-3BDE-444E-91EF-9F7CEA98E1AA}" type="slidenum">
              <a:rPr lang="en-GB" smtClean="0"/>
              <a:t>‹#›</a:t>
            </a:fld>
            <a:endParaRPr lang="en-GB"/>
          </a:p>
        </p:txBody>
      </p:sp>
    </p:spTree>
    <p:extLst>
      <p:ext uri="{BB962C8B-B14F-4D97-AF65-F5344CB8AC3E}">
        <p14:creationId xmlns:p14="http://schemas.microsoft.com/office/powerpoint/2010/main" val="152589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5</a:t>
            </a:fld>
            <a:endParaRPr lang="en-GB"/>
          </a:p>
        </p:txBody>
      </p:sp>
    </p:spTree>
    <p:extLst>
      <p:ext uri="{BB962C8B-B14F-4D97-AF65-F5344CB8AC3E}">
        <p14:creationId xmlns:p14="http://schemas.microsoft.com/office/powerpoint/2010/main" val="251923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35</a:t>
            </a:fld>
            <a:endParaRPr lang="en-GB"/>
          </a:p>
        </p:txBody>
      </p:sp>
    </p:spTree>
    <p:extLst>
      <p:ext uri="{BB962C8B-B14F-4D97-AF65-F5344CB8AC3E}">
        <p14:creationId xmlns:p14="http://schemas.microsoft.com/office/powerpoint/2010/main" val="1875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36</a:t>
            </a:fld>
            <a:endParaRPr lang="en-GB"/>
          </a:p>
        </p:txBody>
      </p:sp>
    </p:spTree>
    <p:extLst>
      <p:ext uri="{BB962C8B-B14F-4D97-AF65-F5344CB8AC3E}">
        <p14:creationId xmlns:p14="http://schemas.microsoft.com/office/powerpoint/2010/main" val="61988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37</a:t>
            </a:fld>
            <a:endParaRPr lang="en-GB"/>
          </a:p>
        </p:txBody>
      </p:sp>
    </p:spTree>
    <p:extLst>
      <p:ext uri="{BB962C8B-B14F-4D97-AF65-F5344CB8AC3E}">
        <p14:creationId xmlns:p14="http://schemas.microsoft.com/office/powerpoint/2010/main" val="211370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39</a:t>
            </a:fld>
            <a:endParaRPr lang="en-GB"/>
          </a:p>
        </p:txBody>
      </p:sp>
    </p:spTree>
    <p:extLst>
      <p:ext uri="{BB962C8B-B14F-4D97-AF65-F5344CB8AC3E}">
        <p14:creationId xmlns:p14="http://schemas.microsoft.com/office/powerpoint/2010/main" val="68401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40</a:t>
            </a:fld>
            <a:endParaRPr lang="en-GB"/>
          </a:p>
        </p:txBody>
      </p:sp>
    </p:spTree>
    <p:extLst>
      <p:ext uri="{BB962C8B-B14F-4D97-AF65-F5344CB8AC3E}">
        <p14:creationId xmlns:p14="http://schemas.microsoft.com/office/powerpoint/2010/main" val="3866572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41</a:t>
            </a:fld>
            <a:endParaRPr lang="en-GB"/>
          </a:p>
        </p:txBody>
      </p:sp>
    </p:spTree>
    <p:extLst>
      <p:ext uri="{BB962C8B-B14F-4D97-AF65-F5344CB8AC3E}">
        <p14:creationId xmlns:p14="http://schemas.microsoft.com/office/powerpoint/2010/main" val="1688617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43</a:t>
            </a:fld>
            <a:endParaRPr lang="en-GB"/>
          </a:p>
        </p:txBody>
      </p:sp>
    </p:spTree>
    <p:extLst>
      <p:ext uri="{BB962C8B-B14F-4D97-AF65-F5344CB8AC3E}">
        <p14:creationId xmlns:p14="http://schemas.microsoft.com/office/powerpoint/2010/main" val="3559695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44</a:t>
            </a:fld>
            <a:endParaRPr lang="en-GB"/>
          </a:p>
        </p:txBody>
      </p:sp>
    </p:spTree>
    <p:extLst>
      <p:ext uri="{BB962C8B-B14F-4D97-AF65-F5344CB8AC3E}">
        <p14:creationId xmlns:p14="http://schemas.microsoft.com/office/powerpoint/2010/main" val="9239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45</a:t>
            </a:fld>
            <a:endParaRPr lang="en-GB"/>
          </a:p>
        </p:txBody>
      </p:sp>
    </p:spTree>
    <p:extLst>
      <p:ext uri="{BB962C8B-B14F-4D97-AF65-F5344CB8AC3E}">
        <p14:creationId xmlns:p14="http://schemas.microsoft.com/office/powerpoint/2010/main" val="275305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47</a:t>
            </a:fld>
            <a:endParaRPr lang="en-GB"/>
          </a:p>
        </p:txBody>
      </p:sp>
    </p:spTree>
    <p:extLst>
      <p:ext uri="{BB962C8B-B14F-4D97-AF65-F5344CB8AC3E}">
        <p14:creationId xmlns:p14="http://schemas.microsoft.com/office/powerpoint/2010/main" val="236162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6</a:t>
            </a:fld>
            <a:endParaRPr lang="en-GB"/>
          </a:p>
        </p:txBody>
      </p:sp>
    </p:spTree>
    <p:extLst>
      <p:ext uri="{BB962C8B-B14F-4D97-AF65-F5344CB8AC3E}">
        <p14:creationId xmlns:p14="http://schemas.microsoft.com/office/powerpoint/2010/main" val="1168094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48</a:t>
            </a:fld>
            <a:endParaRPr lang="en-GB"/>
          </a:p>
        </p:txBody>
      </p:sp>
    </p:spTree>
    <p:extLst>
      <p:ext uri="{BB962C8B-B14F-4D97-AF65-F5344CB8AC3E}">
        <p14:creationId xmlns:p14="http://schemas.microsoft.com/office/powerpoint/2010/main" val="751935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49</a:t>
            </a:fld>
            <a:endParaRPr lang="en-GB"/>
          </a:p>
        </p:txBody>
      </p:sp>
    </p:spTree>
    <p:extLst>
      <p:ext uri="{BB962C8B-B14F-4D97-AF65-F5344CB8AC3E}">
        <p14:creationId xmlns:p14="http://schemas.microsoft.com/office/powerpoint/2010/main" val="387650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13</a:t>
            </a:fld>
            <a:endParaRPr lang="en-GB"/>
          </a:p>
        </p:txBody>
      </p:sp>
    </p:spTree>
    <p:extLst>
      <p:ext uri="{BB962C8B-B14F-4D97-AF65-F5344CB8AC3E}">
        <p14:creationId xmlns:p14="http://schemas.microsoft.com/office/powerpoint/2010/main" val="239893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27</a:t>
            </a:fld>
            <a:endParaRPr lang="en-GB"/>
          </a:p>
        </p:txBody>
      </p:sp>
    </p:spTree>
    <p:extLst>
      <p:ext uri="{BB962C8B-B14F-4D97-AF65-F5344CB8AC3E}">
        <p14:creationId xmlns:p14="http://schemas.microsoft.com/office/powerpoint/2010/main" val="206749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28</a:t>
            </a:fld>
            <a:endParaRPr lang="en-GB"/>
          </a:p>
        </p:txBody>
      </p:sp>
    </p:spTree>
    <p:extLst>
      <p:ext uri="{BB962C8B-B14F-4D97-AF65-F5344CB8AC3E}">
        <p14:creationId xmlns:p14="http://schemas.microsoft.com/office/powerpoint/2010/main" val="1060404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29</a:t>
            </a:fld>
            <a:endParaRPr lang="en-GB"/>
          </a:p>
        </p:txBody>
      </p:sp>
    </p:spTree>
    <p:extLst>
      <p:ext uri="{BB962C8B-B14F-4D97-AF65-F5344CB8AC3E}">
        <p14:creationId xmlns:p14="http://schemas.microsoft.com/office/powerpoint/2010/main" val="156238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31</a:t>
            </a:fld>
            <a:endParaRPr lang="en-GB"/>
          </a:p>
        </p:txBody>
      </p:sp>
    </p:spTree>
    <p:extLst>
      <p:ext uri="{BB962C8B-B14F-4D97-AF65-F5344CB8AC3E}">
        <p14:creationId xmlns:p14="http://schemas.microsoft.com/office/powerpoint/2010/main" val="305179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32</a:t>
            </a:fld>
            <a:endParaRPr lang="en-GB"/>
          </a:p>
        </p:txBody>
      </p:sp>
    </p:spTree>
    <p:extLst>
      <p:ext uri="{BB962C8B-B14F-4D97-AF65-F5344CB8AC3E}">
        <p14:creationId xmlns:p14="http://schemas.microsoft.com/office/powerpoint/2010/main" val="254640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38295-3BDE-444E-91EF-9F7CEA98E1AA}" type="slidenum">
              <a:rPr lang="en-GB" smtClean="0"/>
              <a:t>33</a:t>
            </a:fld>
            <a:endParaRPr lang="en-GB"/>
          </a:p>
        </p:txBody>
      </p:sp>
    </p:spTree>
    <p:extLst>
      <p:ext uri="{BB962C8B-B14F-4D97-AF65-F5344CB8AC3E}">
        <p14:creationId xmlns:p14="http://schemas.microsoft.com/office/powerpoint/2010/main" val="2149256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thamesvalleyberkshire.co.uk/" TargetMode="External"/><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berkshire-local-enterprise-partnership/" TargetMode="External"/><Relationship Id="rId5" Type="http://schemas.openxmlformats.org/officeDocument/2006/relationships/image" Target="../media/image19.png"/><Relationship Id="rId4" Type="http://schemas.openxmlformats.org/officeDocument/2006/relationships/hyperlink" Target="https://twitter.com/BerksLEP?lang=en"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CC4-C0E6-0F08-D370-AFD9588B3DC9}"/>
              </a:ext>
            </a:extLst>
          </p:cNvPr>
          <p:cNvSpPr>
            <a:spLocks noGrp="1"/>
          </p:cNvSpPr>
          <p:nvPr>
            <p:ph type="ctrTitle"/>
          </p:nvPr>
        </p:nvSpPr>
        <p:spPr>
          <a:xfrm>
            <a:off x="853437" y="3396342"/>
            <a:ext cx="9144000" cy="605661"/>
          </a:xfrm>
        </p:spPr>
        <p:txBody>
          <a:bodyPr anchor="ctr" anchorCtr="0">
            <a:normAutofit/>
          </a:bodyPr>
          <a:lstStyle>
            <a:lvl1pPr algn="l">
              <a:defRPr sz="2800"/>
            </a:lvl1pPr>
          </a:lstStyle>
          <a:p>
            <a:r>
              <a:rPr lang="en-GB"/>
              <a:t>Click to edit Master title style</a:t>
            </a:r>
            <a:endParaRPr lang="en-US"/>
          </a:p>
        </p:txBody>
      </p:sp>
      <p:sp>
        <p:nvSpPr>
          <p:cNvPr id="3" name="Subtitle 2">
            <a:extLst>
              <a:ext uri="{FF2B5EF4-FFF2-40B4-BE49-F238E27FC236}">
                <a16:creationId xmlns:a16="http://schemas.microsoft.com/office/drawing/2014/main" id="{12B12572-B274-C48A-670F-1FCB018590B8}"/>
              </a:ext>
            </a:extLst>
          </p:cNvPr>
          <p:cNvSpPr>
            <a:spLocks noGrp="1"/>
          </p:cNvSpPr>
          <p:nvPr>
            <p:ph type="subTitle" idx="1"/>
          </p:nvPr>
        </p:nvSpPr>
        <p:spPr>
          <a:xfrm>
            <a:off x="853437" y="4002004"/>
            <a:ext cx="9144000" cy="193506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8" name="Picture 7" descr="A picture containing bubble, person, colorful&#10;&#10;Description automatically generated">
            <a:extLst>
              <a:ext uri="{FF2B5EF4-FFF2-40B4-BE49-F238E27FC236}">
                <a16:creationId xmlns:a16="http://schemas.microsoft.com/office/drawing/2014/main" id="{E4E25C0B-62EE-74A1-96E6-4FB4A79828E4}"/>
              </a:ext>
            </a:extLst>
          </p:cNvPr>
          <p:cNvPicPr>
            <a:picLocks noChangeAspect="1"/>
          </p:cNvPicPr>
          <p:nvPr userDrawn="1"/>
        </p:nvPicPr>
        <p:blipFill>
          <a:blip r:embed="rId2"/>
          <a:stretch>
            <a:fillRect/>
          </a:stretch>
        </p:blipFill>
        <p:spPr>
          <a:xfrm>
            <a:off x="8127428" y="7665"/>
            <a:ext cx="4064572" cy="3911192"/>
          </a:xfrm>
          <a:prstGeom prst="rect">
            <a:avLst/>
          </a:prstGeom>
        </p:spPr>
      </p:pic>
      <p:cxnSp>
        <p:nvCxnSpPr>
          <p:cNvPr id="12" name="Straight Connector 11">
            <a:extLst>
              <a:ext uri="{FF2B5EF4-FFF2-40B4-BE49-F238E27FC236}">
                <a16:creationId xmlns:a16="http://schemas.microsoft.com/office/drawing/2014/main" id="{9A70AD86-C0A5-98B4-6396-3C069957C4E7}"/>
              </a:ext>
            </a:extLst>
          </p:cNvPr>
          <p:cNvCxnSpPr>
            <a:cxnSpLocks/>
          </p:cNvCxnSpPr>
          <p:nvPr userDrawn="1"/>
        </p:nvCxnSpPr>
        <p:spPr>
          <a:xfrm>
            <a:off x="853437" y="3378925"/>
            <a:ext cx="3648891" cy="1741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descr="Berkshire Local Enterprise Partnership logo&#10;&#10;Description automatically generated with medium confidence">
            <a:extLst>
              <a:ext uri="{FF2B5EF4-FFF2-40B4-BE49-F238E27FC236}">
                <a16:creationId xmlns:a16="http://schemas.microsoft.com/office/drawing/2014/main" id="{C5B00601-7261-AD46-F392-55A2EA378BAA}"/>
              </a:ext>
            </a:extLst>
          </p:cNvPr>
          <p:cNvPicPr>
            <a:picLocks noChangeAspect="1"/>
          </p:cNvPicPr>
          <p:nvPr userDrawn="1"/>
        </p:nvPicPr>
        <p:blipFill>
          <a:blip r:embed="rId3"/>
          <a:stretch>
            <a:fillRect/>
          </a:stretch>
        </p:blipFill>
        <p:spPr>
          <a:xfrm>
            <a:off x="853437" y="2314447"/>
            <a:ext cx="3648891" cy="854838"/>
          </a:xfrm>
          <a:prstGeom prst="rect">
            <a:avLst/>
          </a:prstGeom>
        </p:spPr>
      </p:pic>
    </p:spTree>
    <p:extLst>
      <p:ext uri="{BB962C8B-B14F-4D97-AF65-F5344CB8AC3E}">
        <p14:creationId xmlns:p14="http://schemas.microsoft.com/office/powerpoint/2010/main" val="363302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picture containing text, person&#10;&#10;Description automatically generated">
            <a:extLst>
              <a:ext uri="{FF2B5EF4-FFF2-40B4-BE49-F238E27FC236}">
                <a16:creationId xmlns:a16="http://schemas.microsoft.com/office/drawing/2014/main" id="{29AAD069-B466-38C0-8929-852C55D3173B}"/>
              </a:ext>
            </a:extLst>
          </p:cNvPr>
          <p:cNvPicPr>
            <a:picLocks noChangeAspect="1"/>
          </p:cNvPicPr>
          <p:nvPr userDrawn="1"/>
        </p:nvPicPr>
        <p:blipFill>
          <a:blip r:embed="rId2"/>
          <a:stretch>
            <a:fillRect/>
          </a:stretch>
        </p:blipFill>
        <p:spPr>
          <a:xfrm>
            <a:off x="3419616" y="-17418"/>
            <a:ext cx="8789802" cy="495146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1269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Edi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AAD069-B466-38C0-8929-852C55D3173B}"/>
              </a:ext>
            </a:extLst>
          </p:cNvPr>
          <p:cNvPicPr>
            <a:picLocks noChangeAspect="1"/>
          </p:cNvPicPr>
          <p:nvPr userDrawn="1"/>
        </p:nvPicPr>
        <p:blipFill>
          <a:blip r:embed="rId2"/>
          <a:srcRect/>
          <a:stretch/>
        </p:blipFill>
        <p:spPr>
          <a:xfrm>
            <a:off x="3419616" y="-17418"/>
            <a:ext cx="8789801" cy="495146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4834CD37-766C-0D32-B8E0-DB287912C5D4}"/>
              </a:ext>
            </a:extLst>
          </p:cNvPr>
          <p:cNvSpPr>
            <a:spLocks noGrp="1"/>
          </p:cNvSpPr>
          <p:nvPr>
            <p:ph type="pic" sz="quarter" idx="14"/>
          </p:nvPr>
        </p:nvSpPr>
        <p:spPr>
          <a:xfrm>
            <a:off x="9518017" y="-444979"/>
            <a:ext cx="3873979" cy="3873979"/>
          </a:xfrm>
          <a:prstGeom prst="ellipse">
            <a:avLst/>
          </a:prstGeom>
          <a:ln w="0">
            <a:noFill/>
          </a:ln>
        </p:spPr>
        <p:txBody>
          <a:bodyPr anchor="ctr" anchorCtr="0"/>
          <a:lstStyle>
            <a:lvl1pPr>
              <a:defRPr>
                <a:solidFill>
                  <a:schemeClr val="tx1"/>
                </a:solidFill>
              </a:defRPr>
            </a:lvl1pPr>
          </a:lstStyle>
          <a:p>
            <a:endParaRPr lang="en-US"/>
          </a:p>
        </p:txBody>
      </p:sp>
      <p:sp>
        <p:nvSpPr>
          <p:cNvPr id="11" name="Picture Placeholder 7">
            <a:extLst>
              <a:ext uri="{FF2B5EF4-FFF2-40B4-BE49-F238E27FC236}">
                <a16:creationId xmlns:a16="http://schemas.microsoft.com/office/drawing/2014/main" id="{46BA6880-E011-3751-2B50-0B585D87CA04}"/>
              </a:ext>
            </a:extLst>
          </p:cNvPr>
          <p:cNvSpPr>
            <a:spLocks noGrp="1"/>
          </p:cNvSpPr>
          <p:nvPr>
            <p:ph type="pic" sz="quarter" idx="13"/>
          </p:nvPr>
        </p:nvSpPr>
        <p:spPr>
          <a:xfrm>
            <a:off x="8798011" y="1106858"/>
            <a:ext cx="1861751" cy="1861751"/>
          </a:xfrm>
          <a:prstGeom prst="ellipse">
            <a:avLst/>
          </a:prstGeom>
          <a:ln w="63500">
            <a:solidFill>
              <a:schemeClr val="bg1"/>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146468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Circles Editable">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BDA0415-CBB0-CC40-838D-6D451AAD9B64}"/>
              </a:ext>
            </a:extLst>
          </p:cNvPr>
          <p:cNvSpPr>
            <a:spLocks noGrp="1"/>
          </p:cNvSpPr>
          <p:nvPr>
            <p:ph type="pic" sz="quarter" idx="14"/>
          </p:nvPr>
        </p:nvSpPr>
        <p:spPr>
          <a:xfrm>
            <a:off x="9621566" y="-212699"/>
            <a:ext cx="3349967" cy="3349967"/>
          </a:xfrm>
          <a:prstGeom prst="ellipse">
            <a:avLst/>
          </a:prstGeom>
          <a:ln w="0">
            <a:noFill/>
          </a:ln>
        </p:spPr>
        <p:txBody>
          <a:bodyPr anchor="ctr" anchorCtr="0"/>
          <a:lstStyle>
            <a:lvl1pPr>
              <a:defRPr>
                <a:solidFill>
                  <a:schemeClr val="tx1"/>
                </a:solidFill>
              </a:defRPr>
            </a:lvl1pPr>
          </a:lstStyle>
          <a:p>
            <a:endParaRPr lang="en-US"/>
          </a:p>
        </p:txBody>
      </p:sp>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3" name="Oval 12">
            <a:extLst>
              <a:ext uri="{FF2B5EF4-FFF2-40B4-BE49-F238E27FC236}">
                <a16:creationId xmlns:a16="http://schemas.microsoft.com/office/drawing/2014/main" id="{6907ECD8-C1D5-1148-C01C-ADFC2D9648FF}"/>
              </a:ext>
            </a:extLst>
          </p:cNvPr>
          <p:cNvSpPr/>
          <p:nvPr userDrawn="1"/>
        </p:nvSpPr>
        <p:spPr>
          <a:xfrm>
            <a:off x="8682681" y="-337750"/>
            <a:ext cx="2051221" cy="2051221"/>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88452-7189-E449-3495-00E78861BA2B}"/>
              </a:ext>
            </a:extLst>
          </p:cNvPr>
          <p:cNvSpPr/>
          <p:nvPr userDrawn="1"/>
        </p:nvSpPr>
        <p:spPr>
          <a:xfrm>
            <a:off x="9918357" y="176387"/>
            <a:ext cx="3155090" cy="3155090"/>
          </a:xfrm>
          <a:prstGeom prst="ellipse">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7">
            <a:extLst>
              <a:ext uri="{FF2B5EF4-FFF2-40B4-BE49-F238E27FC236}">
                <a16:creationId xmlns:a16="http://schemas.microsoft.com/office/drawing/2014/main" id="{4D77D69D-9717-4175-0F26-80FD9CA07C9B}"/>
              </a:ext>
            </a:extLst>
          </p:cNvPr>
          <p:cNvSpPr>
            <a:spLocks noGrp="1"/>
          </p:cNvSpPr>
          <p:nvPr>
            <p:ph type="pic" sz="quarter" idx="13"/>
          </p:nvPr>
        </p:nvSpPr>
        <p:spPr>
          <a:xfrm>
            <a:off x="8760939" y="2133600"/>
            <a:ext cx="1721255" cy="1721255"/>
          </a:xfrm>
          <a:prstGeom prst="ellipse">
            <a:avLst/>
          </a:prstGeom>
          <a:ln w="63500">
            <a:solidFill>
              <a:srgbClr val="D12680"/>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52905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Circles Editable">
    <p:bg>
      <p:bgPr>
        <a:solidFill>
          <a:schemeClr val="tx1"/>
        </a:solidFill>
        <a:effectLst/>
      </p:bgPr>
    </p:bg>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BDA0415-CBB0-CC40-838D-6D451AAD9B64}"/>
              </a:ext>
            </a:extLst>
          </p:cNvPr>
          <p:cNvSpPr>
            <a:spLocks noGrp="1"/>
          </p:cNvSpPr>
          <p:nvPr>
            <p:ph type="pic" sz="quarter" idx="14"/>
          </p:nvPr>
        </p:nvSpPr>
        <p:spPr>
          <a:xfrm>
            <a:off x="9621566" y="-212699"/>
            <a:ext cx="3349967" cy="3349967"/>
          </a:xfrm>
          <a:prstGeom prst="ellipse">
            <a:avLst/>
          </a:prstGeom>
          <a:ln w="0">
            <a:noFill/>
          </a:ln>
        </p:spPr>
        <p:txBody>
          <a:bodyPr anchor="ctr" anchorCtr="0"/>
          <a:lstStyle>
            <a:lvl1pPr>
              <a:defRPr>
                <a:solidFill>
                  <a:schemeClr val="tx1"/>
                </a:solidFill>
              </a:defRPr>
            </a:lvl1pPr>
          </a:lstStyle>
          <a:p>
            <a:endParaRPr lang="en-US"/>
          </a:p>
        </p:txBody>
      </p:sp>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3" name="Oval 12">
            <a:extLst>
              <a:ext uri="{FF2B5EF4-FFF2-40B4-BE49-F238E27FC236}">
                <a16:creationId xmlns:a16="http://schemas.microsoft.com/office/drawing/2014/main" id="{6907ECD8-C1D5-1148-C01C-ADFC2D9648FF}"/>
              </a:ext>
            </a:extLst>
          </p:cNvPr>
          <p:cNvSpPr/>
          <p:nvPr userDrawn="1"/>
        </p:nvSpPr>
        <p:spPr>
          <a:xfrm>
            <a:off x="8682681" y="-337750"/>
            <a:ext cx="2051221" cy="2051221"/>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88452-7189-E449-3495-00E78861BA2B}"/>
              </a:ext>
            </a:extLst>
          </p:cNvPr>
          <p:cNvSpPr/>
          <p:nvPr userDrawn="1"/>
        </p:nvSpPr>
        <p:spPr>
          <a:xfrm>
            <a:off x="9918357" y="176387"/>
            <a:ext cx="3155090" cy="3155090"/>
          </a:xfrm>
          <a:prstGeom prst="ellipse">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7">
            <a:extLst>
              <a:ext uri="{FF2B5EF4-FFF2-40B4-BE49-F238E27FC236}">
                <a16:creationId xmlns:a16="http://schemas.microsoft.com/office/drawing/2014/main" id="{4D77D69D-9717-4175-0F26-80FD9CA07C9B}"/>
              </a:ext>
            </a:extLst>
          </p:cNvPr>
          <p:cNvSpPr>
            <a:spLocks noGrp="1"/>
          </p:cNvSpPr>
          <p:nvPr>
            <p:ph type="pic" sz="quarter" idx="13"/>
          </p:nvPr>
        </p:nvSpPr>
        <p:spPr>
          <a:xfrm>
            <a:off x="8760939" y="2133600"/>
            <a:ext cx="1721255" cy="1721255"/>
          </a:xfrm>
          <a:prstGeom prst="ellipse">
            <a:avLst/>
          </a:prstGeom>
          <a:ln w="63500">
            <a:solidFill>
              <a:srgbClr val="D12680"/>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314828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F60C3125-7EAB-6788-7CB8-4B37164DB31F}"/>
              </a:ext>
            </a:extLst>
          </p:cNvPr>
          <p:cNvPicPr>
            <a:picLocks noChangeAspect="1"/>
          </p:cNvPicPr>
          <p:nvPr userDrawn="1"/>
        </p:nvPicPr>
        <p:blipFill>
          <a:blip r:embed="rId2"/>
          <a:stretch>
            <a:fillRect/>
          </a:stretch>
        </p:blipFill>
        <p:spPr>
          <a:xfrm>
            <a:off x="0" y="-4991"/>
            <a:ext cx="12192000" cy="6867982"/>
          </a:xfrm>
          <a:prstGeom prst="rect">
            <a:avLst/>
          </a:prstGeom>
        </p:spPr>
      </p:pic>
      <p:sp>
        <p:nvSpPr>
          <p:cNvPr id="3" name="Content Placeholder 2">
            <a:extLst>
              <a:ext uri="{FF2B5EF4-FFF2-40B4-BE49-F238E27FC236}">
                <a16:creationId xmlns:a16="http://schemas.microsoft.com/office/drawing/2014/main" id="{D5CA458E-E6F2-C215-79F3-894EF7E4E7AA}"/>
              </a:ext>
            </a:extLst>
          </p:cNvPr>
          <p:cNvSpPr>
            <a:spLocks noGrp="1"/>
          </p:cNvSpPr>
          <p:nvPr>
            <p:ph sz="half" idx="1"/>
          </p:nvPr>
        </p:nvSpPr>
        <p:spPr>
          <a:xfrm>
            <a:off x="838200" y="2542901"/>
            <a:ext cx="2743200" cy="3634061"/>
          </a:xfrm>
          <a:solidFill>
            <a:schemeClr val="accent3"/>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t>Click to edit Master title style</a:t>
            </a:r>
            <a:endParaRPr lang="en-US" sz="2800"/>
          </a:p>
        </p:txBody>
      </p:sp>
      <p:sp>
        <p:nvSpPr>
          <p:cNvPr id="10" name="Content Placeholder 2">
            <a:extLst>
              <a:ext uri="{FF2B5EF4-FFF2-40B4-BE49-F238E27FC236}">
                <a16:creationId xmlns:a16="http://schemas.microsoft.com/office/drawing/2014/main" id="{55C20E36-A006-C0FF-5229-524D9D961973}"/>
              </a:ext>
            </a:extLst>
          </p:cNvPr>
          <p:cNvSpPr>
            <a:spLocks noGrp="1"/>
          </p:cNvSpPr>
          <p:nvPr>
            <p:ph sz="half" idx="13"/>
          </p:nvPr>
        </p:nvSpPr>
        <p:spPr>
          <a:xfrm>
            <a:off x="3746157" y="2542901"/>
            <a:ext cx="2743200" cy="3634061"/>
          </a:xfrm>
          <a:solidFill>
            <a:schemeClr val="accent1"/>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4359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 column ">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F60C3125-7EAB-6788-7CB8-4B37164DB31F}"/>
              </a:ext>
            </a:extLst>
          </p:cNvPr>
          <p:cNvPicPr>
            <a:picLocks noChangeAspect="1"/>
          </p:cNvPicPr>
          <p:nvPr userDrawn="1"/>
        </p:nvPicPr>
        <p:blipFill>
          <a:blip r:embed="rId2">
            <a:alphaModFix amt="35000"/>
          </a:blip>
          <a:stretch>
            <a:fillRect/>
          </a:stretch>
        </p:blipFill>
        <p:spPr>
          <a:xfrm>
            <a:off x="0" y="-4991"/>
            <a:ext cx="12192000" cy="6867982"/>
          </a:xfrm>
          <a:prstGeom prst="rect">
            <a:avLst/>
          </a:prstGeom>
        </p:spPr>
      </p:pic>
      <p:sp>
        <p:nvSpPr>
          <p:cNvPr id="3" name="Content Placeholder 2">
            <a:extLst>
              <a:ext uri="{FF2B5EF4-FFF2-40B4-BE49-F238E27FC236}">
                <a16:creationId xmlns:a16="http://schemas.microsoft.com/office/drawing/2014/main" id="{D5CA458E-E6F2-C215-79F3-894EF7E4E7AA}"/>
              </a:ext>
            </a:extLst>
          </p:cNvPr>
          <p:cNvSpPr>
            <a:spLocks noGrp="1"/>
          </p:cNvSpPr>
          <p:nvPr>
            <p:ph sz="half" idx="1"/>
          </p:nvPr>
        </p:nvSpPr>
        <p:spPr>
          <a:xfrm>
            <a:off x="838200" y="2542901"/>
            <a:ext cx="2743200" cy="3634061"/>
          </a:xfrm>
          <a:solidFill>
            <a:schemeClr val="accent3"/>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solidFill>
                  <a:schemeClr val="bg1"/>
                </a:solidFill>
              </a:rPr>
              <a:t>Click to edit Master title style</a:t>
            </a:r>
            <a:endParaRPr lang="en-US" sz="2800">
              <a:solidFill>
                <a:schemeClr val="bg1"/>
              </a:solidFill>
            </a:endParaRPr>
          </a:p>
        </p:txBody>
      </p:sp>
      <p:sp>
        <p:nvSpPr>
          <p:cNvPr id="10" name="Content Placeholder 2">
            <a:extLst>
              <a:ext uri="{FF2B5EF4-FFF2-40B4-BE49-F238E27FC236}">
                <a16:creationId xmlns:a16="http://schemas.microsoft.com/office/drawing/2014/main" id="{55C20E36-A006-C0FF-5229-524D9D961973}"/>
              </a:ext>
            </a:extLst>
          </p:cNvPr>
          <p:cNvSpPr>
            <a:spLocks noGrp="1"/>
          </p:cNvSpPr>
          <p:nvPr>
            <p:ph sz="half" idx="13"/>
          </p:nvPr>
        </p:nvSpPr>
        <p:spPr>
          <a:xfrm>
            <a:off x="3746157" y="2542901"/>
            <a:ext cx="2743200" cy="3634061"/>
          </a:xfrm>
          <a:solidFill>
            <a:schemeClr val="accent1"/>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0851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A0C-60DA-6FDB-ED7E-AE932BB10E2A}"/>
              </a:ext>
            </a:extLst>
          </p:cNvPr>
          <p:cNvSpPr>
            <a:spLocks noGrp="1"/>
          </p:cNvSpPr>
          <p:nvPr>
            <p:ph type="title"/>
          </p:nvPr>
        </p:nvSpPr>
        <p:spPr>
          <a:xfrm>
            <a:off x="839788" y="365125"/>
            <a:ext cx="10515600" cy="1325563"/>
          </a:xfrm>
        </p:spPr>
        <p:txBody>
          <a:bodyPr anchor="b" anchorCtr="0"/>
          <a:lstStyle/>
          <a:p>
            <a:r>
              <a:rPr lang="en-GB"/>
              <a:t>Click to edit Master title style</a:t>
            </a:r>
            <a:endParaRPr lang="en-US"/>
          </a:p>
        </p:txBody>
      </p:sp>
      <p:sp>
        <p:nvSpPr>
          <p:cNvPr id="3" name="Text Placeholder 2">
            <a:extLst>
              <a:ext uri="{FF2B5EF4-FFF2-40B4-BE49-F238E27FC236}">
                <a16:creationId xmlns:a16="http://schemas.microsoft.com/office/drawing/2014/main" id="{487625EE-0A39-A621-6C7A-BB8F31B3F652}"/>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2F79-8497-4986-19E9-B66DCCC853E3}"/>
              </a:ext>
            </a:extLst>
          </p:cNvPr>
          <p:cNvSpPr>
            <a:spLocks noGrp="1"/>
          </p:cNvSpPr>
          <p:nvPr>
            <p:ph sz="half" idx="2"/>
          </p:nvPr>
        </p:nvSpPr>
        <p:spPr>
          <a:xfrm>
            <a:off x="839788" y="2693773"/>
            <a:ext cx="5157787" cy="34958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5E5C88-89D8-4B20-6CC1-A47015C2B8E1}"/>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8" name="Footer Placeholder 7">
            <a:extLst>
              <a:ext uri="{FF2B5EF4-FFF2-40B4-BE49-F238E27FC236}">
                <a16:creationId xmlns:a16="http://schemas.microsoft.com/office/drawing/2014/main" id="{6C4A6E88-AF69-0BD1-51A7-61631DEA2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8E26FE-1ABD-07B5-79A5-CE6054CC9B6F}"/>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BA20FC69-E915-D9EA-1EF2-FCF69A054ACA}"/>
              </a:ext>
            </a:extLst>
          </p:cNvPr>
          <p:cNvSpPr>
            <a:spLocks noGrp="1"/>
          </p:cNvSpPr>
          <p:nvPr>
            <p:ph type="pic" sz="quarter" idx="14"/>
          </p:nvPr>
        </p:nvSpPr>
        <p:spPr>
          <a:xfrm>
            <a:off x="6970297" y="-134018"/>
            <a:ext cx="5655582" cy="5655582"/>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395170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Pictur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A0C-60DA-6FDB-ED7E-AE932BB10E2A}"/>
              </a:ext>
            </a:extLst>
          </p:cNvPr>
          <p:cNvSpPr>
            <a:spLocks noGrp="1"/>
          </p:cNvSpPr>
          <p:nvPr>
            <p:ph type="title"/>
          </p:nvPr>
        </p:nvSpPr>
        <p:spPr>
          <a:xfrm>
            <a:off x="839788" y="365125"/>
            <a:ext cx="10515600" cy="1325563"/>
          </a:xfrm>
        </p:spPr>
        <p:txBody>
          <a:bodyPr anchor="b" anchorCtr="0"/>
          <a:lstStyle>
            <a:lvl1pPr>
              <a:defRPr>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87625EE-0A39-A621-6C7A-BB8F31B3F652}"/>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2F79-8497-4986-19E9-B66DCCC853E3}"/>
              </a:ext>
            </a:extLst>
          </p:cNvPr>
          <p:cNvSpPr>
            <a:spLocks noGrp="1"/>
          </p:cNvSpPr>
          <p:nvPr>
            <p:ph sz="half" idx="2"/>
          </p:nvPr>
        </p:nvSpPr>
        <p:spPr>
          <a:xfrm>
            <a:off x="839788" y="2693773"/>
            <a:ext cx="5157787" cy="3495890"/>
          </a:xfrm>
        </p:spPr>
        <p:txBody>
          <a:bodyPr/>
          <a:lstStyle>
            <a:lvl1pP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5E5C88-89D8-4B20-6CC1-A47015C2B8E1}"/>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8" name="Footer Placeholder 7">
            <a:extLst>
              <a:ext uri="{FF2B5EF4-FFF2-40B4-BE49-F238E27FC236}">
                <a16:creationId xmlns:a16="http://schemas.microsoft.com/office/drawing/2014/main" id="{6C4A6E88-AF69-0BD1-51A7-61631DEA2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8E26FE-1ABD-07B5-79A5-CE6054CC9B6F}"/>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BA20FC69-E915-D9EA-1EF2-FCF69A054ACA}"/>
              </a:ext>
            </a:extLst>
          </p:cNvPr>
          <p:cNvSpPr>
            <a:spLocks noGrp="1"/>
          </p:cNvSpPr>
          <p:nvPr>
            <p:ph type="pic" sz="quarter" idx="14"/>
          </p:nvPr>
        </p:nvSpPr>
        <p:spPr>
          <a:xfrm>
            <a:off x="6970297" y="-136582"/>
            <a:ext cx="5655582" cy="5655582"/>
          </a:xfrm>
          <a:prstGeom prst="ellipse">
            <a:avLst/>
          </a:prstGeom>
          <a:noFill/>
          <a:ln w="0">
            <a:noFill/>
          </a:ln>
        </p:spPr>
        <p:txBody>
          <a:bodyPr anchor="ctr" anchorCtr="0"/>
          <a:lstStyle>
            <a:lvl1pPr algn="ctr">
              <a:defRPr>
                <a:solidFill>
                  <a:schemeClr val="bg1"/>
                </a:solidFill>
              </a:defRPr>
            </a:lvl1pPr>
          </a:lstStyle>
          <a:p>
            <a:endParaRPr lang="en-US"/>
          </a:p>
        </p:txBody>
      </p:sp>
    </p:spTree>
    <p:extLst>
      <p:ext uri="{BB962C8B-B14F-4D97-AF65-F5344CB8AC3E}">
        <p14:creationId xmlns:p14="http://schemas.microsoft.com/office/powerpoint/2010/main" val="2257014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F204F4BF-68C4-B8C2-D996-A83F82382F61}"/>
              </a:ext>
            </a:extLst>
          </p:cNvPr>
          <p:cNvPicPr>
            <a:picLocks noChangeAspect="1"/>
          </p:cNvPicPr>
          <p:nvPr userDrawn="1"/>
        </p:nvPicPr>
        <p:blipFill>
          <a:blip r:embed="rId2"/>
          <a:stretch>
            <a:fillRect/>
          </a:stretch>
        </p:blipFill>
        <p:spPr>
          <a:xfrm>
            <a:off x="0" y="0"/>
            <a:ext cx="12174278" cy="685800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4223637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 styl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04F4BF-68C4-B8C2-D996-A83F82382F61}"/>
              </a:ext>
            </a:extLst>
          </p:cNvPr>
          <p:cNvPicPr>
            <a:picLocks noChangeAspect="1"/>
          </p:cNvPicPr>
          <p:nvPr userDrawn="1"/>
        </p:nvPicPr>
        <p:blipFill>
          <a:blip r:embed="rId2"/>
          <a:srcRect/>
          <a:stretch/>
        </p:blipFill>
        <p:spPr>
          <a:xfrm>
            <a:off x="0" y="0"/>
            <a:ext cx="12174278" cy="6857999"/>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marL="800100" indent="-342900">
              <a:buClr>
                <a:schemeClr val="accent1"/>
              </a:buClr>
              <a:buFont typeface="+mj-lt"/>
              <a:buAutoNum type="arabicPeriod"/>
              <a:defRPr>
                <a:solidFill>
                  <a:schemeClr val="tx1"/>
                </a:solidFill>
              </a:defRPr>
            </a:lvl2pPr>
            <a:lvl3pPr marL="1257300" indent="-342900">
              <a:buClr>
                <a:schemeClr val="accent1"/>
              </a:buClr>
              <a:buFont typeface="+mj-lt"/>
              <a:buAutoNum type="arabicPeriod"/>
              <a:defRPr/>
            </a:lvl3pPr>
            <a:lvl4pPr marL="1714500" indent="-342900">
              <a:buClr>
                <a:schemeClr val="accent1"/>
              </a:buClr>
              <a:buFont typeface="+mj-lt"/>
              <a:buAutoNum type="arabicPeriod"/>
              <a:defRPr/>
            </a:lvl4pPr>
            <a:lvl5pPr marL="2171700" indent="-342900">
              <a:buClr>
                <a:schemeClr val="accent1"/>
              </a:buClr>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151812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CC4-C0E6-0F08-D370-AFD9588B3DC9}"/>
              </a:ext>
            </a:extLst>
          </p:cNvPr>
          <p:cNvSpPr>
            <a:spLocks noGrp="1"/>
          </p:cNvSpPr>
          <p:nvPr>
            <p:ph type="ctrTitle"/>
          </p:nvPr>
        </p:nvSpPr>
        <p:spPr>
          <a:xfrm>
            <a:off x="853437" y="3396342"/>
            <a:ext cx="9144000" cy="605661"/>
          </a:xfrm>
        </p:spPr>
        <p:txBody>
          <a:bodyPr anchor="ctr" anchorCtr="0">
            <a:normAutofit/>
          </a:bodyPr>
          <a:lstStyle>
            <a:lvl1pPr algn="l">
              <a:defRPr sz="28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12B12572-B274-C48A-670F-1FCB018590B8}"/>
              </a:ext>
            </a:extLst>
          </p:cNvPr>
          <p:cNvSpPr>
            <a:spLocks noGrp="1"/>
          </p:cNvSpPr>
          <p:nvPr>
            <p:ph type="subTitle" idx="1"/>
          </p:nvPr>
        </p:nvSpPr>
        <p:spPr>
          <a:xfrm>
            <a:off x="853437" y="4002004"/>
            <a:ext cx="9144000" cy="193506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8" name="Picture 7" descr="A picture containing bubble, person, colorful&#10;&#10;Description automatically generated">
            <a:extLst>
              <a:ext uri="{FF2B5EF4-FFF2-40B4-BE49-F238E27FC236}">
                <a16:creationId xmlns:a16="http://schemas.microsoft.com/office/drawing/2014/main" id="{E4E25C0B-62EE-74A1-96E6-4FB4A79828E4}"/>
              </a:ext>
            </a:extLst>
          </p:cNvPr>
          <p:cNvPicPr>
            <a:picLocks noChangeAspect="1"/>
          </p:cNvPicPr>
          <p:nvPr userDrawn="1"/>
        </p:nvPicPr>
        <p:blipFill>
          <a:blip r:embed="rId2"/>
          <a:stretch>
            <a:fillRect/>
          </a:stretch>
        </p:blipFill>
        <p:spPr>
          <a:xfrm>
            <a:off x="8127428" y="7665"/>
            <a:ext cx="4064572" cy="3911192"/>
          </a:xfrm>
          <a:prstGeom prst="rect">
            <a:avLst/>
          </a:prstGeom>
        </p:spPr>
      </p:pic>
      <p:cxnSp>
        <p:nvCxnSpPr>
          <p:cNvPr id="12" name="Straight Connector 11">
            <a:extLst>
              <a:ext uri="{FF2B5EF4-FFF2-40B4-BE49-F238E27FC236}">
                <a16:creationId xmlns:a16="http://schemas.microsoft.com/office/drawing/2014/main" id="{9A70AD86-C0A5-98B4-6396-3C069957C4E7}"/>
              </a:ext>
            </a:extLst>
          </p:cNvPr>
          <p:cNvCxnSpPr>
            <a:cxnSpLocks/>
          </p:cNvCxnSpPr>
          <p:nvPr userDrawn="1"/>
        </p:nvCxnSpPr>
        <p:spPr>
          <a:xfrm>
            <a:off x="853437" y="3378925"/>
            <a:ext cx="3648891" cy="1741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5B00601-7261-AD46-F392-55A2EA378BAA}"/>
              </a:ext>
            </a:extLst>
          </p:cNvPr>
          <p:cNvPicPr>
            <a:picLocks noChangeAspect="1"/>
          </p:cNvPicPr>
          <p:nvPr userDrawn="1"/>
        </p:nvPicPr>
        <p:blipFill>
          <a:blip r:embed="rId3"/>
          <a:srcRect/>
          <a:stretch/>
        </p:blipFill>
        <p:spPr>
          <a:xfrm>
            <a:off x="853437" y="2314447"/>
            <a:ext cx="3648891" cy="854837"/>
          </a:xfrm>
          <a:prstGeom prst="rect">
            <a:avLst/>
          </a:prstGeom>
        </p:spPr>
      </p:pic>
    </p:spTree>
    <p:extLst>
      <p:ext uri="{BB962C8B-B14F-4D97-AF65-F5344CB8AC3E}">
        <p14:creationId xmlns:p14="http://schemas.microsoft.com/office/powerpoint/2010/main" val="216534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and imag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04F4BF-68C4-B8C2-D996-A83F82382F61}"/>
              </a:ext>
            </a:extLst>
          </p:cNvPr>
          <p:cNvPicPr>
            <a:picLocks noChangeAspect="1"/>
          </p:cNvPicPr>
          <p:nvPr userDrawn="1"/>
        </p:nvPicPr>
        <p:blipFill>
          <a:blip r:embed="rId2"/>
          <a:srcRect/>
          <a:stretch/>
        </p:blipFill>
        <p:spPr>
          <a:xfrm>
            <a:off x="0" y="0"/>
            <a:ext cx="12174277" cy="6857999"/>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2739109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3 column ">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t>Click to edit Master title style</a:t>
            </a:r>
            <a:endParaRPr lang="en-US" sz="2800"/>
          </a:p>
        </p:txBody>
      </p:sp>
      <p:sp>
        <p:nvSpPr>
          <p:cNvPr id="2" name="Content Placeholder 2">
            <a:extLst>
              <a:ext uri="{FF2B5EF4-FFF2-40B4-BE49-F238E27FC236}">
                <a16:creationId xmlns:a16="http://schemas.microsoft.com/office/drawing/2014/main" id="{F7CEABFE-6CDC-2644-2C90-B047320D71CD}"/>
              </a:ext>
            </a:extLst>
          </p:cNvPr>
          <p:cNvSpPr>
            <a:spLocks noGrp="1"/>
          </p:cNvSpPr>
          <p:nvPr>
            <p:ph idx="1"/>
          </p:nvPr>
        </p:nvSpPr>
        <p:spPr>
          <a:xfrm>
            <a:off x="838200" y="2542903"/>
            <a:ext cx="566145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descr="Icon&#10;&#10;Description automatically generated">
            <a:extLst>
              <a:ext uri="{FF2B5EF4-FFF2-40B4-BE49-F238E27FC236}">
                <a16:creationId xmlns:a16="http://schemas.microsoft.com/office/drawing/2014/main" id="{C9842AA1-B9E7-922C-016D-9B063DD906D6}"/>
              </a:ext>
            </a:extLst>
          </p:cNvPr>
          <p:cNvPicPr>
            <a:picLocks noChangeAspect="1"/>
          </p:cNvPicPr>
          <p:nvPr userDrawn="1"/>
        </p:nvPicPr>
        <p:blipFill rotWithShape="1">
          <a:blip r:embed="rId2"/>
          <a:srcRect l="55000" b="5717"/>
          <a:stretch/>
        </p:blipFill>
        <p:spPr>
          <a:xfrm>
            <a:off x="8855676" y="1"/>
            <a:ext cx="3336324" cy="3937686"/>
          </a:xfrm>
          <a:prstGeom prst="rect">
            <a:avLst/>
          </a:prstGeom>
        </p:spPr>
      </p:pic>
      <p:sp>
        <p:nvSpPr>
          <p:cNvPr id="13" name="Picture Placeholder 7">
            <a:extLst>
              <a:ext uri="{FF2B5EF4-FFF2-40B4-BE49-F238E27FC236}">
                <a16:creationId xmlns:a16="http://schemas.microsoft.com/office/drawing/2014/main" id="{ACE84E53-A5E0-791B-4FC1-E6B429918892}"/>
              </a:ext>
            </a:extLst>
          </p:cNvPr>
          <p:cNvSpPr>
            <a:spLocks noGrp="1"/>
          </p:cNvSpPr>
          <p:nvPr>
            <p:ph type="pic" sz="quarter" idx="15"/>
          </p:nvPr>
        </p:nvSpPr>
        <p:spPr>
          <a:xfrm>
            <a:off x="9007935" y="241846"/>
            <a:ext cx="3453996" cy="3453996"/>
          </a:xfrm>
          <a:prstGeom prst="ellipse">
            <a:avLst/>
          </a:prstGeom>
          <a:noFill/>
          <a:ln w="0">
            <a:noFill/>
          </a:ln>
        </p:spPr>
        <p:txBody>
          <a:bodyPr anchor="ctr" anchorCtr="0"/>
          <a:lstStyle>
            <a:lvl1pPr algn="ctr">
              <a:defRPr>
                <a:solidFill>
                  <a:schemeClr val="tx1"/>
                </a:solidFill>
              </a:defRPr>
            </a:lvl1pPr>
          </a:lstStyle>
          <a:p>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342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xt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455758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7" name="Content Placeholder 2">
            <a:extLst>
              <a:ext uri="{FF2B5EF4-FFF2-40B4-BE49-F238E27FC236}">
                <a16:creationId xmlns:a16="http://schemas.microsoft.com/office/drawing/2014/main" id="{9BE48F85-2D9B-B787-AF97-5EE5D4E6EF92}"/>
              </a:ext>
            </a:extLst>
          </p:cNvPr>
          <p:cNvSpPr>
            <a:spLocks noGrp="1"/>
          </p:cNvSpPr>
          <p:nvPr>
            <p:ph idx="13"/>
          </p:nvPr>
        </p:nvSpPr>
        <p:spPr>
          <a:xfrm>
            <a:off x="5583194" y="2542903"/>
            <a:ext cx="455758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picture containing text&#10;&#10;Description automatically generated">
            <a:extLst>
              <a:ext uri="{FF2B5EF4-FFF2-40B4-BE49-F238E27FC236}">
                <a16:creationId xmlns:a16="http://schemas.microsoft.com/office/drawing/2014/main" id="{20C3EBEB-AD22-850D-5526-25A240AD5D23}"/>
              </a:ext>
            </a:extLst>
          </p:cNvPr>
          <p:cNvPicPr>
            <a:picLocks noChangeAspect="1"/>
          </p:cNvPicPr>
          <p:nvPr userDrawn="1"/>
        </p:nvPicPr>
        <p:blipFill rotWithShape="1">
          <a:blip r:embed="rId2"/>
          <a:srcRect l="60850"/>
          <a:stretch/>
        </p:blipFill>
        <p:spPr>
          <a:xfrm>
            <a:off x="7422292" y="-4991"/>
            <a:ext cx="4769708" cy="6862991"/>
          </a:xfrm>
          <a:prstGeom prst="rect">
            <a:avLst/>
          </a:prstGeom>
        </p:spPr>
      </p:pic>
    </p:spTree>
    <p:extLst>
      <p:ext uri="{BB962C8B-B14F-4D97-AF65-F5344CB8AC3E}">
        <p14:creationId xmlns:p14="http://schemas.microsoft.com/office/powerpoint/2010/main" val="118692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C38B-9C58-638D-D043-58A0A87EE17F}"/>
              </a:ext>
            </a:extLst>
          </p:cNvPr>
          <p:cNvSpPr>
            <a:spLocks noGrp="1"/>
          </p:cNvSpPr>
          <p:nvPr>
            <p:ph type="title"/>
          </p:nvPr>
        </p:nvSpPr>
        <p:spPr>
          <a:xfrm>
            <a:off x="839788" y="457200"/>
            <a:ext cx="3932237" cy="1600200"/>
          </a:xfrm>
        </p:spPr>
        <p:txBody>
          <a:bodyPr anchor="b">
            <a:normAutofit/>
          </a:bodyPr>
          <a:lstStyle>
            <a:lvl1pPr>
              <a:defRPr sz="28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5C061BF4-9E0D-7539-A8AE-FABE18C0A2BB}"/>
              </a:ext>
            </a:extLst>
          </p:cNvPr>
          <p:cNvSpPr>
            <a:spLocks noGrp="1"/>
          </p:cNvSpPr>
          <p:nvPr>
            <p:ph type="body" sz="half" idx="2"/>
          </p:nvPr>
        </p:nvSpPr>
        <p:spPr>
          <a:xfrm>
            <a:off x="839788" y="2166550"/>
            <a:ext cx="3932237" cy="37024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506928-DFA8-3785-66AC-F679989E4AED}"/>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6" name="Footer Placeholder 5">
            <a:extLst>
              <a:ext uri="{FF2B5EF4-FFF2-40B4-BE49-F238E27FC236}">
                <a16:creationId xmlns:a16="http://schemas.microsoft.com/office/drawing/2014/main" id="{393D5122-8472-07A3-14E8-640DE2FEB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820B4-66EF-C539-4A01-939E5D85D344}"/>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Chart Placeholder 8">
            <a:extLst>
              <a:ext uri="{FF2B5EF4-FFF2-40B4-BE49-F238E27FC236}">
                <a16:creationId xmlns:a16="http://schemas.microsoft.com/office/drawing/2014/main" id="{59E85816-FA08-ABBC-CB05-81889B19BCAC}"/>
              </a:ext>
            </a:extLst>
          </p:cNvPr>
          <p:cNvSpPr>
            <a:spLocks noGrp="1"/>
          </p:cNvSpPr>
          <p:nvPr>
            <p:ph type="chart" sz="quarter" idx="13"/>
          </p:nvPr>
        </p:nvSpPr>
        <p:spPr>
          <a:xfrm>
            <a:off x="4901514" y="2166550"/>
            <a:ext cx="6452286" cy="3702438"/>
          </a:xfrm>
        </p:spPr>
        <p:txBody>
          <a:bodyPr/>
          <a:lstStyle/>
          <a:p>
            <a:endParaRPr lang="en-US"/>
          </a:p>
        </p:txBody>
      </p:sp>
    </p:spTree>
    <p:extLst>
      <p:ext uri="{BB962C8B-B14F-4D97-AF65-F5344CB8AC3E}">
        <p14:creationId xmlns:p14="http://schemas.microsoft.com/office/powerpoint/2010/main" val="1350995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8048-FCBB-5EFE-33D0-EFD97EE56672}"/>
              </a:ext>
            </a:extLst>
          </p:cNvPr>
          <p:cNvSpPr>
            <a:spLocks noGrp="1"/>
          </p:cNvSpPr>
          <p:nvPr>
            <p:ph type="title"/>
          </p:nvPr>
        </p:nvSpPr>
        <p:spPr>
          <a:xfrm>
            <a:off x="839788" y="457200"/>
            <a:ext cx="3932237" cy="1600200"/>
          </a:xfrm>
        </p:spPr>
        <p:txBody>
          <a:bodyPr anchor="b">
            <a:normAutofit/>
          </a:bodyPr>
          <a:lstStyle>
            <a:lvl1pPr>
              <a:defRPr sz="28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514A0D9C-BA49-25A0-001A-62891E7001AD}"/>
              </a:ext>
            </a:extLst>
          </p:cNvPr>
          <p:cNvSpPr>
            <a:spLocks noGrp="1"/>
          </p:cNvSpPr>
          <p:nvPr>
            <p:ph type="body" sz="half" idx="2"/>
          </p:nvPr>
        </p:nvSpPr>
        <p:spPr>
          <a:xfrm>
            <a:off x="839788" y="2183026"/>
            <a:ext cx="3932237" cy="36777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1796E-9DA4-3D5A-CB4E-D43006D8C384}"/>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6" name="Footer Placeholder 5">
            <a:extLst>
              <a:ext uri="{FF2B5EF4-FFF2-40B4-BE49-F238E27FC236}">
                <a16:creationId xmlns:a16="http://schemas.microsoft.com/office/drawing/2014/main" id="{8BAE82B6-B188-7951-8B81-BBACFB2E3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ED27E-28D5-BE9C-B649-E06F0EC6DA4D}"/>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able Placeholder 8">
            <a:extLst>
              <a:ext uri="{FF2B5EF4-FFF2-40B4-BE49-F238E27FC236}">
                <a16:creationId xmlns:a16="http://schemas.microsoft.com/office/drawing/2014/main" id="{8693B475-51EC-A541-142B-3EA60779CB7A}"/>
              </a:ext>
            </a:extLst>
          </p:cNvPr>
          <p:cNvSpPr>
            <a:spLocks noGrp="1"/>
          </p:cNvSpPr>
          <p:nvPr>
            <p:ph type="tbl" sz="quarter" idx="13"/>
          </p:nvPr>
        </p:nvSpPr>
        <p:spPr>
          <a:xfrm>
            <a:off x="4909751" y="2182512"/>
            <a:ext cx="6444049" cy="3678238"/>
          </a:xfrm>
        </p:spPr>
        <p:txBody>
          <a:bodyPr/>
          <a:lstStyle/>
          <a:p>
            <a:endParaRPr lang="en-US"/>
          </a:p>
        </p:txBody>
      </p:sp>
    </p:spTree>
    <p:extLst>
      <p:ext uri="{BB962C8B-B14F-4D97-AF65-F5344CB8AC3E}">
        <p14:creationId xmlns:p14="http://schemas.microsoft.com/office/powerpoint/2010/main" val="622064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734-6C06-115D-7073-5DCDEEC35A0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780471-EE65-8E2B-FFC6-436ACFBB19F1}"/>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4" name="Footer Placeholder 3">
            <a:extLst>
              <a:ext uri="{FF2B5EF4-FFF2-40B4-BE49-F238E27FC236}">
                <a16:creationId xmlns:a16="http://schemas.microsoft.com/office/drawing/2014/main" id="{0068BD3C-2CCA-A8B2-0B72-91D8E4209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3AB968-1815-9857-0072-8A7987BB8F48}"/>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27704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E56FF-31D7-C973-2C0E-756171EAF676}"/>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3" name="Footer Placeholder 2">
            <a:extLst>
              <a:ext uri="{FF2B5EF4-FFF2-40B4-BE49-F238E27FC236}">
                <a16:creationId xmlns:a16="http://schemas.microsoft.com/office/drawing/2014/main" id="{ED725E1F-34A8-7E44-AE2E-42BC166034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6A4461-A27F-6FF7-D992-AA9C0DA776CF}"/>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064188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14" name="Picture 13">
            <a:extLst>
              <a:ext uri="{FF2B5EF4-FFF2-40B4-BE49-F238E27FC236}">
                <a16:creationId xmlns:a16="http://schemas.microsoft.com/office/drawing/2014/main" id="{C5B00601-7261-AD46-F392-55A2EA378BAA}"/>
              </a:ext>
            </a:extLst>
          </p:cNvPr>
          <p:cNvPicPr>
            <a:picLocks noChangeAspect="1"/>
          </p:cNvPicPr>
          <p:nvPr userDrawn="1"/>
        </p:nvPicPr>
        <p:blipFill>
          <a:blip r:embed="rId2"/>
          <a:srcRect/>
          <a:stretch/>
        </p:blipFill>
        <p:spPr>
          <a:xfrm>
            <a:off x="838200" y="3705500"/>
            <a:ext cx="2478565" cy="580661"/>
          </a:xfrm>
          <a:prstGeom prst="rect">
            <a:avLst/>
          </a:prstGeom>
        </p:spPr>
      </p:pic>
      <p:sp>
        <p:nvSpPr>
          <p:cNvPr id="7" name="TextBox 6">
            <a:extLst>
              <a:ext uri="{FF2B5EF4-FFF2-40B4-BE49-F238E27FC236}">
                <a16:creationId xmlns:a16="http://schemas.microsoft.com/office/drawing/2014/main" id="{158BDBDE-4AB6-C76C-FDC9-31CD1A6940CF}"/>
              </a:ext>
            </a:extLst>
          </p:cNvPr>
          <p:cNvSpPr txBox="1"/>
          <p:nvPr userDrawn="1"/>
        </p:nvSpPr>
        <p:spPr>
          <a:xfrm>
            <a:off x="739344" y="4502674"/>
            <a:ext cx="5123935" cy="584775"/>
          </a:xfrm>
          <a:prstGeom prst="rect">
            <a:avLst/>
          </a:prstGeom>
          <a:noFill/>
        </p:spPr>
        <p:txBody>
          <a:bodyPr wrap="square" rtlCol="0">
            <a:spAutoFit/>
          </a:bodyPr>
          <a:lstStyle/>
          <a:p>
            <a:pPr algn="l"/>
            <a:r>
              <a:rPr lang="en-US" sz="1600" b="0" i="0">
                <a:solidFill>
                  <a:schemeClr val="bg1"/>
                </a:solidFill>
                <a:latin typeface="Helvetica" pitchFamily="2" charset="0"/>
              </a:rPr>
              <a:t>Find out more at </a:t>
            </a:r>
            <a:r>
              <a:rPr lang="en-US" sz="1600" b="0" i="0">
                <a:solidFill>
                  <a:schemeClr val="bg1"/>
                </a:solidFill>
                <a:latin typeface="Helvetica" pitchFamily="2" charset="0"/>
                <a:hlinkClick r:id="rId3">
                  <a:extLst>
                    <a:ext uri="{A12FA001-AC4F-418D-AE19-62706E023703}">
                      <ahyp:hlinkClr xmlns:ahyp="http://schemas.microsoft.com/office/drawing/2018/hyperlinkcolor" val="tx"/>
                    </a:ext>
                  </a:extLst>
                </a:hlinkClick>
              </a:rPr>
              <a:t>thamesvalleyberkshire.co.uk</a:t>
            </a:r>
            <a:endParaRPr lang="en-US" sz="1600" b="0" i="0">
              <a:solidFill>
                <a:schemeClr val="bg1"/>
              </a:solidFill>
              <a:latin typeface="Helvetica" pitchFamily="2" charset="0"/>
            </a:endParaRPr>
          </a:p>
          <a:p>
            <a:pPr algn="l"/>
            <a:r>
              <a:rPr lang="en-US" sz="1600" b="0" i="0">
                <a:solidFill>
                  <a:schemeClr val="bg1"/>
                </a:solidFill>
                <a:latin typeface="Helvetica" pitchFamily="2" charset="0"/>
              </a:rPr>
              <a:t>Follow Berkshire LEP</a:t>
            </a:r>
          </a:p>
        </p:txBody>
      </p:sp>
      <p:pic>
        <p:nvPicPr>
          <p:cNvPr id="10" name="Picture 9" descr="A white cloud in the sky&#10;&#10;Description automatically generated with low confidence">
            <a:hlinkClick r:id="rId4"/>
            <a:extLst>
              <a:ext uri="{FF2B5EF4-FFF2-40B4-BE49-F238E27FC236}">
                <a16:creationId xmlns:a16="http://schemas.microsoft.com/office/drawing/2014/main" id="{99E36386-0882-B0F2-9FA6-B69C6A5B1CFC}"/>
              </a:ext>
            </a:extLst>
          </p:cNvPr>
          <p:cNvPicPr>
            <a:picLocks noChangeAspect="1"/>
          </p:cNvPicPr>
          <p:nvPr userDrawn="1"/>
        </p:nvPicPr>
        <p:blipFill>
          <a:blip r:embed="rId5"/>
          <a:stretch>
            <a:fillRect/>
          </a:stretch>
        </p:blipFill>
        <p:spPr>
          <a:xfrm>
            <a:off x="826868" y="5185880"/>
            <a:ext cx="279400" cy="279400"/>
          </a:xfrm>
          <a:prstGeom prst="rect">
            <a:avLst/>
          </a:prstGeom>
        </p:spPr>
      </p:pic>
      <p:sp>
        <p:nvSpPr>
          <p:cNvPr id="11" name="TextBox 10">
            <a:extLst>
              <a:ext uri="{FF2B5EF4-FFF2-40B4-BE49-F238E27FC236}">
                <a16:creationId xmlns:a16="http://schemas.microsoft.com/office/drawing/2014/main" id="{0CD43CA0-32E0-D866-F44E-9E242F78F033}"/>
              </a:ext>
            </a:extLst>
          </p:cNvPr>
          <p:cNvSpPr txBox="1"/>
          <p:nvPr userDrawn="1"/>
        </p:nvSpPr>
        <p:spPr>
          <a:xfrm>
            <a:off x="1170799" y="5248636"/>
            <a:ext cx="947352" cy="153888"/>
          </a:xfrm>
          <a:prstGeom prst="rect">
            <a:avLst/>
          </a:prstGeom>
          <a:noFill/>
        </p:spPr>
        <p:txBody>
          <a:bodyPr wrap="square" lIns="0" tIns="0" rIns="0" bIns="0" rtlCol="0">
            <a:spAutoFit/>
          </a:bodyPr>
          <a:lstStyle/>
          <a:p>
            <a:pPr algn="l"/>
            <a:r>
              <a:rPr lang="en-US" sz="1000" b="0" i="0">
                <a:solidFill>
                  <a:schemeClr val="bg1"/>
                </a:solidFill>
                <a:latin typeface="Helvetica" pitchFamily="2" charset="0"/>
              </a:rPr>
              <a:t>@</a:t>
            </a:r>
            <a:r>
              <a:rPr lang="en-US" sz="1000" b="0" i="0">
                <a:solidFill>
                  <a:schemeClr val="bg1"/>
                </a:solidFill>
                <a:latin typeface="Helvetica" pitchFamily="2" charset="0"/>
                <a:hlinkClick r:id="rId4">
                  <a:extLst>
                    <a:ext uri="{A12FA001-AC4F-418D-AE19-62706E023703}">
                      <ahyp:hlinkClr xmlns:ahyp="http://schemas.microsoft.com/office/drawing/2018/hyperlinkcolor" val="tx"/>
                    </a:ext>
                  </a:extLst>
                </a:hlinkClick>
              </a:rPr>
              <a:t>BerksLEP</a:t>
            </a:r>
            <a:endParaRPr lang="en-US" sz="1000" b="0" i="0">
              <a:solidFill>
                <a:schemeClr val="bg1"/>
              </a:solidFill>
              <a:latin typeface="Helvetica" pitchFamily="2" charset="0"/>
            </a:endParaRPr>
          </a:p>
        </p:txBody>
      </p:sp>
      <p:pic>
        <p:nvPicPr>
          <p:cNvPr id="13" name="Picture 12">
            <a:hlinkClick r:id="rId6"/>
            <a:extLst>
              <a:ext uri="{FF2B5EF4-FFF2-40B4-BE49-F238E27FC236}">
                <a16:creationId xmlns:a16="http://schemas.microsoft.com/office/drawing/2014/main" id="{08CECA37-7B8C-555D-7064-2F94303D47D4}"/>
              </a:ext>
            </a:extLst>
          </p:cNvPr>
          <p:cNvPicPr>
            <a:picLocks noChangeAspect="1"/>
          </p:cNvPicPr>
          <p:nvPr userDrawn="1"/>
        </p:nvPicPr>
        <p:blipFill>
          <a:blip r:embed="rId7"/>
          <a:srcRect/>
          <a:stretch/>
        </p:blipFill>
        <p:spPr>
          <a:xfrm>
            <a:off x="2235538" y="5185880"/>
            <a:ext cx="279400" cy="279400"/>
          </a:xfrm>
          <a:prstGeom prst="rect">
            <a:avLst/>
          </a:prstGeom>
        </p:spPr>
      </p:pic>
      <p:sp>
        <p:nvSpPr>
          <p:cNvPr id="15" name="TextBox 14">
            <a:hlinkClick r:id="rId6"/>
            <a:extLst>
              <a:ext uri="{FF2B5EF4-FFF2-40B4-BE49-F238E27FC236}">
                <a16:creationId xmlns:a16="http://schemas.microsoft.com/office/drawing/2014/main" id="{C716A641-C26E-B2F9-30C2-2EAB74E7D33A}"/>
              </a:ext>
            </a:extLst>
          </p:cNvPr>
          <p:cNvSpPr txBox="1"/>
          <p:nvPr userDrawn="1"/>
        </p:nvSpPr>
        <p:spPr>
          <a:xfrm>
            <a:off x="2579469" y="5248636"/>
            <a:ext cx="2652584" cy="153888"/>
          </a:xfrm>
          <a:prstGeom prst="rect">
            <a:avLst/>
          </a:prstGeom>
          <a:noFill/>
        </p:spPr>
        <p:txBody>
          <a:bodyPr wrap="square" lIns="0" tIns="0" rIns="0" bIns="0" rtlCol="0">
            <a:spAutoFit/>
          </a:bodyPr>
          <a:lstStyle/>
          <a:p>
            <a:pPr algn="l"/>
            <a:r>
              <a:rPr lang="en-US" sz="1000" b="0" i="0">
                <a:solidFill>
                  <a:schemeClr val="bg1"/>
                </a:solidFill>
                <a:latin typeface="Helvetica" pitchFamily="2" charset="0"/>
                <a:hlinkClick r:id="rId6">
                  <a:extLst>
                    <a:ext uri="{A12FA001-AC4F-418D-AE19-62706E023703}">
                      <ahyp:hlinkClr xmlns:ahyp="http://schemas.microsoft.com/office/drawing/2018/hyperlinkcolor" val="tx"/>
                    </a:ext>
                  </a:extLst>
                </a:hlinkClick>
              </a:rPr>
              <a:t>@Berkshire-local-enterprise-partnership</a:t>
            </a:r>
            <a:endParaRPr lang="en-US" sz="1000" b="0" i="0">
              <a:solidFill>
                <a:schemeClr val="bg1"/>
              </a:solidFill>
              <a:latin typeface="Helvetica" pitchFamily="2" charset="0"/>
            </a:endParaRPr>
          </a:p>
        </p:txBody>
      </p:sp>
    </p:spTree>
    <p:extLst>
      <p:ext uri="{BB962C8B-B14F-4D97-AF65-F5344CB8AC3E}">
        <p14:creationId xmlns:p14="http://schemas.microsoft.com/office/powerpoint/2010/main" val="3825100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505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 gre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4991"/>
            <a:ext cx="12183139" cy="6862991"/>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414541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 purp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9" cy="6862991"/>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347714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 pi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9" cy="6862990"/>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239960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4 - light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1" y="0"/>
            <a:ext cx="12183137" cy="6862990"/>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8307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5 - dark blue with circl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1" y="0"/>
            <a:ext cx="12183137" cy="6862989"/>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103548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6 - dark blue with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5" cy="6862989"/>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116446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6 - dark blue with images edi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5" cy="6862988"/>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
        <p:nvSpPr>
          <p:cNvPr id="13" name="Picture Placeholder 7">
            <a:extLst>
              <a:ext uri="{FF2B5EF4-FFF2-40B4-BE49-F238E27FC236}">
                <a16:creationId xmlns:a16="http://schemas.microsoft.com/office/drawing/2014/main" id="{456B9F31-0FA7-920B-7764-DBE63D16F470}"/>
              </a:ext>
            </a:extLst>
          </p:cNvPr>
          <p:cNvSpPr>
            <a:spLocks noGrp="1"/>
          </p:cNvSpPr>
          <p:nvPr>
            <p:ph type="pic" sz="quarter" idx="14"/>
          </p:nvPr>
        </p:nvSpPr>
        <p:spPr>
          <a:xfrm>
            <a:off x="8510772" y="-861512"/>
            <a:ext cx="5655582" cy="5655582"/>
          </a:xfrm>
          <a:prstGeom prst="ellipse">
            <a:avLst/>
          </a:prstGeom>
          <a:ln w="0">
            <a:noFill/>
          </a:ln>
        </p:spPr>
        <p:txBody>
          <a:bodyPr anchor="ctr" anchorCtr="0"/>
          <a:lstStyle>
            <a:lvl1pPr algn="ctr">
              <a:defRPr>
                <a:solidFill>
                  <a:schemeClr val="bg1"/>
                </a:solidFill>
              </a:defRPr>
            </a:lvl1pPr>
          </a:lstStyle>
          <a:p>
            <a:endParaRPr lang="en-US"/>
          </a:p>
        </p:txBody>
      </p:sp>
      <p:sp>
        <p:nvSpPr>
          <p:cNvPr id="7" name="Picture Placeholder 7">
            <a:extLst>
              <a:ext uri="{FF2B5EF4-FFF2-40B4-BE49-F238E27FC236}">
                <a16:creationId xmlns:a16="http://schemas.microsoft.com/office/drawing/2014/main" id="{6B9E79D6-365F-97D9-A845-5BF041C7A886}"/>
              </a:ext>
            </a:extLst>
          </p:cNvPr>
          <p:cNvSpPr>
            <a:spLocks noGrp="1"/>
          </p:cNvSpPr>
          <p:nvPr>
            <p:ph type="pic" sz="quarter" idx="13"/>
          </p:nvPr>
        </p:nvSpPr>
        <p:spPr>
          <a:xfrm>
            <a:off x="7472727" y="1568178"/>
            <a:ext cx="2559547" cy="2559547"/>
          </a:xfrm>
          <a:prstGeom prst="ellipse">
            <a:avLst/>
          </a:prstGeom>
          <a:ln w="82550">
            <a:solidFill>
              <a:schemeClr val="bg1"/>
            </a:solidFill>
          </a:ln>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27080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AC4B5-2BB7-38BA-A127-604E82C92C7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8763A1-9A79-CB3D-3480-CC6596FFE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348644-A4D5-0FFE-3132-A63D4EFD6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80117-5528-A449-8665-6645C8B4949A}" type="datetimeFigureOut">
              <a:rPr lang="en-US" smtClean="0"/>
              <a:t>10/27/2023</a:t>
            </a:fld>
            <a:endParaRPr lang="en-US"/>
          </a:p>
        </p:txBody>
      </p:sp>
      <p:sp>
        <p:nvSpPr>
          <p:cNvPr id="5" name="Footer Placeholder 4">
            <a:extLst>
              <a:ext uri="{FF2B5EF4-FFF2-40B4-BE49-F238E27FC236}">
                <a16:creationId xmlns:a16="http://schemas.microsoft.com/office/drawing/2014/main" id="{E9AA16AF-6FA3-9796-8E54-180A1D98A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AFC7A1-002A-6B40-5F21-E81891B03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C1551-D6E1-A942-8499-E8D36291F223}" type="slidenum">
              <a:rPr lang="en-US" smtClean="0"/>
              <a:t>‹#›</a:t>
            </a:fld>
            <a:endParaRPr lang="en-US"/>
          </a:p>
        </p:txBody>
      </p:sp>
    </p:spTree>
    <p:extLst>
      <p:ext uri="{BB962C8B-B14F-4D97-AF65-F5344CB8AC3E}">
        <p14:creationId xmlns:p14="http://schemas.microsoft.com/office/powerpoint/2010/main" val="1056637289"/>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61" r:id="rId4"/>
    <p:sldLayoutId id="2147483662" r:id="rId5"/>
    <p:sldLayoutId id="2147483663" r:id="rId6"/>
    <p:sldLayoutId id="2147483664" r:id="rId7"/>
    <p:sldLayoutId id="2147483665" r:id="rId8"/>
    <p:sldLayoutId id="2147483666" r:id="rId9"/>
    <p:sldLayoutId id="2147483676" r:id="rId10"/>
    <p:sldLayoutId id="2147483677" r:id="rId11"/>
    <p:sldLayoutId id="2147483678" r:id="rId12"/>
    <p:sldLayoutId id="2147483650" r:id="rId13"/>
    <p:sldLayoutId id="2147483652" r:id="rId14"/>
    <p:sldLayoutId id="2147483668" r:id="rId15"/>
    <p:sldLayoutId id="2147483653" r:id="rId16"/>
    <p:sldLayoutId id="2147483667" r:id="rId17"/>
    <p:sldLayoutId id="2147483669" r:id="rId18"/>
    <p:sldLayoutId id="2147483670" r:id="rId19"/>
    <p:sldLayoutId id="2147483671" r:id="rId20"/>
    <p:sldLayoutId id="2147483672" r:id="rId21"/>
    <p:sldLayoutId id="2147483673" r:id="rId22"/>
    <p:sldLayoutId id="2147483656" r:id="rId23"/>
    <p:sldLayoutId id="2147483657" r:id="rId24"/>
    <p:sldLayoutId id="2147483654" r:id="rId25"/>
    <p:sldLayoutId id="2147483655" r:id="rId26"/>
    <p:sldLayoutId id="2147483675" r:id="rId27"/>
    <p:sldLayoutId id="2147483679" r:id="rId28"/>
  </p:sldLayoutIdLst>
  <p:txStyles>
    <p:titleStyle>
      <a:lvl1pPr algn="l" defTabSz="914400" rtl="0" eaLnBrk="1" latinLnBrk="0" hangingPunct="1">
        <a:lnSpc>
          <a:spcPct val="90000"/>
        </a:lnSpc>
        <a:spcBef>
          <a:spcPct val="0"/>
        </a:spcBef>
        <a:buNone/>
        <a:defRPr sz="2800" b="1" i="0"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ankofengland.co.uk/monetary-policy-summary-and-minutes/2023/september-2023"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hyperlink" Target="https://www.ons.gov.uk/businessindustryandtrade/business/businessservices/bulletins/businessinsightsandimpactontheukeconomy/latest"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uklabourmarket/september2023"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hyperlink" Target="https://www.resolutionfoundation.org/publications/macroeconomic-policy-outlook-q3-202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esolutionfoundation.org/publications/macroeconomic-policy-outlook-q3-2023/" TargetMode="External"/><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hyperlink" Target="mailto:timpage@thamesvalleyberkshire.co.uk"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ft.com/content/a8ca67d4-23e2-4a43-846b-12ea46c7c382" TargetMode="Externa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36.bin"/><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bracknell-forest.gov.uk/news/2023/09/all-age-integrated-carers-strategy-2024-2029"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visit-reading.com/business/news/2023/9/15/reading-is-a-magnet-for-innovative-businesses-says-new-report-a2576"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sidermedia.com/news/south-east/logistics-firm-eyes-1m-turnover-target"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www.westberks.gov.uk/article/42235/New-four-year-strategy-unveiled-by-Council"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60.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rbwm.gov.uk/news/construction-starts-100-affordable-housing-development-maidenhead"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okingham.today/one-in-five-wokingham-homes-sold-in-last-five-years/"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hyperlink" Target="https://www.oecd-ilibrary.org/economics/oecd-economic-outlook/volume-2023/issue-1_1f628002-en;jsessionid=buupP0CUlkuc9yFbflaBe3gNAyQTdO3txDK4qcZT.ip-10-240-5-170"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www.imf.org/en/Publications/WEO/Issues/2023/10/10/world-economic-outlook-october-202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ssets.kpmg.com/content/dam/kpmg/uk/pdf/2023/09/uk-economic-outlook.pdf" TargetMode="Externa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hyperlink" Target="https://assets.kpmg.com/content/dam/kpmg/uk/pdf/2023/09/uk-economic-outlook.pdf" TargetMode="External"/><Relationship Id="rId1" Type="http://schemas.openxmlformats.org/officeDocument/2006/relationships/slideLayout" Target="../slideLayouts/slideLayout2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hyperlink" Target="https://assets.kpmg.com/content/dam/kpmg/uk/pdf/2023/09/uk-economic-outlook.pdf"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5064-B766-D526-0600-D371D3158423}"/>
              </a:ext>
            </a:extLst>
          </p:cNvPr>
          <p:cNvSpPr>
            <a:spLocks noGrp="1"/>
          </p:cNvSpPr>
          <p:nvPr>
            <p:ph type="ctrTitle"/>
          </p:nvPr>
        </p:nvSpPr>
        <p:spPr>
          <a:xfrm>
            <a:off x="853437" y="3663465"/>
            <a:ext cx="9144000" cy="864077"/>
          </a:xfrm>
        </p:spPr>
        <p:txBody>
          <a:bodyPr>
            <a:noAutofit/>
          </a:bodyPr>
          <a:lstStyle/>
          <a:p>
            <a:r>
              <a:rPr lang="en-GB" sz="4000"/>
              <a:t>Berkshire Quarterly Economic Briefing</a:t>
            </a:r>
            <a:endParaRPr lang="en-US" sz="4000"/>
          </a:p>
        </p:txBody>
      </p:sp>
      <p:sp>
        <p:nvSpPr>
          <p:cNvPr id="3" name="Subtitle 2">
            <a:extLst>
              <a:ext uri="{FF2B5EF4-FFF2-40B4-BE49-F238E27FC236}">
                <a16:creationId xmlns:a16="http://schemas.microsoft.com/office/drawing/2014/main" id="{B6F4A80E-97D9-A007-637D-57188B679E1C}"/>
              </a:ext>
            </a:extLst>
          </p:cNvPr>
          <p:cNvSpPr>
            <a:spLocks noGrp="1"/>
          </p:cNvSpPr>
          <p:nvPr>
            <p:ph type="subTitle" idx="1"/>
          </p:nvPr>
        </p:nvSpPr>
        <p:spPr>
          <a:xfrm>
            <a:off x="863376" y="4721744"/>
            <a:ext cx="9144000" cy="1935066"/>
          </a:xfrm>
        </p:spPr>
        <p:txBody>
          <a:bodyPr/>
          <a:lstStyle/>
          <a:p>
            <a:r>
              <a:rPr lang="en-US" dirty="0"/>
              <a:t>Q2 2023-24 (July-September 2023)</a:t>
            </a:r>
          </a:p>
        </p:txBody>
      </p:sp>
    </p:spTree>
    <p:extLst>
      <p:ext uri="{BB962C8B-B14F-4D97-AF65-F5344CB8AC3E}">
        <p14:creationId xmlns:p14="http://schemas.microsoft.com/office/powerpoint/2010/main" val="114500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9487530" cy="864829"/>
          </a:xfrm>
        </p:spPr>
        <p:txBody>
          <a:bodyPr>
            <a:normAutofit/>
          </a:bodyPr>
          <a:lstStyle/>
          <a:p>
            <a:r>
              <a:rPr lang="en-GB" sz="1400" dirty="0">
                <a:latin typeface="Helvetica" pitchFamily="2" charset="0"/>
              </a:rPr>
              <a:t>Q2 2023/24</a:t>
            </a:r>
            <a:br>
              <a:rPr lang="en-GB" sz="1400" dirty="0">
                <a:latin typeface="Helvetica" pitchFamily="2" charset="0"/>
              </a:rPr>
            </a:br>
            <a:r>
              <a:rPr kumimoji="0" lang="en-GB" sz="2800" b="1" i="0" u="none" strike="noStrike" kern="1200" cap="none" spc="0" normalizeH="0" baseline="0" noProof="0" dirty="0">
                <a:ln>
                  <a:noFill/>
                </a:ln>
                <a:solidFill>
                  <a:srgbClr val="003E70"/>
                </a:solidFill>
                <a:effectLst/>
                <a:uLnTx/>
                <a:uFillTx/>
                <a:latin typeface="Helvetica" pitchFamily="2" charset="0"/>
                <a:ea typeface="+mj-ea"/>
                <a:cs typeface="+mj-cs"/>
              </a:rPr>
              <a:t>Bank of England Monetary Policy Committee Meeting</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1273629"/>
            <a:ext cx="11113076" cy="4942546"/>
          </a:xfrm>
          <a:noFill/>
        </p:spPr>
        <p:txBody>
          <a:bodyPr>
            <a:noAutofit/>
          </a:bodyPr>
          <a:lstStyle/>
          <a:p>
            <a:pPr marL="342900" indent="-342900">
              <a:lnSpc>
                <a:spcPct val="100000"/>
              </a:lnSpc>
              <a:buClr>
                <a:schemeClr val="accent6"/>
              </a:buClr>
              <a:buFont typeface="Arial" panose="020B0604020202020204" pitchFamily="34" charset="0"/>
              <a:buChar char="•"/>
            </a:pPr>
            <a:r>
              <a:rPr lang="en-IN" sz="1800" b="1" i="0" strike="noStrike">
                <a:solidFill>
                  <a:schemeClr val="accent6"/>
                </a:solidFill>
                <a:effectLst/>
              </a:rPr>
              <a:t>Monetary Policy &amp; Inflation Target: </a:t>
            </a:r>
            <a:r>
              <a:rPr lang="en-IN" sz="1800" i="0" strike="noStrike">
                <a:solidFill>
                  <a:schemeClr val="accent6"/>
                </a:solidFill>
                <a:effectLst/>
              </a:rPr>
              <a:t>The Monetary Policy Committee (MPC) of the Bank of England, in its September 2023 meeting, narrowly decided (5-4) to maintain the Bank Rate at 5.25%. They projected that the CPI inflation would meet the 2% target by 2025 Q2, adjusting for various domestic and external pressures.</a:t>
            </a:r>
          </a:p>
          <a:p>
            <a:pPr marL="342900" indent="-342900">
              <a:lnSpc>
                <a:spcPct val="100000"/>
              </a:lnSpc>
              <a:buClr>
                <a:schemeClr val="accent6"/>
              </a:buClr>
              <a:buFont typeface="Arial" panose="020B0604020202020204" pitchFamily="34" charset="0"/>
              <a:buChar char="•"/>
            </a:pPr>
            <a:r>
              <a:rPr lang="en-IN" sz="1800" b="1" i="0" strike="noStrike">
                <a:solidFill>
                  <a:schemeClr val="accent6"/>
                </a:solidFill>
                <a:effectLst/>
              </a:rPr>
              <a:t>Economic Indicators &amp; Global Trends: </a:t>
            </a:r>
            <a:r>
              <a:rPr lang="en-IN" sz="1800" i="0" strike="noStrike">
                <a:solidFill>
                  <a:schemeClr val="accent6"/>
                </a:solidFill>
                <a:effectLst/>
              </a:rPr>
              <a:t>Global growth has mostly matched the MPC's August predictions, despite regional disparities. Within the UK, July's GDP contracted by 0.5%, and indicators like the S&amp;P Global/CIPS composite output PMI for August showed a decline. However, some metrics predict positive GDP growth.</a:t>
            </a:r>
          </a:p>
          <a:p>
            <a:pPr marL="342900" indent="-342900">
              <a:lnSpc>
                <a:spcPct val="100000"/>
              </a:lnSpc>
              <a:buClr>
                <a:schemeClr val="accent6"/>
              </a:buClr>
              <a:buFont typeface="Arial" panose="020B0604020202020204" pitchFamily="34" charset="0"/>
              <a:buChar char="•"/>
            </a:pPr>
            <a:r>
              <a:rPr lang="en-IN" sz="1800" b="1" i="0" strike="noStrike">
                <a:solidFill>
                  <a:schemeClr val="accent6"/>
                </a:solidFill>
                <a:effectLst/>
              </a:rPr>
              <a:t>Labour Market Dynamics &amp; Earnings: </a:t>
            </a:r>
            <a:r>
              <a:rPr lang="en-IN" sz="1800" i="0" strike="noStrike">
                <a:solidFill>
                  <a:schemeClr val="accent6"/>
                </a:solidFill>
                <a:effectLst/>
              </a:rPr>
              <a:t>The UK labour market, although still tight by historical measures, shows signs of relaxation. The unemployment rate increased to 4.3% in July, and while the Average Weekly Earnings (AWE) grew in the three months to July, its trajectory appeared inconsistent with other pay growth indicators.</a:t>
            </a:r>
          </a:p>
          <a:p>
            <a:pPr marL="342900" indent="-342900">
              <a:lnSpc>
                <a:spcPct val="100000"/>
              </a:lnSpc>
              <a:buClr>
                <a:schemeClr val="accent6"/>
              </a:buClr>
              <a:buFont typeface="Arial" panose="020B0604020202020204" pitchFamily="34" charset="0"/>
              <a:buChar char="•"/>
            </a:pPr>
            <a:r>
              <a:rPr lang="en-IN" sz="1800" b="1" i="0" strike="noStrike">
                <a:solidFill>
                  <a:schemeClr val="accent6"/>
                </a:solidFill>
                <a:effectLst/>
              </a:rPr>
              <a:t>CPI Inflation &amp; Monetary Stance: </a:t>
            </a:r>
            <a:r>
              <a:rPr lang="en-IN" sz="1800" i="0" strike="noStrike">
                <a:solidFill>
                  <a:schemeClr val="accent6"/>
                </a:solidFill>
                <a:effectLst/>
              </a:rPr>
              <a:t>CPI inflation dropped from 7.9% in June to 6.7% in August, with some movements attributed to volatile factors like summer travel. </a:t>
            </a:r>
          </a:p>
          <a:p>
            <a:pPr marL="342900" indent="-342900">
              <a:lnSpc>
                <a:spcPct val="100000"/>
              </a:lnSpc>
              <a:buClr>
                <a:schemeClr val="accent6"/>
              </a:buClr>
              <a:buFont typeface="Arial" panose="020B0604020202020204" pitchFamily="34" charset="0"/>
              <a:buChar char="•"/>
            </a:pPr>
            <a:endParaRPr lang="en-IN" sz="1800" i="0" strike="noStrike">
              <a:solidFill>
                <a:schemeClr val="accent6"/>
              </a:solidFill>
              <a:effectLst/>
            </a:endParaRPr>
          </a:p>
        </p:txBody>
      </p:sp>
      <p:sp>
        <p:nvSpPr>
          <p:cNvPr id="2" name="TextBox 1">
            <a:extLst>
              <a:ext uri="{FF2B5EF4-FFF2-40B4-BE49-F238E27FC236}">
                <a16:creationId xmlns:a16="http://schemas.microsoft.com/office/drawing/2014/main" id="{F6393AD5-BC32-A327-2B74-2E533966E846}"/>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2"/>
              </a:rPr>
              <a:t>Bank of England, September 2023</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9869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9487530" cy="864829"/>
          </a:xfrm>
        </p:spPr>
        <p:txBody>
          <a:bodyPr>
            <a:normAutofit/>
          </a:bodyPr>
          <a:lstStyle/>
          <a:p>
            <a:r>
              <a:rPr lang="en-GB" sz="1400" dirty="0">
                <a:latin typeface="Helvetica" pitchFamily="2" charset="0"/>
              </a:rPr>
              <a:t>Q2 2023/24</a:t>
            </a:r>
            <a:br>
              <a:rPr lang="en-GB" sz="1400" dirty="0">
                <a:latin typeface="Helvetica" pitchFamily="2" charset="0"/>
              </a:rPr>
            </a:br>
            <a:r>
              <a:rPr kumimoji="0" lang="en-GB" sz="2800" b="1" i="0" u="none" strike="noStrike" kern="1200" cap="none" spc="0" normalizeH="0" baseline="0" noProof="0" dirty="0">
                <a:ln>
                  <a:noFill/>
                </a:ln>
                <a:solidFill>
                  <a:srgbClr val="003E70"/>
                </a:solidFill>
                <a:effectLst/>
                <a:uLnTx/>
                <a:uFillTx/>
                <a:latin typeface="Helvetica" pitchFamily="2" charset="0"/>
                <a:ea typeface="+mj-ea"/>
                <a:cs typeface="+mj-cs"/>
              </a:rPr>
              <a:t>Business Insights and Impact on the UK Economy </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1099457"/>
            <a:ext cx="11113076" cy="5116718"/>
          </a:xfrm>
          <a:noFill/>
        </p:spPr>
        <p:txBody>
          <a:bodyPr>
            <a:noAutofit/>
          </a:bodyPr>
          <a:lstStyle/>
          <a:p>
            <a:pPr marL="342900" indent="-342900" algn="l">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Nearly three-quarters (72%) </a:t>
            </a:r>
            <a:r>
              <a:rPr lang="en-GB" sz="1800" b="0" i="0">
                <a:solidFill>
                  <a:schemeClr val="accent6"/>
                </a:solidFill>
                <a:effectLst/>
                <a:latin typeface="Helvetica" pitchFamily="2" charset="0"/>
              </a:rPr>
              <a:t>of trading businesses with 10 or more employees reported that they were able to get the goods they needed from within the UK in August 2023 without any form of disruption, up</a:t>
            </a:r>
            <a:br>
              <a:rPr lang="en-GB" sz="1800" b="0" i="0">
                <a:solidFill>
                  <a:schemeClr val="accent6"/>
                </a:solidFill>
                <a:effectLst/>
                <a:latin typeface="Helvetica" pitchFamily="2" charset="0"/>
              </a:rPr>
            </a:br>
            <a:r>
              <a:rPr lang="en-GB" sz="1800" b="0" i="0">
                <a:solidFill>
                  <a:schemeClr val="accent6"/>
                </a:solidFill>
                <a:effectLst/>
                <a:latin typeface="Helvetica" pitchFamily="2" charset="0"/>
              </a:rPr>
              <a:t>5 percentage points from July 2023. </a:t>
            </a:r>
          </a:p>
          <a:p>
            <a:pPr marL="342900" indent="-342900" algn="l">
              <a:lnSpc>
                <a:spcPct val="100000"/>
              </a:lnSpc>
              <a:buClr>
                <a:schemeClr val="accent6"/>
              </a:buClr>
              <a:buFont typeface="Arial" panose="020B0604020202020204" pitchFamily="34" charset="0"/>
              <a:buChar char="•"/>
            </a:pPr>
            <a:r>
              <a:rPr lang="en-GB" sz="1800" b="0" i="0">
                <a:solidFill>
                  <a:schemeClr val="accent6"/>
                </a:solidFill>
                <a:effectLst/>
                <a:latin typeface="Helvetica" pitchFamily="2" charset="0"/>
              </a:rPr>
              <a:t>In August 2023, </a:t>
            </a:r>
            <a:r>
              <a:rPr lang="en-GB" sz="1800" b="1" i="0">
                <a:solidFill>
                  <a:schemeClr val="accent6"/>
                </a:solidFill>
                <a:effectLst/>
                <a:latin typeface="Helvetica" pitchFamily="2" charset="0"/>
              </a:rPr>
              <a:t>7% of businesses with 10 or more employees experienced global supply chain disruption</a:t>
            </a:r>
            <a:r>
              <a:rPr lang="en-GB" sz="1800" b="0" i="0">
                <a:solidFill>
                  <a:schemeClr val="accent6"/>
                </a:solidFill>
                <a:effectLst/>
                <a:latin typeface="Helvetica" pitchFamily="2" charset="0"/>
              </a:rPr>
              <a:t>, broadly stable with July 2023. </a:t>
            </a:r>
          </a:p>
          <a:p>
            <a:pPr marL="342900" indent="-342900" algn="l">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Nearly two-thirds (63%) </a:t>
            </a:r>
            <a:r>
              <a:rPr lang="en-GB" sz="1800" b="0" i="0">
                <a:solidFill>
                  <a:schemeClr val="accent6"/>
                </a:solidFill>
                <a:effectLst/>
                <a:latin typeface="Helvetica" pitchFamily="2" charset="0"/>
              </a:rPr>
              <a:t>of businesses reported some form of concern for their business for October 2023; this is down from the 66% reported for September 2023 and the lowest percentage reported since the question was introduced in February 2022. </a:t>
            </a:r>
          </a:p>
          <a:p>
            <a:pPr marL="342900" indent="-342900" algn="l">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Fewer than 1 in 10 (5%) businesses were affected by industrial action </a:t>
            </a:r>
            <a:r>
              <a:rPr lang="en-GB" sz="1800" b="0" i="0">
                <a:solidFill>
                  <a:schemeClr val="accent6"/>
                </a:solidFill>
                <a:effectLst/>
                <a:latin typeface="Helvetica" pitchFamily="2" charset="0"/>
              </a:rPr>
              <a:t>in August 2023, the lowest proportion reported since this question was introduced in June 2022. </a:t>
            </a:r>
          </a:p>
          <a:p>
            <a:pPr marL="342900" indent="-342900" algn="l">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More than four in five (84%) businesses are not currently using artificial intelligence (AI) technologies</a:t>
            </a:r>
            <a:r>
              <a:rPr lang="en-GB" sz="1800" b="0" i="0">
                <a:solidFill>
                  <a:schemeClr val="accent6"/>
                </a:solidFill>
                <a:effectLst/>
                <a:latin typeface="Helvetica" pitchFamily="2" charset="0"/>
              </a:rPr>
              <a:t>, while 81% of businesses are not planning to adopt AI technologies in the next three months. </a:t>
            </a:r>
          </a:p>
          <a:p>
            <a:pPr marL="342900" indent="-342900" algn="l">
              <a:lnSpc>
                <a:spcPct val="100000"/>
              </a:lnSpc>
              <a:buClr>
                <a:schemeClr val="accent6"/>
              </a:buClr>
              <a:buFont typeface="Arial" panose="020B0604020202020204" pitchFamily="34" charset="0"/>
              <a:buChar char="•"/>
            </a:pPr>
            <a:r>
              <a:rPr lang="en-GB" sz="1800" b="0" i="0">
                <a:solidFill>
                  <a:schemeClr val="accent6"/>
                </a:solidFill>
                <a:effectLst/>
                <a:latin typeface="Helvetica" pitchFamily="2" charset="0"/>
              </a:rPr>
              <a:t>In late September 2023, </a:t>
            </a:r>
            <a:r>
              <a:rPr lang="en-GB" sz="1800" b="1" i="0">
                <a:solidFill>
                  <a:schemeClr val="accent6"/>
                </a:solidFill>
                <a:effectLst/>
                <a:latin typeface="Helvetica" pitchFamily="2" charset="0"/>
              </a:rPr>
              <a:t>1 in 10 (10%) businesses reported they were experiencing worker shortages</a:t>
            </a:r>
            <a:r>
              <a:rPr lang="en-GB" sz="1800" b="0" i="0">
                <a:solidFill>
                  <a:schemeClr val="accent6"/>
                </a:solidFill>
                <a:effectLst/>
                <a:latin typeface="Helvetica" pitchFamily="2" charset="0"/>
              </a:rPr>
              <a:t>, with more than half (54%) of those businesses reporting they were unable to meet demands as a consequence. </a:t>
            </a:r>
          </a:p>
        </p:txBody>
      </p:sp>
      <p:sp>
        <p:nvSpPr>
          <p:cNvPr id="3" name="TextBox 2">
            <a:extLst>
              <a:ext uri="{FF2B5EF4-FFF2-40B4-BE49-F238E27FC236}">
                <a16:creationId xmlns:a16="http://schemas.microsoft.com/office/drawing/2014/main" id="{A4B40912-5CD1-CB03-098A-F2794DC4B1BF}"/>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2"/>
              </a:rPr>
              <a:t>ONS, October 2023</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320646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9487530" cy="864829"/>
          </a:xfrm>
        </p:spPr>
        <p:txBody>
          <a:bodyPr>
            <a:normAutofit/>
          </a:bodyPr>
          <a:lstStyle/>
          <a:p>
            <a:r>
              <a:rPr lang="en-GB" sz="1400" dirty="0">
                <a:latin typeface="Helvetica" pitchFamily="2" charset="0"/>
              </a:rPr>
              <a:t>Q2 2023/24</a:t>
            </a:r>
            <a:br>
              <a:rPr lang="en-GB" sz="1400" dirty="0">
                <a:latin typeface="Helvetica" pitchFamily="2" charset="0"/>
              </a:rPr>
            </a:br>
            <a:r>
              <a:rPr kumimoji="0" lang="en-GB" sz="2800" b="1" i="0" u="none" strike="noStrike" kern="1200" cap="none" spc="0" normalizeH="0" baseline="0" noProof="0" dirty="0">
                <a:ln>
                  <a:noFill/>
                </a:ln>
                <a:solidFill>
                  <a:srgbClr val="003E70"/>
                </a:solidFill>
                <a:effectLst/>
                <a:uLnTx/>
                <a:uFillTx/>
                <a:latin typeface="Helvetica" pitchFamily="2" charset="0"/>
                <a:ea typeface="+mj-ea"/>
                <a:cs typeface="+mj-cs"/>
              </a:rPr>
              <a:t>UK Labour Market Overview </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4"/>
            <a:ext cx="11113076" cy="5368625"/>
          </a:xfrm>
          <a:noFill/>
        </p:spPr>
        <p:txBody>
          <a:bodyPr>
            <a:noAutofit/>
          </a:bodyPr>
          <a:lstStyle/>
          <a:p>
            <a:pPr marL="342900" indent="-342900">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Employment &amp; Payroll: </a:t>
            </a:r>
            <a:r>
              <a:rPr lang="en-GB" sz="1800" i="0">
                <a:solidFill>
                  <a:schemeClr val="accent6"/>
                </a:solidFill>
                <a:effectLst/>
                <a:latin typeface="Helvetica" pitchFamily="2" charset="0"/>
              </a:rPr>
              <a:t>The UK employment rate stood at 75.5% from May to July 2023, witnessing a 0.5% decline from the preceding quarter, largely attributed to full-time self-employed individuals. Meanwhile, August 2023 saw only a slight reduction of 1,000 in </a:t>
            </a:r>
            <a:r>
              <a:rPr lang="en-GB" sz="1800" i="0" err="1">
                <a:solidFill>
                  <a:schemeClr val="accent6"/>
                </a:solidFill>
                <a:effectLst/>
                <a:latin typeface="Helvetica" pitchFamily="2" charset="0"/>
              </a:rPr>
              <a:t>payrolled</a:t>
            </a:r>
            <a:r>
              <a:rPr lang="en-GB" sz="1800" i="0">
                <a:solidFill>
                  <a:schemeClr val="accent6"/>
                </a:solidFill>
                <a:effectLst/>
                <a:latin typeface="Helvetica" pitchFamily="2" charset="0"/>
              </a:rPr>
              <a:t> employees, stabilizing at 30.1 million.</a:t>
            </a:r>
          </a:p>
          <a:p>
            <a:pPr marL="342900" indent="-342900">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Unemployment &amp; Inactivity Trends: </a:t>
            </a:r>
            <a:r>
              <a:rPr lang="en-GB" sz="1800" i="0">
                <a:solidFill>
                  <a:schemeClr val="accent6"/>
                </a:solidFill>
                <a:effectLst/>
                <a:latin typeface="Helvetica" pitchFamily="2" charset="0"/>
              </a:rPr>
              <a:t>The unemployment rate increased to 4.3% for May- July 2023, primarily affecting those unemployed for less than a year. The economic inactivity rate edged up by 0.1% to 21.1%, with the 16-24 age group and individuals inactive due to long-term sickness seeing significant rises.</a:t>
            </a:r>
          </a:p>
          <a:p>
            <a:pPr marL="342900" indent="-342900">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Vacancy Patterns: </a:t>
            </a:r>
            <a:r>
              <a:rPr lang="en-GB" sz="1800" i="0">
                <a:solidFill>
                  <a:schemeClr val="accent6"/>
                </a:solidFill>
                <a:effectLst/>
                <a:latin typeface="Helvetica" pitchFamily="2" charset="0"/>
              </a:rPr>
              <a:t>Between June and August 2023, job vacancies dropped by 64,000 to a total of 989,000, marking a persistent trend with the 14th consecutive quarterly decline.</a:t>
            </a:r>
          </a:p>
          <a:p>
            <a:pPr marL="342900" indent="-342900">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Wage Growth: </a:t>
            </a:r>
            <a:r>
              <a:rPr lang="en-GB" sz="1800" i="0">
                <a:solidFill>
                  <a:schemeClr val="accent6"/>
                </a:solidFill>
                <a:effectLst/>
                <a:latin typeface="Helvetica" pitchFamily="2" charset="0"/>
              </a:rPr>
              <a:t>For May-July 2023, regular pay growth (excluding bonuses) remained consistent at 7.8%, the highest since 2001. When accounting for bonuses, the total pay growth rate reached 8.5%, notably influenced by specific one-off payments in June and July.</a:t>
            </a:r>
          </a:p>
          <a:p>
            <a:pPr marL="342900" indent="-342900">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Real-Term Pay Adjustments: </a:t>
            </a:r>
            <a:r>
              <a:rPr lang="en-GB" sz="1800" i="0">
                <a:solidFill>
                  <a:schemeClr val="accent6"/>
                </a:solidFill>
                <a:effectLst/>
                <a:latin typeface="Helvetica" pitchFamily="2" charset="0"/>
              </a:rPr>
              <a:t>Factoring in inflation, the annual growth for total pay was 1.2%, and regular pay experienced a 0.6% annual increase for the same period.</a:t>
            </a:r>
          </a:p>
        </p:txBody>
      </p:sp>
      <p:sp>
        <p:nvSpPr>
          <p:cNvPr id="3" name="TextBox 2">
            <a:extLst>
              <a:ext uri="{FF2B5EF4-FFF2-40B4-BE49-F238E27FC236}">
                <a16:creationId xmlns:a16="http://schemas.microsoft.com/office/drawing/2014/main" id="{A4B40912-5CD1-CB03-098A-F2794DC4B1BF}"/>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2"/>
              </a:rPr>
              <a:t>ONS, September 2023</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411813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9487530" cy="864829"/>
          </a:xfrm>
        </p:spPr>
        <p:txBody>
          <a:bodyPr>
            <a:normAutofit/>
          </a:bodyPr>
          <a:lstStyle/>
          <a:p>
            <a:r>
              <a:rPr lang="en-GB" sz="1400" dirty="0">
                <a:latin typeface="Helvetica" pitchFamily="2" charset="0"/>
              </a:rPr>
              <a:t>Q2 2023/24</a:t>
            </a:r>
            <a:br>
              <a:rPr lang="en-GB" sz="1400" dirty="0">
                <a:latin typeface="Helvetica" pitchFamily="2" charset="0"/>
              </a:rPr>
            </a:br>
            <a:r>
              <a:rPr kumimoji="0" lang="en-GB" sz="2800" b="1" i="0" u="none" strike="noStrike" kern="1200" cap="none" spc="0" normalizeH="0" baseline="0" noProof="0" dirty="0">
                <a:ln>
                  <a:noFill/>
                </a:ln>
                <a:solidFill>
                  <a:srgbClr val="003E70"/>
                </a:solidFill>
                <a:effectLst/>
                <a:uLnTx/>
                <a:uFillTx/>
                <a:latin typeface="Helvetica" pitchFamily="2" charset="0"/>
                <a:ea typeface="+mj-ea"/>
                <a:cs typeface="+mj-cs"/>
              </a:rPr>
              <a:t>UK Macroeconomic Policy Outlook</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7" y="964594"/>
            <a:ext cx="7573029" cy="5368625"/>
          </a:xfrm>
          <a:noFill/>
        </p:spPr>
        <p:txBody>
          <a:bodyPr>
            <a:noAutofit/>
          </a:bodyPr>
          <a:lstStyle/>
          <a:p>
            <a:pPr marL="342900" indent="-342900">
              <a:lnSpc>
                <a:spcPct val="100000"/>
              </a:lnSpc>
              <a:buClr>
                <a:schemeClr val="accent6"/>
              </a:buClr>
              <a:buFont typeface="Arial" panose="020B0604020202020204" pitchFamily="34" charset="0"/>
              <a:buChar char="•"/>
            </a:pPr>
            <a:r>
              <a:rPr lang="en-GB" sz="1800" i="0">
                <a:solidFill>
                  <a:schemeClr val="accent6"/>
                </a:solidFill>
                <a:effectLst/>
                <a:latin typeface="Helvetica" pitchFamily="2" charset="0"/>
              </a:rPr>
              <a:t>As the Bank of England concludes its rate-tightening cycle, </a:t>
            </a:r>
            <a:r>
              <a:rPr lang="en-GB" sz="1800" b="1" i="0">
                <a:solidFill>
                  <a:schemeClr val="accent6"/>
                </a:solidFill>
                <a:effectLst/>
                <a:latin typeface="Helvetica" pitchFamily="2" charset="0"/>
              </a:rPr>
              <a:t>the focus shifts from the peak of interest rates to the duration they will remain above 5%</a:t>
            </a:r>
            <a:r>
              <a:rPr lang="en-GB" sz="1800" i="0">
                <a:solidFill>
                  <a:schemeClr val="accent6"/>
                </a:solidFill>
                <a:effectLst/>
                <a:latin typeface="Helvetica" pitchFamily="2" charset="0"/>
              </a:rPr>
              <a:t>. The first, in the upper panel, is based on the impact of rate increases on inflation based on the Bank of England’s own historical estimates. These estimates suggest that around half (48%) of the impact of the rate rises on inflation should be visible in the data by June 2023 (the latest quarterly data point for wage inflation). </a:t>
            </a:r>
            <a:r>
              <a:rPr lang="en-GB" sz="1800">
                <a:solidFill>
                  <a:schemeClr val="accent6"/>
                </a:solidFill>
              </a:rPr>
              <a:t>T</a:t>
            </a:r>
            <a:r>
              <a:rPr lang="en-GB" sz="1800" i="0">
                <a:solidFill>
                  <a:schemeClr val="accent6"/>
                </a:solidFill>
                <a:effectLst/>
                <a:latin typeface="Helvetica" pitchFamily="2" charset="0"/>
              </a:rPr>
              <a:t>hese estimates cover the period from 1993 to 2007. </a:t>
            </a:r>
          </a:p>
          <a:p>
            <a:pPr marL="342900" indent="-342900">
              <a:lnSpc>
                <a:spcPct val="100000"/>
              </a:lnSpc>
              <a:buClr>
                <a:schemeClr val="accent6"/>
              </a:buClr>
              <a:buFont typeface="Arial" panose="020B0604020202020204" pitchFamily="34" charset="0"/>
              <a:buChar char="•"/>
            </a:pPr>
            <a:r>
              <a:rPr lang="en-GB" sz="1800" i="0">
                <a:solidFill>
                  <a:schemeClr val="accent6"/>
                </a:solidFill>
                <a:effectLst/>
                <a:latin typeface="Helvetica" pitchFamily="2" charset="0"/>
              </a:rPr>
              <a:t>The impact of rate rises </a:t>
            </a:r>
            <a:r>
              <a:rPr lang="en-GB" sz="1800">
                <a:solidFill>
                  <a:schemeClr val="accent6"/>
                </a:solidFill>
              </a:rPr>
              <a:t>might</a:t>
            </a:r>
            <a:r>
              <a:rPr lang="en-GB" sz="1800" i="0">
                <a:solidFill>
                  <a:schemeClr val="accent6"/>
                </a:solidFill>
                <a:effectLst/>
                <a:latin typeface="Helvetica" pitchFamily="2" charset="0"/>
              </a:rPr>
              <a:t> be more delayed this time </a:t>
            </a:r>
            <a:r>
              <a:rPr lang="en-GB" sz="1800">
                <a:solidFill>
                  <a:schemeClr val="accent6"/>
                </a:solidFill>
              </a:rPr>
              <a:t>because of </a:t>
            </a:r>
            <a:r>
              <a:rPr lang="en-GB" sz="1800" i="0">
                <a:solidFill>
                  <a:schemeClr val="accent6"/>
                </a:solidFill>
                <a:effectLst/>
                <a:latin typeface="Helvetica" pitchFamily="2" charset="0"/>
              </a:rPr>
              <a:t>the rise of fixed-rate mortgages: more than £9 out of every £10 lent in 2022 was at a fixed rate (96%) whereas this was just £4 in every £10 (41%) from 2004 to 2006. So we also look at how much of the rise in interest rates has fed through to higher mortgage payments. This suggests that only around a third (36%) of the impact should be evident in the data. All this suggests between half and two-thirds of the impact of higher rates is yet to show up in the data.</a:t>
            </a:r>
          </a:p>
          <a:p>
            <a:pPr marL="342900" indent="-342900">
              <a:lnSpc>
                <a:spcPct val="100000"/>
              </a:lnSpc>
              <a:buClr>
                <a:schemeClr val="accent6"/>
              </a:buClr>
              <a:buFont typeface="Arial" panose="020B0604020202020204" pitchFamily="34" charset="0"/>
              <a:buChar char="•"/>
            </a:pPr>
            <a:endParaRPr lang="en-GB" sz="1800" i="0">
              <a:solidFill>
                <a:schemeClr val="accent6"/>
              </a:solidFill>
              <a:effectLst/>
              <a:latin typeface="Helvetica" pitchFamily="2" charset="0"/>
            </a:endParaRPr>
          </a:p>
        </p:txBody>
      </p:sp>
      <p:pic>
        <p:nvPicPr>
          <p:cNvPr id="3074" name="Picture 2">
            <a:extLst>
              <a:ext uri="{FF2B5EF4-FFF2-40B4-BE49-F238E27FC236}">
                <a16:creationId xmlns:a16="http://schemas.microsoft.com/office/drawing/2014/main" id="{1F52D9C6-7AAB-E001-7A40-0ECE8C7F80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3" t="12361" r="54051" b="9198"/>
          <a:stretch/>
        </p:blipFill>
        <p:spPr bwMode="auto">
          <a:xfrm>
            <a:off x="8315424" y="971469"/>
            <a:ext cx="3338757" cy="24651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9917A1E-7A50-069A-206E-48965CA902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949" t="12361" r="9915" b="9198"/>
          <a:stretch/>
        </p:blipFill>
        <p:spPr bwMode="auto">
          <a:xfrm>
            <a:off x="8315424" y="3863620"/>
            <a:ext cx="3344801" cy="246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86C4CD-F710-18D0-C76D-B63E29742270}"/>
              </a:ext>
            </a:extLst>
          </p:cNvPr>
          <p:cNvSpPr txBox="1"/>
          <p:nvPr/>
        </p:nvSpPr>
        <p:spPr>
          <a:xfrm>
            <a:off x="8315424" y="582039"/>
            <a:ext cx="3101934" cy="430887"/>
          </a:xfrm>
          <a:prstGeom prst="rect">
            <a:avLst/>
          </a:prstGeom>
          <a:noFill/>
        </p:spPr>
        <p:txBody>
          <a:bodyPr wrap="square">
            <a:spAutoFit/>
          </a:bodyPr>
          <a:lstStyle/>
          <a:p>
            <a:r>
              <a:rPr lang="en-US" sz="1100" b="1">
                <a:latin typeface="Helvetica" pitchFamily="2" charset="0"/>
              </a:rPr>
              <a:t>Impact of rate rises so far on inflation using historical Bank of England multipliers</a:t>
            </a:r>
          </a:p>
        </p:txBody>
      </p:sp>
      <p:sp>
        <p:nvSpPr>
          <p:cNvPr id="7" name="TextBox 6">
            <a:extLst>
              <a:ext uri="{FF2B5EF4-FFF2-40B4-BE49-F238E27FC236}">
                <a16:creationId xmlns:a16="http://schemas.microsoft.com/office/drawing/2014/main" id="{096B08F4-7E28-933D-1F84-88278D6D37C1}"/>
              </a:ext>
            </a:extLst>
          </p:cNvPr>
          <p:cNvSpPr txBox="1"/>
          <p:nvPr/>
        </p:nvSpPr>
        <p:spPr>
          <a:xfrm>
            <a:off x="8315424" y="3450950"/>
            <a:ext cx="3101934" cy="430887"/>
          </a:xfrm>
          <a:prstGeom prst="rect">
            <a:avLst/>
          </a:prstGeom>
          <a:noFill/>
        </p:spPr>
        <p:txBody>
          <a:bodyPr wrap="square">
            <a:spAutoFit/>
          </a:bodyPr>
          <a:lstStyle/>
          <a:p>
            <a:r>
              <a:rPr lang="en-US" sz="1100" b="1">
                <a:latin typeface="Helvetica" pitchFamily="2" charset="0"/>
              </a:rPr>
              <a:t>Estimated increase in aggregate annual owner-occupier mortgage repayments</a:t>
            </a:r>
          </a:p>
        </p:txBody>
      </p:sp>
      <p:sp>
        <p:nvSpPr>
          <p:cNvPr id="3" name="TextBox 2">
            <a:extLst>
              <a:ext uri="{FF2B5EF4-FFF2-40B4-BE49-F238E27FC236}">
                <a16:creationId xmlns:a16="http://schemas.microsoft.com/office/drawing/2014/main" id="{23AB6796-4C09-11A2-FDBD-15D67D237F7E}"/>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4"/>
              </a:rPr>
              <a:t>Resolution Foundation, October 2023</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225965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4"/>
            <a:ext cx="5319334" cy="5368625"/>
          </a:xfrm>
          <a:noFill/>
        </p:spPr>
        <p:txBody>
          <a:bodyPr>
            <a:noAutofit/>
          </a:bodyPr>
          <a:lstStyle/>
          <a:p>
            <a:pPr marL="342900" indent="-342900">
              <a:lnSpc>
                <a:spcPct val="100000"/>
              </a:lnSpc>
              <a:buClr>
                <a:schemeClr val="accent6"/>
              </a:buClr>
              <a:buFont typeface="Arial" panose="020B0604020202020204" pitchFamily="34" charset="0"/>
              <a:buChar char="•"/>
            </a:pPr>
            <a:r>
              <a:rPr lang="en-GB" altLang="zh-CN" sz="1800" b="1" i="0">
                <a:solidFill>
                  <a:schemeClr val="accent6"/>
                </a:solidFill>
                <a:effectLst/>
                <a:latin typeface="Helvetica" pitchFamily="2" charset="0"/>
              </a:rPr>
              <a:t>The UK's labour market is undergoing a faster loosening compared to other markets. </a:t>
            </a:r>
            <a:r>
              <a:rPr lang="en-GB" altLang="zh-CN" sz="1800" i="0">
                <a:solidFill>
                  <a:schemeClr val="accent6"/>
                </a:solidFill>
                <a:effectLst/>
                <a:latin typeface="Helvetica" pitchFamily="2" charset="0"/>
              </a:rPr>
              <a:t>The ratio of vacancies to unemployment is declining and there is potential for the labour market to reach levels of looseness not seen since the 2008 financial crisis.</a:t>
            </a:r>
          </a:p>
          <a:p>
            <a:pPr marL="342900" indent="-342900">
              <a:lnSpc>
                <a:spcPct val="100000"/>
              </a:lnSpc>
              <a:buClr>
                <a:schemeClr val="accent6"/>
              </a:buClr>
              <a:buFont typeface="Arial" panose="020B0604020202020204" pitchFamily="34" charset="0"/>
              <a:buChar char="•"/>
            </a:pPr>
            <a:r>
              <a:rPr lang="en-GB" altLang="zh-CN" sz="1800" b="1" i="0">
                <a:solidFill>
                  <a:schemeClr val="accent6"/>
                </a:solidFill>
                <a:effectLst/>
                <a:latin typeface="Helvetica" pitchFamily="2" charset="0"/>
              </a:rPr>
              <a:t>The Bank of England's interest rate strategy is deviating from the Federal Reserve's 'high for long' approach</a:t>
            </a:r>
            <a:r>
              <a:rPr lang="en-GB" altLang="zh-CN" sz="1800" i="0">
                <a:solidFill>
                  <a:schemeClr val="accent6"/>
                </a:solidFill>
                <a:effectLst/>
                <a:latin typeface="Helvetica" pitchFamily="2" charset="0"/>
              </a:rPr>
              <a:t>. The Bank of England may find it necessary to cut rates below 5% more quickly than the Fed. If this occurs, it could alleviate financial pressure on around 3 million households in the UK, who otherwise face the prospect of average increases in their mortgage payments of nearly £3,000.</a:t>
            </a:r>
          </a:p>
          <a:p>
            <a:pPr marL="342900" indent="-342900">
              <a:lnSpc>
                <a:spcPct val="100000"/>
              </a:lnSpc>
              <a:buClr>
                <a:schemeClr val="accent6"/>
              </a:buClr>
              <a:buFont typeface="Arial" panose="020B0604020202020204" pitchFamily="34" charset="0"/>
              <a:buChar char="•"/>
            </a:pPr>
            <a:endParaRPr lang="en-GB" sz="1800" i="0">
              <a:solidFill>
                <a:schemeClr val="accent6"/>
              </a:solidFill>
              <a:effectLst/>
              <a:latin typeface="Helvetica" pitchFamily="2" charset="0"/>
            </a:endParaRPr>
          </a:p>
        </p:txBody>
      </p:sp>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9487530" cy="864829"/>
          </a:xfrm>
        </p:spPr>
        <p:txBody>
          <a:bodyPr>
            <a:normAutofit/>
          </a:bodyPr>
          <a:lstStyle/>
          <a:p>
            <a:r>
              <a:rPr lang="en-GB" sz="1400" dirty="0">
                <a:latin typeface="Helvetica" pitchFamily="2" charset="0"/>
              </a:rPr>
              <a:t>Q2 2023/24</a:t>
            </a:r>
            <a:br>
              <a:rPr lang="en-GB" sz="1400" dirty="0">
                <a:latin typeface="Helvetica" pitchFamily="2" charset="0"/>
              </a:rPr>
            </a:br>
            <a:r>
              <a:rPr kumimoji="0" lang="en-GB" sz="2800" b="1" i="0" u="none" strike="noStrike" kern="1200" cap="none" spc="0" normalizeH="0" baseline="0" noProof="0" dirty="0">
                <a:ln>
                  <a:noFill/>
                </a:ln>
                <a:solidFill>
                  <a:srgbClr val="003E70"/>
                </a:solidFill>
                <a:effectLst/>
                <a:uLnTx/>
                <a:uFillTx/>
                <a:latin typeface="Helvetica" pitchFamily="2" charset="0"/>
                <a:ea typeface="+mj-ea"/>
                <a:cs typeface="+mj-cs"/>
              </a:rPr>
              <a:t>UK Macroeconomic Policy Outlook</a:t>
            </a:r>
            <a:endParaRPr lang="en-GB" dirty="0"/>
          </a:p>
        </p:txBody>
      </p:sp>
      <p:pic>
        <p:nvPicPr>
          <p:cNvPr id="4102" name="Picture 6">
            <a:extLst>
              <a:ext uri="{FF2B5EF4-FFF2-40B4-BE49-F238E27FC236}">
                <a16:creationId xmlns:a16="http://schemas.microsoft.com/office/drawing/2014/main" id="{6129D6ED-FC37-8E45-F0B8-9DCE6D7200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6" t="12295" r="8849" b="9424"/>
          <a:stretch/>
        </p:blipFill>
        <p:spPr bwMode="auto">
          <a:xfrm>
            <a:off x="6167982" y="964594"/>
            <a:ext cx="5486199" cy="5368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79DA8F-10B0-2A1D-A9F7-91C7DA43CDD5}"/>
              </a:ext>
            </a:extLst>
          </p:cNvPr>
          <p:cNvSpPr txBox="1"/>
          <p:nvPr/>
        </p:nvSpPr>
        <p:spPr>
          <a:xfrm>
            <a:off x="7048157" y="592185"/>
            <a:ext cx="4503716" cy="430887"/>
          </a:xfrm>
          <a:prstGeom prst="rect">
            <a:avLst/>
          </a:prstGeom>
          <a:noFill/>
        </p:spPr>
        <p:txBody>
          <a:bodyPr wrap="square">
            <a:spAutoFit/>
          </a:bodyPr>
          <a:lstStyle/>
          <a:p>
            <a:pPr algn="r"/>
            <a:r>
              <a:rPr lang="en-US" sz="1100" b="1">
                <a:latin typeface="Helvetica" pitchFamily="2" charset="0"/>
              </a:rPr>
              <a:t>Vacancy-unemployment (V/U) ratio, </a:t>
            </a:r>
            <a:r>
              <a:rPr lang="en-US" sz="1100" b="1" err="1">
                <a:latin typeface="Helvetica" pitchFamily="2" charset="0"/>
              </a:rPr>
              <a:t>normalised</a:t>
            </a:r>
            <a:r>
              <a:rPr lang="en-US" sz="1100" b="1">
                <a:latin typeface="Helvetica" pitchFamily="2" charset="0"/>
              </a:rPr>
              <a:t> to 1 in 2019, including tightening ‘thought</a:t>
            </a:r>
            <a:r>
              <a:rPr lang="zh-CN" altLang="en-US" sz="1100" b="1">
                <a:latin typeface="Helvetica" pitchFamily="2" charset="0"/>
              </a:rPr>
              <a:t> </a:t>
            </a:r>
            <a:r>
              <a:rPr lang="en-GB" altLang="zh-CN" sz="1100" b="1">
                <a:latin typeface="Helvetica" pitchFamily="2" charset="0"/>
              </a:rPr>
              <a:t>experiment: UK, US and euro area</a:t>
            </a:r>
            <a:endParaRPr lang="en-US" sz="1100" b="1">
              <a:latin typeface="Helvetica" pitchFamily="2" charset="0"/>
            </a:endParaRPr>
          </a:p>
        </p:txBody>
      </p:sp>
      <p:sp>
        <p:nvSpPr>
          <p:cNvPr id="3" name="TextBox 2">
            <a:extLst>
              <a:ext uri="{FF2B5EF4-FFF2-40B4-BE49-F238E27FC236}">
                <a16:creationId xmlns:a16="http://schemas.microsoft.com/office/drawing/2014/main" id="{873137B2-41F1-4D34-DD82-C0CDBF2459DF}"/>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3"/>
              </a:rPr>
              <a:t>Resolution Foundation, October 2023</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19678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293CEA-DC01-DDA8-C1A8-D290CEEB037B}"/>
              </a:ext>
            </a:extLst>
          </p:cNvPr>
          <p:cNvSpPr>
            <a:spLocks noGrp="1"/>
          </p:cNvSpPr>
          <p:nvPr>
            <p:ph type="subTitle" idx="1"/>
          </p:nvPr>
        </p:nvSpPr>
        <p:spPr>
          <a:xfrm>
            <a:off x="434147" y="2580600"/>
            <a:ext cx="9730579" cy="3618182"/>
          </a:xfrm>
        </p:spPr>
        <p:txBody>
          <a:bodyPr>
            <a:normAutofit/>
          </a:bodyPr>
          <a:lstStyle/>
          <a:p>
            <a:r>
              <a:rPr lang="en-GB" sz="4000">
                <a:latin typeface="Helvetica" pitchFamily="2" charset="0"/>
              </a:rPr>
              <a:t>Quarterly Spotlight </a:t>
            </a:r>
            <a:endParaRPr lang="en-GB" sz="4000"/>
          </a:p>
        </p:txBody>
      </p:sp>
    </p:spTree>
    <p:extLst>
      <p:ext uri="{BB962C8B-B14F-4D97-AF65-F5344CB8AC3E}">
        <p14:creationId xmlns:p14="http://schemas.microsoft.com/office/powerpoint/2010/main" val="266889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8" y="133753"/>
            <a:ext cx="10145049" cy="864829"/>
          </a:xfrm>
        </p:spPr>
        <p:txBody>
          <a:bodyPr>
            <a:normAutofit fontScale="90000"/>
          </a:bodyPr>
          <a:lstStyle/>
          <a:p>
            <a:r>
              <a:rPr lang="en-GB" sz="1400" dirty="0">
                <a:latin typeface="Helvetica" pitchFamily="2" charset="0"/>
              </a:rPr>
              <a:t>Q2 2023/24</a:t>
            </a:r>
            <a:br>
              <a:rPr lang="en-GB" sz="1400" dirty="0">
                <a:latin typeface="Helvetica" pitchFamily="2" charset="0"/>
              </a:rPr>
            </a:br>
            <a:r>
              <a:rPr lang="en-US" dirty="0"/>
              <a:t>Jeremy Hunt’s Speech to the Conservative Party Conference 2023</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4"/>
            <a:ext cx="11113076" cy="5368625"/>
          </a:xfrm>
          <a:noFill/>
        </p:spPr>
        <p:txBody>
          <a:bodyPr vert="horz" lIns="91440" tIns="45720" rIns="91440" bIns="45720" rtlCol="0" anchor="t">
            <a:noAutofit/>
          </a:bodyPr>
          <a:lstStyle/>
          <a:p>
            <a:pPr marL="342900" indent="-342900">
              <a:lnSpc>
                <a:spcPct val="100000"/>
              </a:lnSpc>
              <a:buClr>
                <a:schemeClr val="accent6"/>
              </a:buClr>
              <a:buFont typeface="Arial" panose="020B0604020202020204" pitchFamily="34" charset="0"/>
              <a:buChar char="•"/>
            </a:pPr>
            <a:r>
              <a:rPr lang="en-GB" sz="1800" b="1">
                <a:solidFill>
                  <a:schemeClr val="accent6"/>
                </a:solidFill>
              </a:rPr>
              <a:t>Global Leader: </a:t>
            </a:r>
            <a:r>
              <a:rPr lang="en-GB" sz="1800" i="0">
                <a:solidFill>
                  <a:schemeClr val="accent6"/>
                </a:solidFill>
                <a:effectLst/>
                <a:latin typeface="Helvetica" pitchFamily="2" charset="0"/>
              </a:rPr>
              <a:t>Jeremy Hunt said that the government would make Britain a global leader in the industries of the future – the world’s </a:t>
            </a:r>
            <a:r>
              <a:rPr lang="en-GB" sz="1800" b="1" i="0">
                <a:solidFill>
                  <a:schemeClr val="accent6"/>
                </a:solidFill>
                <a:effectLst/>
                <a:latin typeface="Helvetica" pitchFamily="2" charset="0"/>
              </a:rPr>
              <a:t>next Silicon Valley</a:t>
            </a:r>
            <a:r>
              <a:rPr lang="en-GB" sz="1800" i="0">
                <a:solidFill>
                  <a:schemeClr val="accent6"/>
                </a:solidFill>
                <a:effectLst/>
                <a:latin typeface="Helvetica" pitchFamily="2" charset="0"/>
              </a:rPr>
              <a:t>. Hunt said the UK is well on the way to achieving this:</a:t>
            </a:r>
          </a:p>
          <a:p>
            <a:pPr marL="1028700" lvl="1" indent="-342900">
              <a:lnSpc>
                <a:spcPct val="100000"/>
              </a:lnSpc>
              <a:buClr>
                <a:schemeClr val="accent6"/>
              </a:buClr>
            </a:pPr>
            <a:r>
              <a:rPr lang="en-GB" sz="1600" i="0">
                <a:solidFill>
                  <a:schemeClr val="accent6"/>
                </a:solidFill>
                <a:effectLst/>
                <a:latin typeface="Helvetica" pitchFamily="2" charset="0"/>
              </a:rPr>
              <a:t>Last year we became only the third trillion-dollar tech economy in the world</a:t>
            </a:r>
          </a:p>
          <a:p>
            <a:pPr marL="1028700" lvl="1" indent="-342900">
              <a:lnSpc>
                <a:spcPct val="100000"/>
              </a:lnSpc>
              <a:buClr>
                <a:schemeClr val="accent6"/>
              </a:buClr>
            </a:pPr>
            <a:r>
              <a:rPr lang="en-GB" sz="1600" i="0">
                <a:solidFill>
                  <a:schemeClr val="accent6"/>
                </a:solidFill>
                <a:effectLst/>
                <a:latin typeface="Helvetica" pitchFamily="2" charset="0"/>
              </a:rPr>
              <a:t>Our tech sector is now double the size of Germany’s and three times that of France</a:t>
            </a:r>
          </a:p>
          <a:p>
            <a:pPr marL="1028700" lvl="1" indent="-342900">
              <a:lnSpc>
                <a:spcPct val="100000"/>
              </a:lnSpc>
              <a:buClr>
                <a:schemeClr val="accent6"/>
              </a:buClr>
            </a:pPr>
            <a:r>
              <a:rPr lang="en-GB" sz="1600" i="0">
                <a:solidFill>
                  <a:schemeClr val="accent6"/>
                </a:solidFill>
                <a:effectLst/>
                <a:latin typeface="Helvetica"/>
                <a:cs typeface="Helvetica"/>
              </a:rPr>
              <a:t>We do more offshore wind than anywhere in Europe. We’re Europe’s biggest film and TV production centre</a:t>
            </a:r>
            <a:endParaRPr lang="en-GB" sz="1800" i="0">
              <a:solidFill>
                <a:schemeClr val="accent6"/>
              </a:solidFill>
              <a:effectLst/>
              <a:latin typeface="Helvetica"/>
              <a:cs typeface="Helvetica"/>
            </a:endParaRP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Public Service Reform: </a:t>
            </a:r>
            <a:r>
              <a:rPr lang="en-GB" sz="1800">
                <a:solidFill>
                  <a:schemeClr val="accent6"/>
                </a:solidFill>
                <a:latin typeface="Helvetica"/>
                <a:cs typeface="Helvetica"/>
              </a:rPr>
              <a:t>Hunt had commissioned his deputy, John Glen, to restart the process of public service reform, starting with the civil service. The expansion of the civil service would be frozen and a plan put in place to reduce its numbers to pre-pandemic levels. </a:t>
            </a:r>
            <a:endParaRPr lang="en-GB" sz="1800">
              <a:solidFill>
                <a:schemeClr val="accent6"/>
              </a:solidFill>
              <a:cs typeface="Helvetica"/>
            </a:endParaRPr>
          </a:p>
          <a:p>
            <a:pPr marL="342900" indent="-342900">
              <a:lnSpc>
                <a:spcPct val="100000"/>
              </a:lnSpc>
              <a:buClr>
                <a:schemeClr val="accent6"/>
              </a:buClr>
              <a:buFont typeface="Arial" panose="020B0604020202020204" pitchFamily="34" charset="0"/>
              <a:buChar char="•"/>
            </a:pPr>
            <a:r>
              <a:rPr lang="en-GB" sz="1800" b="1" err="1">
                <a:solidFill>
                  <a:schemeClr val="accent6"/>
                </a:solidFill>
                <a:latin typeface="Helvetica"/>
                <a:cs typeface="Helvetica"/>
              </a:rPr>
              <a:t>Debanking</a:t>
            </a:r>
            <a:r>
              <a:rPr lang="en-GB" sz="1800" b="1">
                <a:solidFill>
                  <a:schemeClr val="accent6"/>
                </a:solidFill>
                <a:latin typeface="Helvetica"/>
                <a:cs typeface="Helvetica"/>
              </a:rPr>
              <a:t>:</a:t>
            </a:r>
            <a:r>
              <a:rPr lang="en-GB" sz="1800">
                <a:solidFill>
                  <a:schemeClr val="accent6"/>
                </a:solidFill>
                <a:latin typeface="Helvetica"/>
                <a:cs typeface="Helvetica"/>
              </a:rPr>
              <a:t> The government would tighten the law to stop people being </a:t>
            </a:r>
            <a:r>
              <a:rPr lang="en-GB" sz="1800" err="1">
                <a:solidFill>
                  <a:schemeClr val="accent6"/>
                </a:solidFill>
                <a:latin typeface="Helvetica"/>
                <a:cs typeface="Helvetica"/>
              </a:rPr>
              <a:t>debanked</a:t>
            </a:r>
            <a:r>
              <a:rPr lang="en-GB" sz="1800">
                <a:solidFill>
                  <a:schemeClr val="accent6"/>
                </a:solidFill>
                <a:latin typeface="Helvetica"/>
                <a:cs typeface="Helvetica"/>
              </a:rPr>
              <a:t> for having the wrong political views. </a:t>
            </a:r>
            <a:endParaRPr lang="en-GB" sz="1800">
              <a:solidFill>
                <a:schemeClr val="accent6"/>
              </a:solidFill>
              <a:cs typeface="Helvetica"/>
            </a:endParaRP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Welfare Reform: </a:t>
            </a:r>
            <a:r>
              <a:rPr lang="en-GB" sz="1800">
                <a:solidFill>
                  <a:schemeClr val="accent6"/>
                </a:solidFill>
                <a:latin typeface="Helvetica"/>
                <a:cs typeface="Helvetica"/>
              </a:rPr>
              <a:t>The government would look at the way the sanctions regime works. Hunt said: “It isn’t fair that someone who refuses to look seriously for a job gets the same as someone trying their best.</a:t>
            </a: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National Living Wage: </a:t>
            </a:r>
            <a:r>
              <a:rPr lang="en-GB" sz="1800">
                <a:solidFill>
                  <a:schemeClr val="accent6"/>
                </a:solidFill>
                <a:latin typeface="Helvetica"/>
                <a:cs typeface="Helvetica"/>
              </a:rPr>
              <a:t>This is currently £10.42 an hour. The government would increase the National Living Wage to at least £11 an hour next year- a pay rise for 2 million workers.</a:t>
            </a:r>
          </a:p>
        </p:txBody>
      </p:sp>
    </p:spTree>
    <p:extLst>
      <p:ext uri="{BB962C8B-B14F-4D97-AF65-F5344CB8AC3E}">
        <p14:creationId xmlns:p14="http://schemas.microsoft.com/office/powerpoint/2010/main" val="55544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8" y="133753"/>
            <a:ext cx="10145049" cy="864829"/>
          </a:xfrm>
        </p:spPr>
        <p:txBody>
          <a:bodyPr>
            <a:normAutofit fontScale="90000"/>
          </a:bodyPr>
          <a:lstStyle/>
          <a:p>
            <a:r>
              <a:rPr lang="en-GB" sz="1400" dirty="0">
                <a:latin typeface="Helvetica" pitchFamily="2" charset="0"/>
              </a:rPr>
              <a:t>Q2 2023/24</a:t>
            </a:r>
            <a:br>
              <a:rPr lang="en-GB" sz="1400" dirty="0">
                <a:latin typeface="Helvetica" pitchFamily="2" charset="0"/>
              </a:rPr>
            </a:br>
            <a:r>
              <a:rPr lang="en-US" dirty="0"/>
              <a:t>Rachel Reeves’ Speech to the </a:t>
            </a:r>
            <a:r>
              <a:rPr lang="en-US" dirty="0" err="1"/>
              <a:t>Labour</a:t>
            </a:r>
            <a:r>
              <a:rPr lang="en-US" dirty="0"/>
              <a:t> Party Conference 2023</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4"/>
            <a:ext cx="11113076" cy="5368625"/>
          </a:xfrm>
          <a:noFill/>
        </p:spPr>
        <p:txBody>
          <a:bodyPr vert="horz" lIns="91440" tIns="45720" rIns="91440" bIns="45720" rtlCol="0" anchor="t">
            <a:noAutofit/>
          </a:bodyPr>
          <a:lstStyle/>
          <a:p>
            <a:pPr marL="342900" indent="-342900">
              <a:lnSpc>
                <a:spcPct val="100000"/>
              </a:lnSpc>
              <a:buClr>
                <a:schemeClr val="accent6"/>
              </a:buClr>
              <a:buFont typeface="Arial" panose="020B0604020202020204" pitchFamily="34" charset="0"/>
              <a:buChar char="•"/>
            </a:pPr>
            <a:r>
              <a:rPr lang="en-GB" sz="1800" b="1">
                <a:solidFill>
                  <a:schemeClr val="accent6"/>
                </a:solidFill>
              </a:rPr>
              <a:t>Economic Revitalization and "</a:t>
            </a:r>
            <a:r>
              <a:rPr lang="en-GB" sz="1800" b="1" err="1">
                <a:solidFill>
                  <a:schemeClr val="accent6"/>
                </a:solidFill>
              </a:rPr>
              <a:t>Securonomics</a:t>
            </a:r>
            <a:r>
              <a:rPr lang="en-GB" sz="1800" b="1">
                <a:solidFill>
                  <a:schemeClr val="accent6"/>
                </a:solidFill>
              </a:rPr>
              <a:t>": </a:t>
            </a:r>
            <a:r>
              <a:rPr lang="en-GB" sz="1800" i="0">
                <a:solidFill>
                  <a:schemeClr val="accent6"/>
                </a:solidFill>
                <a:effectLst/>
                <a:latin typeface="Helvetica" pitchFamily="2" charset="0"/>
              </a:rPr>
              <a:t>Labour aims to revive economic growth in Britain. In this new age of insecurity, government could not turn a blind eye to where things are made and who is making them. Reeves called this new approach ‘</a:t>
            </a:r>
            <a:r>
              <a:rPr lang="en-GB" sz="1800" i="0" err="1">
                <a:solidFill>
                  <a:schemeClr val="accent6"/>
                </a:solidFill>
                <a:effectLst/>
                <a:latin typeface="Helvetica" pitchFamily="2" charset="0"/>
              </a:rPr>
              <a:t>securonomics</a:t>
            </a:r>
            <a:r>
              <a:rPr lang="en-GB" sz="1800" i="0">
                <a:solidFill>
                  <a:schemeClr val="accent6"/>
                </a:solidFill>
                <a:effectLst/>
                <a:latin typeface="Helvetica" pitchFamily="2" charset="0"/>
              </a:rPr>
              <a:t>’. She said we must rebuild our ability to do, make and sell here in Britain so we are less exposed to global shocks. </a:t>
            </a: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Fiscal Accountability and Social Reforms: </a:t>
            </a:r>
            <a:r>
              <a:rPr lang="en-GB" sz="1800">
                <a:solidFill>
                  <a:schemeClr val="accent6"/>
                </a:solidFill>
                <a:latin typeface="Helvetica"/>
                <a:cs typeface="Helvetica"/>
              </a:rPr>
              <a:t>As Chancellor, Reeves would introduce a </a:t>
            </a:r>
            <a:r>
              <a:rPr lang="en-GB" sz="1800" b="1">
                <a:solidFill>
                  <a:schemeClr val="accent6"/>
                </a:solidFill>
                <a:latin typeface="Helvetica"/>
                <a:cs typeface="Helvetica"/>
              </a:rPr>
              <a:t>Charter for Budget Responsibility</a:t>
            </a:r>
            <a:r>
              <a:rPr lang="en-GB" sz="1800">
                <a:solidFill>
                  <a:schemeClr val="accent6"/>
                </a:solidFill>
                <a:latin typeface="Helvetica"/>
                <a:cs typeface="Helvetica"/>
              </a:rPr>
              <a:t> that mandates independent forecasts for major tax and spending shifts. Labour would </a:t>
            </a:r>
            <a:r>
              <a:rPr lang="en-GB" sz="1800" b="1">
                <a:solidFill>
                  <a:schemeClr val="accent6"/>
                </a:solidFill>
                <a:latin typeface="Helvetica"/>
                <a:cs typeface="Helvetica"/>
              </a:rPr>
              <a:t>end the tax loophole </a:t>
            </a:r>
            <a:r>
              <a:rPr lang="en-GB" sz="1800">
                <a:solidFill>
                  <a:schemeClr val="accent6"/>
                </a:solidFill>
                <a:latin typeface="Helvetica"/>
                <a:cs typeface="Helvetica"/>
              </a:rPr>
              <a:t>which exempts private schools from VAT and business rates and would put the money raised into helping children in state schools. Labour would enforce the ministerial code on the use of private planes. </a:t>
            </a:r>
            <a:endParaRPr lang="en-GB" sz="1800">
              <a:solidFill>
                <a:schemeClr val="accent6"/>
              </a:solidFill>
              <a:cs typeface="Helvetica"/>
            </a:endParaRP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Spending Cuts and Strategic Investments:</a:t>
            </a:r>
            <a:r>
              <a:rPr lang="en-GB" sz="1800">
                <a:solidFill>
                  <a:schemeClr val="accent6"/>
                </a:solidFill>
                <a:latin typeface="Helvetica"/>
                <a:cs typeface="Helvetica"/>
              </a:rPr>
              <a:t> Labour aims to introduce a Covid Corruption Commissioner for increased accountability. A </a:t>
            </a:r>
            <a:r>
              <a:rPr lang="en-GB" sz="1800" b="1">
                <a:solidFill>
                  <a:schemeClr val="accent6"/>
                </a:solidFill>
                <a:latin typeface="Helvetica"/>
                <a:cs typeface="Helvetica"/>
              </a:rPr>
              <a:t>new National Wealth Fund</a:t>
            </a:r>
            <a:r>
              <a:rPr lang="en-GB" sz="1800">
                <a:solidFill>
                  <a:schemeClr val="accent6"/>
                </a:solidFill>
                <a:latin typeface="Helvetica"/>
                <a:cs typeface="Helvetica"/>
              </a:rPr>
              <a:t> is proposed to </a:t>
            </a:r>
            <a:r>
              <a:rPr lang="en-GB" sz="1800" err="1">
                <a:solidFill>
                  <a:schemeClr val="accent6"/>
                </a:solidFill>
                <a:latin typeface="Helvetica"/>
                <a:cs typeface="Helvetica"/>
              </a:rPr>
              <a:t>catalyze</a:t>
            </a:r>
            <a:r>
              <a:rPr lang="en-GB" sz="1800">
                <a:solidFill>
                  <a:schemeClr val="accent6"/>
                </a:solidFill>
                <a:latin typeface="Helvetica"/>
                <a:cs typeface="Helvetica"/>
              </a:rPr>
              <a:t> investment, aiming for a 1:3 ratio of public to private funding. Reeves also outlined plans to invest in expanding local authorities’ planning capacity to speed up decision-making.</a:t>
            </a: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Gender Pay Gap: </a:t>
            </a:r>
            <a:r>
              <a:rPr lang="en-GB" sz="1800">
                <a:solidFill>
                  <a:schemeClr val="accent6"/>
                </a:solidFill>
                <a:latin typeface="Helvetica"/>
                <a:cs typeface="Helvetica"/>
              </a:rPr>
              <a:t>Despite the Equal Pay Act being in place for half a century, women in Britain continue to earn </a:t>
            </a:r>
            <a:r>
              <a:rPr lang="en-GB" sz="1800" b="1">
                <a:solidFill>
                  <a:schemeClr val="accent6"/>
                </a:solidFill>
                <a:latin typeface="Helvetica"/>
                <a:cs typeface="Helvetica"/>
              </a:rPr>
              <a:t>15% less than men on average</a:t>
            </a:r>
            <a:r>
              <a:rPr lang="en-GB" sz="1800">
                <a:solidFill>
                  <a:schemeClr val="accent6"/>
                </a:solidFill>
                <a:latin typeface="Helvetica"/>
                <a:cs typeface="Helvetica"/>
              </a:rPr>
              <a:t>. To tackle this issue, Rachel Reeves has commissioned Frances O'Grady, the former TUC General Secretary, to study and propose solutions for closing the gender pay gap.</a:t>
            </a:r>
          </a:p>
        </p:txBody>
      </p:sp>
    </p:spTree>
    <p:extLst>
      <p:ext uri="{BB962C8B-B14F-4D97-AF65-F5344CB8AC3E}">
        <p14:creationId xmlns:p14="http://schemas.microsoft.com/office/powerpoint/2010/main" val="161679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7" y="133753"/>
            <a:ext cx="11461525" cy="864829"/>
          </a:xfrm>
        </p:spPr>
        <p:txBody>
          <a:bodyPr>
            <a:normAutofit fontScale="90000"/>
          </a:bodyPr>
          <a:lstStyle/>
          <a:p>
            <a:r>
              <a:rPr lang="en-GB" sz="1400" dirty="0">
                <a:latin typeface="Helvetica" pitchFamily="2" charset="0"/>
              </a:rPr>
              <a:t>Q2 2023/24</a:t>
            </a:r>
            <a:br>
              <a:rPr lang="en-GB" sz="1400" dirty="0">
                <a:latin typeface="Helvetica" pitchFamily="2" charset="0"/>
              </a:rPr>
            </a:br>
            <a:r>
              <a:rPr lang="en-GB" altLang="zh-CN" dirty="0"/>
              <a:t>Professor Dani Rodrik – What Does it Take to Build a Good Jobs Economy?</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4"/>
            <a:ext cx="11113076" cy="5368625"/>
          </a:xfrm>
          <a:noFill/>
        </p:spPr>
        <p:txBody>
          <a:bodyPr vert="horz" lIns="91440" tIns="45720" rIns="91440" bIns="45720" rtlCol="0" anchor="t">
            <a:noAutofit/>
          </a:bodyPr>
          <a:lstStyle/>
          <a:p>
            <a:pPr marL="342900" indent="-342900">
              <a:lnSpc>
                <a:spcPct val="100000"/>
              </a:lnSpc>
              <a:buClr>
                <a:schemeClr val="accent6"/>
              </a:buClr>
              <a:buFont typeface="Arial" panose="020B0604020202020204" pitchFamily="34" charset="0"/>
              <a:buChar char="•"/>
            </a:pPr>
            <a:endParaRPr lang="en-GB" sz="1800" b="1">
              <a:solidFill>
                <a:schemeClr val="accent6"/>
              </a:solidFill>
              <a:latin typeface="Helvetica"/>
              <a:cs typeface="Helvetica"/>
            </a:endParaRP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The Challenge: </a:t>
            </a:r>
            <a:r>
              <a:rPr lang="en-GB" sz="1800">
                <a:solidFill>
                  <a:schemeClr val="accent6"/>
                </a:solidFill>
                <a:latin typeface="Helvetica"/>
                <a:cs typeface="Helvetica"/>
              </a:rPr>
              <a:t>Britain is suffering from a </a:t>
            </a:r>
            <a:r>
              <a:rPr lang="en-GB" sz="1800" b="1">
                <a:solidFill>
                  <a:schemeClr val="accent6"/>
                </a:solidFill>
                <a:latin typeface="Helvetica"/>
                <a:cs typeface="Helvetica"/>
              </a:rPr>
              <a:t>productivity problem</a:t>
            </a:r>
            <a:r>
              <a:rPr lang="en-GB" sz="1800">
                <a:solidFill>
                  <a:schemeClr val="accent6"/>
                </a:solidFill>
                <a:latin typeface="Helvetica"/>
                <a:cs typeface="Helvetica"/>
              </a:rPr>
              <a:t>. Britain also struggles with very high levels of regional inequality. Outside London and the South East there is a </a:t>
            </a:r>
            <a:r>
              <a:rPr lang="en-GB" sz="1800" b="1">
                <a:solidFill>
                  <a:schemeClr val="accent6"/>
                </a:solidFill>
                <a:latin typeface="Helvetica"/>
                <a:cs typeface="Helvetica"/>
              </a:rPr>
              <a:t>scarcity of good jobs</a:t>
            </a:r>
            <a:r>
              <a:rPr lang="en-GB" sz="1800">
                <a:solidFill>
                  <a:schemeClr val="accent6"/>
                </a:solidFill>
                <a:latin typeface="Helvetica"/>
                <a:cs typeface="Helvetica"/>
              </a:rPr>
              <a:t>. Inclusive prosperity will require not just improved productivity, but also more productive jobs for the bulk of the labour force. That requires us to address inequality in terms of the jobs that are created.</a:t>
            </a:r>
            <a:endParaRPr lang="en-GB">
              <a:solidFill>
                <a:schemeClr val="accent6"/>
              </a:solidFill>
            </a:endParaRP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What is a Good Job: </a:t>
            </a:r>
            <a:r>
              <a:rPr lang="en-GB" sz="1800">
                <a:solidFill>
                  <a:schemeClr val="accent6"/>
                </a:solidFill>
                <a:latin typeface="Helvetica"/>
                <a:cs typeface="Helvetica"/>
              </a:rPr>
              <a:t>Pay is important, but is not the only aspect of a good job – </a:t>
            </a:r>
            <a:r>
              <a:rPr lang="en-GB" sz="1800" b="1">
                <a:solidFill>
                  <a:schemeClr val="accent6"/>
                </a:solidFill>
                <a:latin typeface="Helvetica"/>
                <a:cs typeface="Helvetica"/>
              </a:rPr>
              <a:t>jobs define who we are</a:t>
            </a:r>
            <a:r>
              <a:rPr lang="en-GB" sz="1800">
                <a:solidFill>
                  <a:schemeClr val="accent6"/>
                </a:solidFill>
                <a:latin typeface="Helvetica"/>
                <a:cs typeface="Helvetica"/>
              </a:rPr>
              <a:t>. Dignity, autonomy and the ability to progress are important. Respondents to surveys highlight flexibility, automation, and how they are treated at work as features of good jobs.</a:t>
            </a: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How to Create Good Jobs: </a:t>
            </a:r>
            <a:r>
              <a:rPr lang="en-GB" sz="1800">
                <a:solidFill>
                  <a:schemeClr val="accent6"/>
                </a:solidFill>
                <a:latin typeface="Helvetica"/>
                <a:cs typeface="Helvetica"/>
              </a:rPr>
              <a:t>The discussion of good jobs tends to focus on areas like education and training, labour market regulations, the bargaining power of workers and the self-interest of employers.  However, these remedies have limits. Education and training, important that it is, is a solution for the future, not the present. Also, high minimum wages lead to trade-offs between job creation and quality of work. So, we need </a:t>
            </a:r>
            <a:r>
              <a:rPr lang="en-GB" sz="1800" b="1">
                <a:solidFill>
                  <a:schemeClr val="accent6"/>
                </a:solidFill>
                <a:latin typeface="Helvetica"/>
                <a:cs typeface="Helvetica"/>
              </a:rPr>
              <a:t>more productive jobs </a:t>
            </a:r>
            <a:r>
              <a:rPr lang="en-GB" sz="1800">
                <a:solidFill>
                  <a:schemeClr val="accent6"/>
                </a:solidFill>
                <a:latin typeface="Helvetica"/>
                <a:cs typeface="Helvetica"/>
              </a:rPr>
              <a:t>for the workers we have. This is why we need industrial policy, to foster innovation and structural change towards more productive activities. </a:t>
            </a:r>
            <a:endParaRPr lang="en-GB" sz="1800">
              <a:solidFill>
                <a:schemeClr val="accent6"/>
              </a:solidFill>
              <a:cs typeface="Helvetica"/>
            </a:endParaRPr>
          </a:p>
          <a:p>
            <a:pPr>
              <a:lnSpc>
                <a:spcPct val="100000"/>
              </a:lnSpc>
              <a:buClr>
                <a:schemeClr val="accent6"/>
              </a:buClr>
            </a:pPr>
            <a:endParaRPr lang="en-GB" sz="1800">
              <a:solidFill>
                <a:schemeClr val="accent6"/>
              </a:solidFill>
            </a:endParaRPr>
          </a:p>
          <a:p>
            <a:pPr marL="342900" indent="-342900">
              <a:lnSpc>
                <a:spcPct val="100000"/>
              </a:lnSpc>
              <a:buClr>
                <a:schemeClr val="accent6"/>
              </a:buClr>
              <a:buFont typeface="Arial" panose="020B0604020202020204" pitchFamily="34" charset="0"/>
              <a:buChar char="•"/>
            </a:pPr>
            <a:endParaRPr lang="en-GB" sz="1800" b="1">
              <a:solidFill>
                <a:schemeClr val="accent6"/>
              </a:solidFill>
            </a:endParaRPr>
          </a:p>
          <a:p>
            <a:pPr marL="342900" indent="-342900">
              <a:lnSpc>
                <a:spcPct val="100000"/>
              </a:lnSpc>
              <a:buClr>
                <a:schemeClr val="accent6"/>
              </a:buClr>
              <a:buFont typeface="Arial" panose="020B0604020202020204" pitchFamily="34" charset="0"/>
              <a:buChar char="•"/>
            </a:pPr>
            <a:endParaRPr lang="en-GB" sz="1800" b="1">
              <a:solidFill>
                <a:schemeClr val="accent6"/>
              </a:solidFill>
            </a:endParaRPr>
          </a:p>
          <a:p>
            <a:pPr marL="342900" indent="-342900">
              <a:lnSpc>
                <a:spcPct val="100000"/>
              </a:lnSpc>
              <a:buClr>
                <a:schemeClr val="accent6"/>
              </a:buClr>
              <a:buFont typeface="Arial" panose="020B0604020202020204" pitchFamily="34" charset="0"/>
              <a:buChar char="•"/>
            </a:pPr>
            <a:endParaRPr lang="en-GB" sz="1800" b="1">
              <a:solidFill>
                <a:schemeClr val="accent6"/>
              </a:solidFill>
            </a:endParaRPr>
          </a:p>
          <a:p>
            <a:pPr marL="342900" indent="-342900">
              <a:lnSpc>
                <a:spcPct val="100000"/>
              </a:lnSpc>
              <a:buClr>
                <a:schemeClr val="accent6"/>
              </a:buClr>
              <a:buFont typeface="Arial" panose="020B0604020202020204" pitchFamily="34" charset="0"/>
              <a:buChar char="•"/>
            </a:pPr>
            <a:endParaRPr lang="en-GB" sz="1800">
              <a:solidFill>
                <a:schemeClr val="accent6"/>
              </a:solidFill>
              <a:latin typeface="Helvetica"/>
              <a:cs typeface="Helvetica"/>
            </a:endParaRPr>
          </a:p>
        </p:txBody>
      </p:sp>
    </p:spTree>
    <p:extLst>
      <p:ext uri="{BB962C8B-B14F-4D97-AF65-F5344CB8AC3E}">
        <p14:creationId xmlns:p14="http://schemas.microsoft.com/office/powerpoint/2010/main" val="248518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7" y="133753"/>
            <a:ext cx="11461525" cy="864829"/>
          </a:xfrm>
        </p:spPr>
        <p:txBody>
          <a:bodyPr>
            <a:normAutofit fontScale="90000"/>
          </a:bodyPr>
          <a:lstStyle/>
          <a:p>
            <a:r>
              <a:rPr lang="en-GB" sz="1400" dirty="0">
                <a:latin typeface="Helvetica" pitchFamily="2" charset="0"/>
              </a:rPr>
              <a:t>Q2 2023/24</a:t>
            </a:r>
            <a:br>
              <a:rPr lang="en-GB" sz="1400" dirty="0">
                <a:latin typeface="Helvetica" pitchFamily="2" charset="0"/>
              </a:rPr>
            </a:br>
            <a:r>
              <a:rPr lang="en-GB" altLang="zh-CN" dirty="0"/>
              <a:t>Professor Dani Rodrik – What Does it Take to Build a Good Jobs Economy?</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1010087"/>
            <a:ext cx="11113076" cy="5368625"/>
          </a:xfrm>
          <a:noFill/>
        </p:spPr>
        <p:txBody>
          <a:bodyPr vert="horz" lIns="91440" tIns="45720" rIns="91440" bIns="45720" rtlCol="0" anchor="t">
            <a:noAutofit/>
          </a:bodyPr>
          <a:lstStyle/>
          <a:p>
            <a:pPr marL="342900" indent="-342900">
              <a:lnSpc>
                <a:spcPct val="100000"/>
              </a:lnSpc>
              <a:buClr>
                <a:schemeClr val="accent6"/>
              </a:buClr>
              <a:buFont typeface="Arial" panose="020B0604020202020204" pitchFamily="34" charset="0"/>
              <a:buChar char="•"/>
            </a:pPr>
            <a:endParaRPr lang="en-GB" sz="1800" b="1">
              <a:solidFill>
                <a:schemeClr val="accent6"/>
              </a:solidFill>
              <a:latin typeface="Helvetica"/>
              <a:cs typeface="Helvetica"/>
            </a:endParaRP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What Institutions do we need: </a:t>
            </a:r>
            <a:r>
              <a:rPr lang="en-GB" sz="1800">
                <a:solidFill>
                  <a:schemeClr val="accent6"/>
                </a:solidFill>
                <a:latin typeface="Helvetica"/>
                <a:cs typeface="Helvetica"/>
              </a:rPr>
              <a:t>Rodrik makes the case for local cross sectoral partnerships, to develop local economic development strategies, bringing worker training, skills formation and entrepreneurial assistance. Rather than subsidies and tax incentives, there should be a </a:t>
            </a:r>
            <a:r>
              <a:rPr lang="en-GB" sz="1800" b="1">
                <a:solidFill>
                  <a:schemeClr val="accent6"/>
                </a:solidFill>
                <a:latin typeface="Helvetica"/>
                <a:cs typeface="Helvetica"/>
              </a:rPr>
              <a:t>focus on public inputs </a:t>
            </a:r>
            <a:r>
              <a:rPr lang="en-GB" sz="1800">
                <a:solidFill>
                  <a:schemeClr val="accent6"/>
                </a:solidFill>
                <a:latin typeface="Helvetica"/>
                <a:cs typeface="Helvetica"/>
              </a:rPr>
              <a:t>– training, business services, regulation, technology assistance etc that is precisely customised to the needs of the users. We need a </a:t>
            </a:r>
            <a:r>
              <a:rPr lang="en-GB" sz="1800" b="1">
                <a:solidFill>
                  <a:schemeClr val="accent6"/>
                </a:solidFill>
                <a:latin typeface="Helvetica"/>
                <a:cs typeface="Helvetica"/>
              </a:rPr>
              <a:t>collaborative relationship </a:t>
            </a:r>
            <a:r>
              <a:rPr lang="en-GB" sz="1800">
                <a:solidFill>
                  <a:schemeClr val="accent6"/>
                </a:solidFill>
                <a:latin typeface="Helvetica"/>
                <a:cs typeface="Helvetica"/>
              </a:rPr>
              <a:t>between government agencies and firms, rather than a traditional top-down approach. We need ‘soft’ conditionality, only punishing recipients of financial support when they are acting in bad faith. This allows users to take risks. The focus should be on services, among smaller firms, and on medium-productivity activities in the economy.</a:t>
            </a:r>
            <a:endParaRPr lang="en-GB">
              <a:solidFill>
                <a:schemeClr val="accent6"/>
              </a:solidFill>
              <a:latin typeface="Helvetica"/>
              <a:cs typeface="Helvetica"/>
            </a:endParaRPr>
          </a:p>
          <a:p>
            <a:pPr marL="342900" indent="-34290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Good Jobs as a Central Feature of Industrial Policy: </a:t>
            </a:r>
            <a:r>
              <a:rPr lang="en-GB" sz="1800">
                <a:solidFill>
                  <a:schemeClr val="accent6"/>
                </a:solidFill>
                <a:latin typeface="Helvetica"/>
                <a:cs typeface="Helvetica"/>
              </a:rPr>
              <a:t>Industrial policy tends to focus on manufacturing, the green transition, and global competitiveness, but good jobs are not a central feature of industrial policy. Rodrik argues that good jobs will </a:t>
            </a:r>
            <a:r>
              <a:rPr lang="en-GB" sz="1800" b="1">
                <a:solidFill>
                  <a:schemeClr val="accent6"/>
                </a:solidFill>
                <a:latin typeface="Helvetica"/>
                <a:cs typeface="Helvetica"/>
              </a:rPr>
              <a:t>require their own industrial policy</a:t>
            </a:r>
            <a:r>
              <a:rPr lang="en-GB" sz="1800">
                <a:solidFill>
                  <a:schemeClr val="accent6"/>
                </a:solidFill>
                <a:latin typeface="Helvetica"/>
                <a:cs typeface="Helvetica"/>
              </a:rPr>
              <a:t>. This should focus as much on the ‘demand’ side of the economy – firms that provide good jobs – as the ‘supply side’, such as skills and training. </a:t>
            </a:r>
            <a:endParaRPr lang="en-GB" sz="1800">
              <a:solidFill>
                <a:schemeClr val="accent6"/>
              </a:solidFill>
              <a:cs typeface="Helvetica"/>
            </a:endParaRPr>
          </a:p>
        </p:txBody>
      </p:sp>
    </p:spTree>
    <p:extLst>
      <p:ext uri="{BB962C8B-B14F-4D97-AF65-F5344CB8AC3E}">
        <p14:creationId xmlns:p14="http://schemas.microsoft.com/office/powerpoint/2010/main" val="415199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478464" y="248923"/>
            <a:ext cx="7772400" cy="820587"/>
          </a:xfrm>
        </p:spPr>
        <p:txBody>
          <a:bodyPr/>
          <a:lstStyle/>
          <a:p>
            <a:r>
              <a:rPr lang="en-GB"/>
              <a:t>Introduction </a:t>
            </a:r>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478464" y="1263889"/>
            <a:ext cx="7442792" cy="5126278"/>
          </a:xfrm>
        </p:spPr>
        <p:txBody>
          <a:bodyPr>
            <a:noAutofit/>
          </a:bodyPr>
          <a:lstStyle/>
          <a:p>
            <a:pPr marL="342900" indent="-342900">
              <a:buClr>
                <a:schemeClr val="accent6"/>
              </a:buClr>
              <a:buFont typeface="Arial" panose="020B0604020202020204" pitchFamily="34" charset="0"/>
              <a:buChar char="•"/>
            </a:pPr>
            <a:r>
              <a:rPr lang="en-GB" dirty="0">
                <a:solidFill>
                  <a:schemeClr val="accent6"/>
                </a:solidFill>
              </a:rPr>
              <a:t>This is Berkshire LEP’s Quarterly Economic Update for the second quarter of 2023/24.</a:t>
            </a:r>
          </a:p>
          <a:p>
            <a:pPr marL="342900" indent="-342900">
              <a:buClr>
                <a:schemeClr val="accent6"/>
              </a:buClr>
              <a:buFont typeface="Arial" panose="020B0604020202020204" pitchFamily="34" charset="0"/>
              <a:buChar char="•"/>
            </a:pPr>
            <a:r>
              <a:rPr lang="en-GB" dirty="0">
                <a:solidFill>
                  <a:schemeClr val="accent6"/>
                </a:solidFill>
              </a:rPr>
              <a:t>Key contents are set out on the next slide. However, each quarter, we aim to have one or two themed features. This quarter, following the party conferences, we will be discussing the conference speeches of the Chancellor, Jeremy Hunt, and his Labour Shadow, Rachel Reeves. </a:t>
            </a:r>
          </a:p>
          <a:p>
            <a:pPr marL="342900" indent="-342900">
              <a:buClr>
                <a:schemeClr val="accent6"/>
              </a:buClr>
              <a:buFont typeface="Arial" panose="020B0604020202020204" pitchFamily="34" charset="0"/>
              <a:buChar char="•"/>
            </a:pPr>
            <a:r>
              <a:rPr lang="en-GB" dirty="0">
                <a:solidFill>
                  <a:schemeClr val="accent6"/>
                </a:solidFill>
              </a:rPr>
              <a:t>We also feature a lecture delivered in London by Professor Dani Rodrik of Harvard University, entitled ‘Creating a Good Jobs Economy’.</a:t>
            </a:r>
          </a:p>
          <a:p>
            <a:pPr marL="342900" indent="-342900">
              <a:buClr>
                <a:schemeClr val="accent6"/>
              </a:buClr>
              <a:buFont typeface="Arial" panose="020B0604020202020204" pitchFamily="34" charset="0"/>
              <a:buChar char="•"/>
            </a:pPr>
            <a:r>
              <a:rPr lang="en-GB" dirty="0">
                <a:solidFill>
                  <a:schemeClr val="accent6"/>
                </a:solidFill>
              </a:rPr>
              <a:t>These briefings are evolving documents and their content is dictated in part information requests from our readers. </a:t>
            </a:r>
          </a:p>
          <a:p>
            <a:pPr marL="342900" indent="-342900">
              <a:buClr>
                <a:schemeClr val="accent6"/>
              </a:buClr>
              <a:buFont typeface="Arial" panose="020B0604020202020204" pitchFamily="34" charset="0"/>
              <a:buChar char="•"/>
            </a:pPr>
            <a:r>
              <a:rPr lang="en-GB" dirty="0">
                <a:solidFill>
                  <a:schemeClr val="accent6"/>
                </a:solidFill>
              </a:rPr>
              <a:t>If there is an economic aspect which you think would be beneficial to include/ expand upon (or you have any queries), we will do our best to help. Please contact </a:t>
            </a:r>
            <a:r>
              <a:rPr lang="en-GB" dirty="0">
                <a:solidFill>
                  <a:schemeClr val="accent6"/>
                </a:solidFill>
                <a:hlinkClick r:id="rId2"/>
              </a:rPr>
              <a:t>timpage@thamesvalleyberkshire.co.uk</a:t>
            </a:r>
            <a:r>
              <a:rPr lang="en-GB" dirty="0">
                <a:solidFill>
                  <a:schemeClr val="accent6"/>
                </a:solidFill>
              </a:rPr>
              <a:t> </a:t>
            </a:r>
          </a:p>
        </p:txBody>
      </p:sp>
    </p:spTree>
    <p:extLst>
      <p:ext uri="{BB962C8B-B14F-4D97-AF65-F5344CB8AC3E}">
        <p14:creationId xmlns:p14="http://schemas.microsoft.com/office/powerpoint/2010/main" val="4128846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7" y="133753"/>
            <a:ext cx="11461525" cy="864829"/>
          </a:xfrm>
        </p:spPr>
        <p:txBody>
          <a:bodyPr>
            <a:normAutofit fontScale="90000"/>
          </a:bodyPr>
          <a:lstStyle/>
          <a:p>
            <a:r>
              <a:rPr lang="en-GB" sz="1400" dirty="0">
                <a:latin typeface="Helvetica" pitchFamily="2" charset="0"/>
              </a:rPr>
              <a:t>Q2 2023/24</a:t>
            </a:r>
            <a:br>
              <a:rPr lang="en-GB" sz="1400" dirty="0">
                <a:latin typeface="Helvetica" pitchFamily="2" charset="0"/>
              </a:rPr>
            </a:br>
            <a:r>
              <a:rPr lang="en-GB" altLang="zh-CN" dirty="0"/>
              <a:t>Professor Dani Rodrik – What Does it Take to Build a Good Jobs Economy?</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4"/>
            <a:ext cx="11113076" cy="5368625"/>
          </a:xfrm>
          <a:noFill/>
        </p:spPr>
        <p:txBody>
          <a:bodyPr vert="horz" lIns="91440" tIns="45720" rIns="91440" bIns="45720" rtlCol="0" anchor="t">
            <a:noAutofit/>
          </a:bodyPr>
          <a:lstStyle/>
          <a:p>
            <a:pPr marL="285750" indent="-285750">
              <a:lnSpc>
                <a:spcPct val="100000"/>
              </a:lnSpc>
              <a:buClr>
                <a:schemeClr val="accent6"/>
              </a:buClr>
              <a:buFont typeface="Arial" panose="020B0604020202020204" pitchFamily="34" charset="0"/>
              <a:buChar char="•"/>
            </a:pPr>
            <a:endParaRPr lang="en-GB" sz="1800" b="1">
              <a:solidFill>
                <a:schemeClr val="accent6"/>
              </a:solidFill>
              <a:latin typeface="Helvetica"/>
              <a:cs typeface="Helvetica"/>
            </a:endParaRPr>
          </a:p>
          <a:p>
            <a:pPr marL="285750" indent="-285750">
              <a:lnSpc>
                <a:spcPct val="100000"/>
              </a:lnSpc>
              <a:buClr>
                <a:schemeClr val="accent6"/>
              </a:buClr>
              <a:buFont typeface="Arial" panose="020B0604020202020204" pitchFamily="34" charset="0"/>
              <a:buChar char="•"/>
            </a:pPr>
            <a:r>
              <a:rPr lang="en-GB" sz="1800" b="1">
                <a:solidFill>
                  <a:schemeClr val="accent6"/>
                </a:solidFill>
                <a:latin typeface="Helvetica"/>
                <a:cs typeface="Helvetica"/>
              </a:rPr>
              <a:t>What does this Mean for Berkshire: </a:t>
            </a:r>
            <a:r>
              <a:rPr lang="en-GB" sz="1800">
                <a:solidFill>
                  <a:schemeClr val="accent6"/>
                </a:solidFill>
                <a:latin typeface="Helvetica"/>
                <a:cs typeface="Helvetica"/>
              </a:rPr>
              <a:t>The idea of regional differences, i.e. between London and the South East on the one hand, and the rest of the UK on the other, can be contested. This may be generally true, but there are pockets of deprivation in many communities across the South East, as well as areas of wealth and high productivity in other parts of the UK. </a:t>
            </a:r>
          </a:p>
          <a:p>
            <a:pPr marL="285750" indent="-285750">
              <a:lnSpc>
                <a:spcPct val="100000"/>
              </a:lnSpc>
              <a:buClr>
                <a:schemeClr val="accent6"/>
              </a:buClr>
              <a:buFont typeface="Arial" panose="020B0604020202020204" pitchFamily="34" charset="0"/>
              <a:buChar char="•"/>
            </a:pPr>
            <a:r>
              <a:rPr lang="en-GB" sz="1800">
                <a:solidFill>
                  <a:schemeClr val="accent6"/>
                </a:solidFill>
                <a:latin typeface="Helvetica"/>
                <a:cs typeface="Helvetica"/>
              </a:rPr>
              <a:t>‘A Fresh Start for Berkshire’, to be launched at our Annual Conference on 28 November, calls for a ‘</a:t>
            </a:r>
            <a:r>
              <a:rPr lang="en-GB" sz="1800" b="1">
                <a:solidFill>
                  <a:schemeClr val="accent6"/>
                </a:solidFill>
                <a:latin typeface="Helvetica"/>
                <a:cs typeface="Helvetica"/>
              </a:rPr>
              <a:t>good growth, good jobs</a:t>
            </a:r>
            <a:r>
              <a:rPr lang="en-GB" sz="1800">
                <a:solidFill>
                  <a:schemeClr val="accent6"/>
                </a:solidFill>
                <a:latin typeface="Helvetica"/>
                <a:cs typeface="Helvetica"/>
              </a:rPr>
              <a:t>’ economy. This focuses on skills, including adaptability, management training and skills for the ‘silver’ economy, thereby addressing the ‘supply side. But it also focuses on the need for good companies, adopting policies around ‘every job being a good job’ on the other. </a:t>
            </a:r>
            <a:endParaRPr lang="en-GB">
              <a:solidFill>
                <a:schemeClr val="accent6"/>
              </a:solidFill>
            </a:endParaRPr>
          </a:p>
          <a:p>
            <a:pPr marL="342900" indent="-342900">
              <a:lnSpc>
                <a:spcPct val="100000"/>
              </a:lnSpc>
              <a:buClr>
                <a:schemeClr val="accent6"/>
              </a:buClr>
              <a:buFont typeface="Arial" panose="020B0604020202020204" pitchFamily="34" charset="0"/>
              <a:buChar char="•"/>
            </a:pPr>
            <a:endParaRPr lang="en-GB" sz="1800" b="1">
              <a:solidFill>
                <a:schemeClr val="accent6"/>
              </a:solidFill>
            </a:endParaRPr>
          </a:p>
          <a:p>
            <a:pPr marL="342900" indent="-342900">
              <a:lnSpc>
                <a:spcPct val="100000"/>
              </a:lnSpc>
              <a:buClr>
                <a:schemeClr val="accent6"/>
              </a:buClr>
              <a:buFont typeface="Arial" panose="020B0604020202020204" pitchFamily="34" charset="0"/>
              <a:buChar char="•"/>
            </a:pPr>
            <a:endParaRPr lang="en-GB" sz="1800">
              <a:solidFill>
                <a:schemeClr val="accent6"/>
              </a:solidFill>
              <a:latin typeface="Helvetica"/>
              <a:cs typeface="Helvetica"/>
            </a:endParaRPr>
          </a:p>
        </p:txBody>
      </p:sp>
    </p:spTree>
    <p:extLst>
      <p:ext uri="{BB962C8B-B14F-4D97-AF65-F5344CB8AC3E}">
        <p14:creationId xmlns:p14="http://schemas.microsoft.com/office/powerpoint/2010/main" val="183840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293CEA-DC01-DDA8-C1A8-D290CEEB037B}"/>
              </a:ext>
            </a:extLst>
          </p:cNvPr>
          <p:cNvSpPr>
            <a:spLocks noGrp="1"/>
          </p:cNvSpPr>
          <p:nvPr>
            <p:ph type="subTitle" idx="1"/>
          </p:nvPr>
        </p:nvSpPr>
        <p:spPr>
          <a:xfrm>
            <a:off x="434147" y="2580600"/>
            <a:ext cx="9730579" cy="3618182"/>
          </a:xfrm>
        </p:spPr>
        <p:txBody>
          <a:bodyPr>
            <a:normAutofit/>
          </a:bodyPr>
          <a:lstStyle/>
          <a:p>
            <a:r>
              <a:rPr lang="en-GB" sz="4000">
                <a:latin typeface="Helvetica" pitchFamily="2" charset="0"/>
              </a:rPr>
              <a:t>Economic and Labour Market Insight: Implications for Berkshire</a:t>
            </a:r>
            <a:endParaRPr lang="en-GB" sz="4000"/>
          </a:p>
        </p:txBody>
      </p:sp>
    </p:spTree>
    <p:extLst>
      <p:ext uri="{BB962C8B-B14F-4D97-AF65-F5344CB8AC3E}">
        <p14:creationId xmlns:p14="http://schemas.microsoft.com/office/powerpoint/2010/main" val="2904599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9487530" cy="864829"/>
          </a:xfrm>
        </p:spPr>
        <p:txBody>
          <a:bodyPr>
            <a:normAutofit/>
          </a:bodyPr>
          <a:lstStyle/>
          <a:p>
            <a:r>
              <a:rPr lang="en-GB" sz="1400"/>
              <a:t>Strategic News</a:t>
            </a:r>
            <a:br>
              <a:rPr lang="en-GB" sz="1400">
                <a:latin typeface="Helvetica" pitchFamily="2" charset="0"/>
              </a:rPr>
            </a:b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Will Heathrow’s Third </a:t>
            </a:r>
            <a:r>
              <a:rPr lang="en-GB">
                <a:solidFill>
                  <a:srgbClr val="003E70"/>
                </a:solidFill>
              </a:rPr>
              <a:t>R</a:t>
            </a:r>
            <a:r>
              <a:rPr kumimoji="0" lang="en-GB" sz="2800" b="1" i="0" u="none" strike="noStrike" kern="1200" cap="none" spc="0" normalizeH="0" baseline="0" noProof="0" err="1">
                <a:ln>
                  <a:noFill/>
                </a:ln>
                <a:solidFill>
                  <a:srgbClr val="003E70"/>
                </a:solidFill>
                <a:effectLst/>
                <a:uLnTx/>
                <a:uFillTx/>
                <a:latin typeface="Helvetica" pitchFamily="2" charset="0"/>
                <a:ea typeface="+mj-ea"/>
                <a:cs typeface="+mj-cs"/>
              </a:rPr>
              <a:t>unway</a:t>
            </a: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 </a:t>
            </a:r>
            <a:r>
              <a:rPr lang="en-GB">
                <a:solidFill>
                  <a:srgbClr val="003E70"/>
                </a:solidFill>
              </a:rPr>
              <a:t>F</a:t>
            </a:r>
            <a:r>
              <a:rPr kumimoji="0" lang="en-GB" sz="2800" b="1" i="0" u="none" strike="noStrike" kern="1200" cap="none" spc="0" normalizeH="0" baseline="0" noProof="0" err="1">
                <a:ln>
                  <a:noFill/>
                </a:ln>
                <a:solidFill>
                  <a:srgbClr val="003E70"/>
                </a:solidFill>
                <a:effectLst/>
                <a:uLnTx/>
                <a:uFillTx/>
                <a:latin typeface="Helvetica" pitchFamily="2" charset="0"/>
                <a:ea typeface="+mj-ea"/>
                <a:cs typeface="+mj-cs"/>
              </a:rPr>
              <a:t>inally</a:t>
            </a: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 </a:t>
            </a:r>
            <a:r>
              <a:rPr lang="en-GB">
                <a:solidFill>
                  <a:srgbClr val="003E70"/>
                </a:solidFill>
              </a:rPr>
              <a:t>G</a:t>
            </a: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o </a:t>
            </a:r>
            <a:r>
              <a:rPr lang="en-GB">
                <a:solidFill>
                  <a:srgbClr val="003E70"/>
                </a:solidFill>
              </a:rPr>
              <a:t>A</a:t>
            </a: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head?</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4"/>
            <a:ext cx="11113076" cy="5368625"/>
          </a:xfrm>
          <a:noFill/>
        </p:spPr>
        <p:txBody>
          <a:bodyPr>
            <a:noAutofit/>
          </a:bodyPr>
          <a:lstStyle/>
          <a:p>
            <a:pPr>
              <a:lnSpc>
                <a:spcPct val="100000"/>
              </a:lnSpc>
              <a:buClr>
                <a:schemeClr val="accent6"/>
              </a:buClr>
            </a:pPr>
            <a:r>
              <a:rPr lang="en-GB" sz="1800" b="1" i="0">
                <a:solidFill>
                  <a:schemeClr val="accent6"/>
                </a:solidFill>
                <a:effectLst/>
                <a:latin typeface="Helvetica" pitchFamily="2" charset="0"/>
              </a:rPr>
              <a:t>In ‘The Big Read’, 28 September 2023, the Finan</a:t>
            </a:r>
            <a:r>
              <a:rPr lang="en-GB" sz="1800" b="1">
                <a:solidFill>
                  <a:schemeClr val="accent6"/>
                </a:solidFill>
              </a:rPr>
              <a:t>cial Times discussed the case for and against Heathrow expansion.</a:t>
            </a:r>
            <a:endParaRPr lang="en-GB" sz="1800" b="1" i="0">
              <a:solidFill>
                <a:schemeClr val="accent6"/>
              </a:solidFill>
              <a:effectLst/>
              <a:latin typeface="Helvetica" pitchFamily="2" charset="0"/>
            </a:endParaRPr>
          </a:p>
          <a:p>
            <a:pPr marL="342900" indent="-342900">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Pros:</a:t>
            </a:r>
          </a:p>
          <a:p>
            <a:pPr marL="1028700" lvl="1" indent="-342900">
              <a:lnSpc>
                <a:spcPct val="100000"/>
              </a:lnSpc>
              <a:buClr>
                <a:schemeClr val="accent6"/>
              </a:buClr>
            </a:pPr>
            <a:r>
              <a:rPr lang="en-GB" sz="1600" b="1" i="0">
                <a:solidFill>
                  <a:schemeClr val="accent6"/>
                </a:solidFill>
                <a:effectLst/>
                <a:latin typeface="Helvetica" pitchFamily="2" charset="0"/>
              </a:rPr>
              <a:t>Boost to Local Economy: E</a:t>
            </a:r>
            <a:r>
              <a:rPr lang="en-GB" sz="1600" i="0">
                <a:solidFill>
                  <a:schemeClr val="accent6"/>
                </a:solidFill>
                <a:effectLst/>
                <a:latin typeface="Helvetica" pitchFamily="2" charset="0"/>
              </a:rPr>
              <a:t>xperts agree that expansion is crucial for economic growth. A third runway would create new jobs, bolster international tourism, and improve both national and regional connectivity. </a:t>
            </a:r>
          </a:p>
          <a:p>
            <a:pPr marL="1028700" lvl="1" indent="-342900">
              <a:lnSpc>
                <a:spcPct val="100000"/>
              </a:lnSpc>
              <a:buClr>
                <a:schemeClr val="accent6"/>
              </a:buClr>
            </a:pPr>
            <a:r>
              <a:rPr lang="en-GB" sz="1600" b="1" i="0">
                <a:solidFill>
                  <a:schemeClr val="accent6"/>
                </a:solidFill>
                <a:effectLst/>
                <a:latin typeface="Helvetica" pitchFamily="2" charset="0"/>
              </a:rPr>
              <a:t>Global Competitiveness</a:t>
            </a:r>
            <a:r>
              <a:rPr lang="en-GB" sz="1600" i="0">
                <a:solidFill>
                  <a:schemeClr val="accent6"/>
                </a:solidFill>
                <a:effectLst/>
                <a:latin typeface="Helvetica" pitchFamily="2" charset="0"/>
              </a:rPr>
              <a:t>: Heathrow’s expansion is seen as a way for the UK to maintain and possibly enhance its competitiveness globally.</a:t>
            </a:r>
          </a:p>
          <a:p>
            <a:pPr marL="1028700" lvl="1" indent="-342900">
              <a:lnSpc>
                <a:spcPct val="100000"/>
              </a:lnSpc>
              <a:buClr>
                <a:schemeClr val="accent6"/>
              </a:buClr>
            </a:pPr>
            <a:r>
              <a:rPr lang="en-GB" sz="1600" b="1" i="0">
                <a:solidFill>
                  <a:schemeClr val="accent6"/>
                </a:solidFill>
                <a:effectLst/>
                <a:latin typeface="Helvetica" pitchFamily="2" charset="0"/>
              </a:rPr>
              <a:t>Increase in Capacity</a:t>
            </a:r>
            <a:r>
              <a:rPr lang="en-GB" sz="1600" i="0">
                <a:solidFill>
                  <a:schemeClr val="accent6"/>
                </a:solidFill>
                <a:effectLst/>
                <a:latin typeface="Helvetica" pitchFamily="2" charset="0"/>
              </a:rPr>
              <a:t>: The UK government forecasts a 52% rise in air travel demand by 2050. A third runway would help Heathrow meet this projected demand and continue its role as a vital "hub" airport.</a:t>
            </a:r>
          </a:p>
          <a:p>
            <a:pPr marL="342900" indent="-342900">
              <a:lnSpc>
                <a:spcPct val="100000"/>
              </a:lnSpc>
              <a:buClr>
                <a:schemeClr val="accent6"/>
              </a:buClr>
              <a:buFont typeface="Arial" panose="020B0604020202020204" pitchFamily="34" charset="0"/>
              <a:buChar char="•"/>
            </a:pPr>
            <a:r>
              <a:rPr lang="en-GB" sz="1800" b="1" i="0">
                <a:solidFill>
                  <a:schemeClr val="accent6"/>
                </a:solidFill>
                <a:effectLst/>
                <a:latin typeface="Helvetica" pitchFamily="2" charset="0"/>
              </a:rPr>
              <a:t>Cons:</a:t>
            </a:r>
          </a:p>
          <a:p>
            <a:pPr marL="1028700" lvl="1" indent="-342900">
              <a:lnSpc>
                <a:spcPct val="100000"/>
              </a:lnSpc>
              <a:buClr>
                <a:schemeClr val="accent6"/>
              </a:buClr>
            </a:pPr>
            <a:r>
              <a:rPr lang="en-GB" sz="1600" b="1" i="0">
                <a:solidFill>
                  <a:schemeClr val="accent6"/>
                </a:solidFill>
                <a:effectLst/>
                <a:latin typeface="Helvetica" pitchFamily="2" charset="0"/>
              </a:rPr>
              <a:t>Financial Risk: </a:t>
            </a:r>
            <a:r>
              <a:rPr lang="en-GB" sz="1600" i="0">
                <a:solidFill>
                  <a:schemeClr val="accent6"/>
                </a:solidFill>
                <a:effectLst/>
                <a:latin typeface="Helvetica" pitchFamily="2" charset="0"/>
              </a:rPr>
              <a:t>With Heathrow already in £16 billion of debt, there are concerns about how the airport would finance this large project. </a:t>
            </a:r>
          </a:p>
          <a:p>
            <a:pPr marL="1028700" lvl="1" indent="-342900">
              <a:lnSpc>
                <a:spcPct val="100000"/>
              </a:lnSpc>
              <a:buClr>
                <a:schemeClr val="accent6"/>
              </a:buClr>
            </a:pPr>
            <a:r>
              <a:rPr lang="en-GB" sz="1600" b="1" i="0">
                <a:solidFill>
                  <a:schemeClr val="accent6"/>
                </a:solidFill>
                <a:effectLst/>
                <a:latin typeface="Helvetica" pitchFamily="2" charset="0"/>
              </a:rPr>
              <a:t>Inflation and Construction Costs: </a:t>
            </a:r>
            <a:r>
              <a:rPr lang="en-GB" sz="1600" i="0">
                <a:solidFill>
                  <a:schemeClr val="accent6"/>
                </a:solidFill>
                <a:effectLst/>
                <a:latin typeface="Helvetica" pitchFamily="2" charset="0"/>
              </a:rPr>
              <a:t>Rising inflation has increased the cost of financing and construction, adding another layer of financial complexity to the project.</a:t>
            </a:r>
          </a:p>
          <a:p>
            <a:pPr marL="1028700" lvl="1" indent="-342900">
              <a:lnSpc>
                <a:spcPct val="100000"/>
              </a:lnSpc>
              <a:buClr>
                <a:schemeClr val="accent6"/>
              </a:buClr>
            </a:pPr>
            <a:r>
              <a:rPr lang="en-GB" sz="1600" b="1" i="0">
                <a:solidFill>
                  <a:schemeClr val="accent6"/>
                </a:solidFill>
                <a:effectLst/>
                <a:latin typeface="Helvetica" pitchFamily="2" charset="0"/>
              </a:rPr>
              <a:t>Environmental Concerns and Regulation: </a:t>
            </a:r>
            <a:r>
              <a:rPr lang="en-GB" sz="1600" i="0">
                <a:solidFill>
                  <a:schemeClr val="accent6"/>
                </a:solidFill>
                <a:effectLst/>
                <a:latin typeface="Helvetica" pitchFamily="2" charset="0"/>
              </a:rPr>
              <a:t>The UK has a legally binding commitment to achieve net zero emissions by 2050. A third runway would increase emissions unless new technologies or fuels can be developed at a commercial scale, which remains uncertain.</a:t>
            </a:r>
          </a:p>
        </p:txBody>
      </p:sp>
      <p:sp>
        <p:nvSpPr>
          <p:cNvPr id="3" name="TextBox 2">
            <a:extLst>
              <a:ext uri="{FF2B5EF4-FFF2-40B4-BE49-F238E27FC236}">
                <a16:creationId xmlns:a16="http://schemas.microsoft.com/office/drawing/2014/main" id="{A4B40912-5CD1-CB03-098A-F2794DC4B1BF}"/>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 </a:t>
            </a:r>
            <a:r>
              <a:rPr lang="en-US" sz="1400" b="1">
                <a:solidFill>
                  <a:srgbClr val="3F3F3F"/>
                </a:solidFill>
                <a:latin typeface="Helvetica" pitchFamily="2" charset="0"/>
                <a:hlinkClick r:id="rId2"/>
              </a:rPr>
              <a:t>Financial Times, September 2023</a:t>
            </a:r>
            <a:r>
              <a:rPr lang="en-US" sz="1400" b="1">
                <a:solidFill>
                  <a:srgbClr val="3F3F3F"/>
                </a:solidFill>
                <a:latin typeface="Helvetica" pitchFamily="2" charset="0"/>
              </a:rPr>
              <a:t> </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84525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9487530" cy="864829"/>
          </a:xfrm>
        </p:spPr>
        <p:txBody>
          <a:bodyPr>
            <a:normAutofit/>
          </a:bodyPr>
          <a:lstStyle/>
          <a:p>
            <a:r>
              <a:rPr lang="en-GB" sz="1400" dirty="0">
                <a:latin typeface="Helvetica" pitchFamily="2" charset="0"/>
              </a:rPr>
              <a:t>Q2 2023/24</a:t>
            </a:r>
            <a:br>
              <a:rPr lang="en-GB" sz="1400" dirty="0">
                <a:latin typeface="Helvetica" pitchFamily="2" charset="0"/>
              </a:rPr>
            </a:br>
            <a:r>
              <a:rPr lang="en-GB" dirty="0">
                <a:latin typeface="Helvetica" pitchFamily="2" charset="0"/>
              </a:rPr>
              <a:t>Claimant Count by Unitary Authority</a:t>
            </a:r>
            <a:r>
              <a:rPr kumimoji="0" lang="en-GB" sz="2800" b="1" i="0" u="none" strike="noStrike" kern="1200" cap="none" spc="0" normalizeH="0" baseline="0" noProof="0" dirty="0">
                <a:ln>
                  <a:noFill/>
                </a:ln>
                <a:solidFill>
                  <a:srgbClr val="003E70"/>
                </a:solidFill>
                <a:effectLst/>
                <a:uLnTx/>
                <a:uFillTx/>
                <a:latin typeface="Helvetica" pitchFamily="2" charset="0"/>
                <a:ea typeface="+mj-ea"/>
                <a:cs typeface="+mj-cs"/>
              </a:rPr>
              <a:t> </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4"/>
            <a:ext cx="11113076" cy="5368625"/>
          </a:xfrm>
          <a:noFill/>
        </p:spPr>
        <p:txBody>
          <a:bodyPr>
            <a:noAutofit/>
          </a:bodyPr>
          <a:lstStyle/>
          <a:p>
            <a:pPr marL="342900" indent="-342900">
              <a:lnSpc>
                <a:spcPct val="100000"/>
              </a:lnSpc>
              <a:buClr>
                <a:schemeClr val="accent6"/>
              </a:buClr>
              <a:buFont typeface="Arial" panose="020B0604020202020204" pitchFamily="34" charset="0"/>
              <a:buChar char="•"/>
            </a:pPr>
            <a:r>
              <a:rPr lang="en-GB" sz="1800" i="0">
                <a:solidFill>
                  <a:schemeClr val="accent6"/>
                </a:solidFill>
                <a:effectLst/>
                <a:latin typeface="Helvetica" pitchFamily="2" charset="0"/>
              </a:rPr>
              <a:t>A total of 17,165 claimants (2.8% of the working-age population) in Berkshire.</a:t>
            </a:r>
          </a:p>
          <a:p>
            <a:pPr marL="1028700" lvl="1" indent="-342900">
              <a:lnSpc>
                <a:spcPct val="100000"/>
              </a:lnSpc>
              <a:buClr>
                <a:schemeClr val="accent6"/>
              </a:buClr>
            </a:pPr>
            <a:r>
              <a:rPr lang="en-GB" sz="1600" i="0">
                <a:solidFill>
                  <a:schemeClr val="accent6"/>
                </a:solidFill>
                <a:effectLst/>
                <a:latin typeface="Helvetica" pitchFamily="2" charset="0"/>
              </a:rPr>
              <a:t>1,615 claimants (2.0% of the working-age population) in Bracknell Forest UA</a:t>
            </a:r>
          </a:p>
          <a:p>
            <a:pPr marL="1028700" lvl="1" indent="-342900">
              <a:lnSpc>
                <a:spcPct val="100000"/>
              </a:lnSpc>
              <a:buClr>
                <a:schemeClr val="accent6"/>
              </a:buClr>
            </a:pPr>
            <a:r>
              <a:rPr lang="en-GB" sz="1600" i="0">
                <a:solidFill>
                  <a:schemeClr val="accent6"/>
                </a:solidFill>
                <a:effectLst/>
                <a:latin typeface="Helvetica" pitchFamily="2" charset="0"/>
              </a:rPr>
              <a:t>4,575 claimants (3.8% of the working-age population) in Reading UA</a:t>
            </a:r>
          </a:p>
          <a:p>
            <a:pPr marL="1028700" lvl="1" indent="-342900">
              <a:lnSpc>
                <a:spcPct val="100000"/>
              </a:lnSpc>
              <a:buClr>
                <a:schemeClr val="accent6"/>
              </a:buClr>
            </a:pPr>
            <a:r>
              <a:rPr lang="en-GB" sz="1600" i="0">
                <a:solidFill>
                  <a:schemeClr val="accent6"/>
                </a:solidFill>
                <a:effectLst/>
                <a:latin typeface="Helvetica" pitchFamily="2" charset="0"/>
              </a:rPr>
              <a:t>5,095 claimants (4.9% of the working-age population) in Slough UA</a:t>
            </a:r>
          </a:p>
          <a:p>
            <a:pPr marL="1028700" lvl="1" indent="-342900">
              <a:lnSpc>
                <a:spcPct val="100000"/>
              </a:lnSpc>
              <a:buClr>
                <a:schemeClr val="accent6"/>
              </a:buClr>
            </a:pPr>
            <a:r>
              <a:rPr lang="en-GB" sz="1600" i="0">
                <a:solidFill>
                  <a:schemeClr val="accent6"/>
                </a:solidFill>
                <a:effectLst/>
                <a:latin typeface="Helvetica" pitchFamily="2" charset="0"/>
              </a:rPr>
              <a:t>1,985 claimants (2.0% of the working-age population) in West Berkshire UA</a:t>
            </a:r>
          </a:p>
          <a:p>
            <a:pPr marL="1028700" lvl="1" indent="-342900">
              <a:lnSpc>
                <a:spcPct val="100000"/>
              </a:lnSpc>
              <a:buClr>
                <a:schemeClr val="accent6"/>
              </a:buClr>
            </a:pPr>
            <a:r>
              <a:rPr lang="en-GB" sz="1600" i="0">
                <a:solidFill>
                  <a:schemeClr val="accent6"/>
                </a:solidFill>
                <a:effectLst/>
                <a:latin typeface="Helvetica" pitchFamily="2" charset="0"/>
              </a:rPr>
              <a:t>2,030 claimants (2.1% of the working-age population) in Windsor and Maidenhead UA</a:t>
            </a:r>
          </a:p>
          <a:p>
            <a:pPr marL="1028700" lvl="1" indent="-342900">
              <a:lnSpc>
                <a:spcPct val="100000"/>
              </a:lnSpc>
              <a:buClr>
                <a:schemeClr val="accent6"/>
              </a:buClr>
            </a:pPr>
            <a:r>
              <a:rPr lang="en-GB" sz="1600" i="0">
                <a:solidFill>
                  <a:schemeClr val="accent6"/>
                </a:solidFill>
                <a:effectLst/>
                <a:latin typeface="Helvetica" pitchFamily="2" charset="0"/>
              </a:rPr>
              <a:t>1,865 claimants (1.7% of the working-age population) in Wokingham UA</a:t>
            </a:r>
          </a:p>
          <a:p>
            <a:pPr marL="342900" indent="-342900">
              <a:lnSpc>
                <a:spcPct val="100000"/>
              </a:lnSpc>
              <a:buClr>
                <a:schemeClr val="accent6"/>
              </a:buClr>
              <a:buFont typeface="Arial" panose="020B0604020202020204" pitchFamily="34" charset="0"/>
              <a:buChar char="•"/>
            </a:pPr>
            <a:r>
              <a:rPr lang="en-GB" sz="1800" b="1">
                <a:solidFill>
                  <a:schemeClr val="accent6"/>
                </a:solidFill>
                <a:effectLst/>
                <a:latin typeface="Helvetica" pitchFamily="2" charset="0"/>
                <a:ea typeface="Calibri" panose="020F0502020204030204" pitchFamily="34" charset="0"/>
              </a:rPr>
              <a:t>Varying Dynamics Across Areas: </a:t>
            </a:r>
            <a:r>
              <a:rPr lang="en-GB" sz="1800">
                <a:solidFill>
                  <a:schemeClr val="accent6"/>
                </a:solidFill>
                <a:effectLst/>
                <a:latin typeface="Helvetica" pitchFamily="2" charset="0"/>
                <a:ea typeface="Calibri" panose="020F0502020204030204" pitchFamily="34" charset="0"/>
              </a:rPr>
              <a:t>Between August 2022 and 2023, Thames Valley Berkshire saw a slight overall increase in claimant counts and proportions (from 16,445 to 17,165 and 2.7% to 2.8%). Notably, Slough and Reading experienced a significant increase, emphasizing a deepening issue of unemployment or underemployment in these areas.</a:t>
            </a:r>
          </a:p>
          <a:p>
            <a:pPr marL="342900" indent="-342900">
              <a:lnSpc>
                <a:spcPct val="100000"/>
              </a:lnSpc>
              <a:buClr>
                <a:schemeClr val="accent6"/>
              </a:buClr>
              <a:buFont typeface="Arial" panose="020B0604020202020204" pitchFamily="34" charset="0"/>
              <a:buChar char="•"/>
            </a:pPr>
            <a:r>
              <a:rPr lang="en-GB" sz="1800" b="1">
                <a:solidFill>
                  <a:schemeClr val="accent6"/>
                </a:solidFill>
                <a:effectLst/>
                <a:latin typeface="Helvetica" pitchFamily="2" charset="0"/>
                <a:ea typeface="Calibri" panose="020F0502020204030204" pitchFamily="34" charset="0"/>
              </a:rPr>
              <a:t>Notable Anomalies: </a:t>
            </a:r>
            <a:r>
              <a:rPr lang="en-GB" sz="1800">
                <a:solidFill>
                  <a:schemeClr val="accent6"/>
                </a:solidFill>
                <a:effectLst/>
                <a:latin typeface="Helvetica" pitchFamily="2" charset="0"/>
                <a:ea typeface="Calibri" panose="020F0502020204030204" pitchFamily="34" charset="0"/>
              </a:rPr>
              <a:t>While most areas recorded increases in both claimant counts and proportions, West Berkshire bucked the trend with a slight decline in claimant counts. Meanwhile, Wokingham, which had the lowest proportion in 2022, saw an increase, potentially signalling emerging employment issues there. Windsor and Maidenhead remained largely stable, suggesting a lesser impact from the broader economic factors affecting its neighbouring localities.</a:t>
            </a:r>
          </a:p>
          <a:p>
            <a:pPr marL="342900" indent="-342900">
              <a:lnSpc>
                <a:spcPct val="100000"/>
              </a:lnSpc>
              <a:buClr>
                <a:schemeClr val="accent6"/>
              </a:buClr>
              <a:buFont typeface="Arial" panose="020B0604020202020204" pitchFamily="34" charset="0"/>
              <a:buChar char="•"/>
            </a:pPr>
            <a:endParaRPr lang="en-GB" sz="1800" i="0">
              <a:solidFill>
                <a:schemeClr val="accent6"/>
              </a:solidFill>
              <a:effectLst/>
              <a:latin typeface="Helvetica" pitchFamily="2" charset="0"/>
            </a:endParaRPr>
          </a:p>
        </p:txBody>
      </p:sp>
      <p:sp>
        <p:nvSpPr>
          <p:cNvPr id="3" name="TextBox 2">
            <a:extLst>
              <a:ext uri="{FF2B5EF4-FFF2-40B4-BE49-F238E27FC236}">
                <a16:creationId xmlns:a16="http://schemas.microsoft.com/office/drawing/2014/main" id="{A4B40912-5CD1-CB03-098A-F2794DC4B1BF}"/>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6"/>
                </a:solidFill>
                <a:latin typeface="Helvetica" pitchFamily="2" charset="0"/>
              </a:rPr>
              <a:t>ONS, August 2023</a:t>
            </a:r>
            <a:endParaRPr lang="en-GB" sz="1400" b="1">
              <a:solidFill>
                <a:schemeClr val="accent6"/>
              </a:solidFill>
              <a:latin typeface="Helvetica" pitchFamily="2" charset="0"/>
            </a:endParaRPr>
          </a:p>
        </p:txBody>
      </p:sp>
      <p:pic>
        <p:nvPicPr>
          <p:cNvPr id="2" name="Content Placeholder 12" descr="Map&#10;&#10;Description automatically generated">
            <a:extLst>
              <a:ext uri="{FF2B5EF4-FFF2-40B4-BE49-F238E27FC236}">
                <a16:creationId xmlns:a16="http://schemas.microsoft.com/office/drawing/2014/main" id="{CC3A52FE-913F-335D-5FB9-66C0352AE48A}"/>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8607318" y="-317107"/>
            <a:ext cx="3289713" cy="1998423"/>
          </a:xfrm>
          <a:prstGeom prst="rect">
            <a:avLst/>
          </a:prstGeom>
        </p:spPr>
      </p:pic>
    </p:spTree>
    <p:extLst>
      <p:ext uri="{BB962C8B-B14F-4D97-AF65-F5344CB8AC3E}">
        <p14:creationId xmlns:p14="http://schemas.microsoft.com/office/powerpoint/2010/main" val="388491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a:xfrm>
            <a:off x="587828" y="312896"/>
            <a:ext cx="7772400" cy="665860"/>
          </a:xfrm>
        </p:spPr>
        <p:txBody>
          <a:bodyPr>
            <a:normAutofit/>
          </a:bodyPr>
          <a:lstStyle/>
          <a:p>
            <a:r>
              <a:rPr lang="en-GB">
                <a:latin typeface="Helvetica" pitchFamily="2" charset="0"/>
              </a:rPr>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a:xfrm>
            <a:off x="587828" y="1174046"/>
            <a:ext cx="10757112" cy="5010444"/>
          </a:xfrm>
        </p:spPr>
        <p:txBody>
          <a:bodyPr>
            <a:noAutofit/>
          </a:bodyPr>
          <a:lstStyle/>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In Q3 of 2023, there were 6,203 unique active job postings for remote positions at companies based in Berkshire, around </a:t>
            </a:r>
            <a:r>
              <a:rPr lang="en-US" dirty="0">
                <a:solidFill>
                  <a:schemeClr val="accent6"/>
                </a:solidFill>
              </a:rPr>
              <a:t>4.18</a:t>
            </a:r>
            <a:r>
              <a:rPr lang="en-US" sz="2000" dirty="0">
                <a:solidFill>
                  <a:schemeClr val="accent6"/>
                </a:solidFill>
                <a:latin typeface="Helvetica" pitchFamily="2" charset="0"/>
              </a:rPr>
              <a:t>% higher than the figure of </a:t>
            </a:r>
            <a:r>
              <a:rPr lang="en-US" dirty="0">
                <a:solidFill>
                  <a:schemeClr val="accent6"/>
                </a:solidFill>
              </a:rPr>
              <a:t>6</a:t>
            </a:r>
            <a:r>
              <a:rPr lang="en-US" sz="2000" dirty="0">
                <a:solidFill>
                  <a:schemeClr val="accent6"/>
                </a:solidFill>
                <a:latin typeface="Helvetica" pitchFamily="2" charset="0"/>
              </a:rPr>
              <a:t>,049 for the same period one year before.</a:t>
            </a:r>
          </a:p>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Compare this with the South-East, in Q3 2023 there were 35,134 unique active job postings for remote positions; rising from 29,142 in Q3 of the previous year – an increase of </a:t>
            </a:r>
            <a:r>
              <a:rPr lang="en-US" dirty="0">
                <a:solidFill>
                  <a:schemeClr val="accent6"/>
                </a:solidFill>
              </a:rPr>
              <a:t>20</a:t>
            </a:r>
            <a:r>
              <a:rPr lang="en-US" sz="2000" dirty="0">
                <a:solidFill>
                  <a:schemeClr val="accent6"/>
                </a:solidFill>
                <a:latin typeface="Helvetica" pitchFamily="2" charset="0"/>
              </a:rPr>
              <a:t>.56%.</a:t>
            </a:r>
          </a:p>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An increase can also be seen at the national level, with a recorded 169,528 unique active remote job postings in England in Q3 of 2023, increasing from 157,411 in Q3 2021 – an increase of about 7.70%.</a:t>
            </a:r>
          </a:p>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From these figures, </a:t>
            </a:r>
            <a:r>
              <a:rPr lang="en-GB" dirty="0">
                <a:solidFill>
                  <a:schemeClr val="accent6"/>
                </a:solidFill>
              </a:rPr>
              <a:t>In Q3 2023, remote job postings increased across different regions in England, with varying degrees of growth. </a:t>
            </a:r>
            <a:r>
              <a:rPr lang="en-GB" b="1" dirty="0">
                <a:solidFill>
                  <a:schemeClr val="accent6"/>
                </a:solidFill>
              </a:rPr>
              <a:t>Berkshire saw a modest 4.18% rise</a:t>
            </a:r>
            <a:r>
              <a:rPr lang="en-GB" dirty="0">
                <a:solidFill>
                  <a:schemeClr val="accent6"/>
                </a:solidFill>
              </a:rPr>
              <a:t>, while the South-East experienced a huge 20.56% surge. Nationally, remote job postings in England increased by 7.7% compared to Q3 2022. </a:t>
            </a:r>
            <a:r>
              <a:rPr lang="en-GB" b="1" dirty="0">
                <a:solidFill>
                  <a:schemeClr val="accent6"/>
                </a:solidFill>
              </a:rPr>
              <a:t>The data highlights a booming remote job market, particularly in the South-East</a:t>
            </a:r>
            <a:r>
              <a:rPr lang="en-US" b="1" dirty="0">
                <a:solidFill>
                  <a:schemeClr val="accent6"/>
                </a:solidFill>
              </a:rPr>
              <a:t>.</a:t>
            </a:r>
          </a:p>
        </p:txBody>
      </p:sp>
      <p:sp>
        <p:nvSpPr>
          <p:cNvPr id="5" name="TextBox 4">
            <a:extLst>
              <a:ext uri="{FF2B5EF4-FFF2-40B4-BE49-F238E27FC236}">
                <a16:creationId xmlns:a16="http://schemas.microsoft.com/office/drawing/2014/main" id="{B555BB86-6028-977F-AEF9-B2EFBB5DB748}"/>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solidFill>
                  <a:schemeClr val="accent6"/>
                </a:solidFill>
                <a:latin typeface="Helvetica" pitchFamily="2" charset="0"/>
              </a:rPr>
              <a:t>EMSI, October 2023</a:t>
            </a:r>
            <a:endParaRPr lang="zh-CN" altLang="en-US" sz="1400" b="1">
              <a:solidFill>
                <a:schemeClr val="accent6"/>
              </a:solidFill>
              <a:latin typeface="Helvetica" pitchFamily="2" charset="0"/>
            </a:endParaRPr>
          </a:p>
        </p:txBody>
      </p:sp>
    </p:spTree>
    <p:extLst>
      <p:ext uri="{BB962C8B-B14F-4D97-AF65-F5344CB8AC3E}">
        <p14:creationId xmlns:p14="http://schemas.microsoft.com/office/powerpoint/2010/main" val="2803270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25A279-2147-8942-5F26-9BCB766B9697}"/>
              </a:ext>
            </a:extLst>
          </p:cNvPr>
          <p:cNvSpPr>
            <a:spLocks noGrp="1"/>
          </p:cNvSpPr>
          <p:nvPr>
            <p:ph type="subTitle" idx="1"/>
          </p:nvPr>
        </p:nvSpPr>
        <p:spPr/>
        <p:txBody>
          <a:bodyPr>
            <a:normAutofit/>
          </a:bodyPr>
          <a:lstStyle/>
          <a:p>
            <a:r>
              <a:rPr lang="en-GB" sz="4000">
                <a:latin typeface="Helvetica" pitchFamily="2" charset="0"/>
              </a:rPr>
              <a:t>Local Profiles</a:t>
            </a:r>
            <a:endParaRPr lang="en-GB" sz="4000"/>
          </a:p>
        </p:txBody>
      </p:sp>
    </p:spTree>
    <p:extLst>
      <p:ext uri="{BB962C8B-B14F-4D97-AF65-F5344CB8AC3E}">
        <p14:creationId xmlns:p14="http://schemas.microsoft.com/office/powerpoint/2010/main" val="45034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Bracknell Forest</a:t>
            </a:r>
            <a:endParaRPr lang="en-GB" sz="4000"/>
          </a:p>
        </p:txBody>
      </p:sp>
    </p:spTree>
    <p:extLst>
      <p:ext uri="{BB962C8B-B14F-4D97-AF65-F5344CB8AC3E}">
        <p14:creationId xmlns:p14="http://schemas.microsoft.com/office/powerpoint/2010/main" val="25075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a:latin typeface="Helvetica" pitchFamily="2" charset="0"/>
              </a:rPr>
              <a:t>Unemployment Figures and Notable </a:t>
            </a:r>
            <a:r>
              <a:rPr lang="en-GB"/>
              <a:t>B</a:t>
            </a:r>
            <a:r>
              <a:rPr lang="en-GB">
                <a:latin typeface="Helvetica" pitchFamily="2" charset="0"/>
              </a:rPr>
              <a:t>usiness </a:t>
            </a:r>
            <a:r>
              <a:rPr lang="en-GB"/>
              <a:t>N</a:t>
            </a:r>
            <a:r>
              <a:rPr lang="en-GB">
                <a:latin typeface="Helvetica" pitchFamily="2" charset="0"/>
              </a:rPr>
              <a:t>ews – Q3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863943" cy="4861444"/>
          </a:xfrm>
        </p:spPr>
        <p:txBody>
          <a:bodyPr>
            <a:noAutofit/>
          </a:bodyPr>
          <a:lstStyle/>
          <a:p>
            <a:pPr marL="0" indent="0">
              <a:lnSpc>
                <a:spcPct val="100000"/>
              </a:lnSpc>
              <a:buNone/>
            </a:pPr>
            <a:r>
              <a:rPr lang="en-US" sz="2000" b="1">
                <a:latin typeface="Helvetica" pitchFamily="2" charset="0"/>
              </a:rPr>
              <a:t>Claimant unemployment to August 2023 (latest)</a:t>
            </a:r>
          </a:p>
          <a:p>
            <a:pPr>
              <a:lnSpc>
                <a:spcPct val="100000"/>
              </a:lnSpc>
            </a:pPr>
            <a:r>
              <a:rPr lang="en-GB" sz="2000">
                <a:latin typeface="Helvetica" pitchFamily="2" charset="0"/>
              </a:rPr>
              <a:t>1,615 claimants (2.0% of the working-age population) in Bracknell Forest UA</a:t>
            </a:r>
          </a:p>
          <a:p>
            <a:pPr marL="0" indent="0">
              <a:lnSpc>
                <a:spcPct val="100000"/>
              </a:lnSpc>
              <a:buNone/>
            </a:pPr>
            <a:endParaRPr lang="en-US" sz="2000" b="1">
              <a:latin typeface="Helvetica" pitchFamily="2" charset="0"/>
            </a:endParaRPr>
          </a:p>
          <a:p>
            <a:pPr marL="0" indent="0">
              <a:lnSpc>
                <a:spcPct val="100000"/>
              </a:lnSpc>
              <a:buNone/>
            </a:pPr>
            <a:r>
              <a:rPr lang="en-US" sz="2000" b="1">
                <a:latin typeface="Helvetica" pitchFamily="2" charset="0"/>
              </a:rPr>
              <a:t>Notable business news:</a:t>
            </a:r>
          </a:p>
          <a:p>
            <a:pPr marL="342900" indent="-342900">
              <a:lnSpc>
                <a:spcPct val="100000"/>
              </a:lnSpc>
              <a:buFont typeface="Arial" panose="020B0604020202020204" pitchFamily="34" charset="0"/>
              <a:buChar char="•"/>
            </a:pPr>
            <a:r>
              <a:rPr lang="en-GB" sz="2000">
                <a:latin typeface="Helvetica" pitchFamily="2" charset="0"/>
              </a:rPr>
              <a:t>The council's proposed all-age Integrated Carers Strategy for 2024-2029 aims to</a:t>
            </a:r>
            <a:r>
              <a:rPr lang="en-GB" sz="2000" b="1">
                <a:latin typeface="Helvetica" pitchFamily="2" charset="0"/>
              </a:rPr>
              <a:t> improve the lives of over 8,700 identified carers </a:t>
            </a:r>
            <a:r>
              <a:rPr lang="en-GB" sz="2000">
                <a:latin typeface="Helvetica" pitchFamily="2" charset="0"/>
              </a:rPr>
              <a:t>in Bracknell Forest through collaborative partnerships in health and the community sector. With 87% of carers currently unidentified by the council, the strategy emphasizes the need to extend support networks and reach carers effectively to help them in their vital roles. One of the key priorities is employment and financial well-being, highlighting the influence of the labour market on carers. Given that many carers often face employment challenges due to their caring responsibilities, the strategy aims to create a more flexible and supportive labour environment</a:t>
            </a:r>
            <a:r>
              <a:rPr lang="en-GB" b="0" i="0" u="none" strike="noStrike">
                <a:solidFill>
                  <a:srgbClr val="374151"/>
                </a:solidFill>
                <a:effectLst/>
              </a:rPr>
              <a:t>. </a:t>
            </a:r>
            <a:r>
              <a:rPr lang="en-GB" sz="2000">
                <a:effectLst/>
                <a:latin typeface="Helvetica" pitchFamily="2" charset="0"/>
                <a:ea typeface="Calibri" panose="020F0502020204030204" pitchFamily="34" charset="0"/>
              </a:rPr>
              <a:t>– </a:t>
            </a:r>
            <a:r>
              <a:rPr lang="en-GB" sz="2000">
                <a:solidFill>
                  <a:schemeClr val="accent3"/>
                </a:solidFill>
                <a:latin typeface="Helvetica" pitchFamily="2" charset="0"/>
                <a:hlinkClick r:id="rId3">
                  <a:extLst>
                    <a:ext uri="{A12FA001-AC4F-418D-AE19-62706E023703}">
                      <ahyp:hlinkClr xmlns:ahyp="http://schemas.microsoft.com/office/drawing/2018/hyperlinkcolor" val="tx"/>
                    </a:ext>
                  </a:extLst>
                </a:hlinkClick>
              </a:rPr>
              <a:t>LINK</a:t>
            </a:r>
            <a:r>
              <a:rPr lang="en-GB" sz="2000">
                <a:latin typeface="Helvetica" pitchFamily="2" charset="0"/>
              </a:rPr>
              <a:t>.</a:t>
            </a:r>
            <a:endParaRPr lang="en-US" sz="2000" b="1">
              <a:latin typeface="Helvetica" pitchFamily="2" charset="0"/>
            </a:endParaRPr>
          </a:p>
        </p:txBody>
      </p:sp>
    </p:spTree>
    <p:extLst>
      <p:ext uri="{BB962C8B-B14F-4D97-AF65-F5344CB8AC3E}">
        <p14:creationId xmlns:p14="http://schemas.microsoft.com/office/powerpoint/2010/main" val="2963334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a:t>
            </a:r>
            <a:r>
              <a:rPr lang="en-GB"/>
              <a:t>8,647</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21,763</a:t>
            </a:r>
          </a:p>
          <a:p>
            <a:pPr marL="342900" indent="-342900">
              <a:buFont typeface="Arial" panose="020B0604020202020204" pitchFamily="34" charset="0"/>
              <a:buChar char="•"/>
            </a:pPr>
            <a:r>
              <a:rPr lang="en-GB" sz="2000">
                <a:latin typeface="Helvetica" pitchFamily="2" charset="0"/>
              </a:rPr>
              <a:t>Job posting intensity: 3:1</a:t>
            </a:r>
          </a:p>
          <a:p>
            <a:pPr marL="342900" indent="-342900">
              <a:buFont typeface="Arial" panose="020B0604020202020204" pitchFamily="34" charset="0"/>
              <a:buChar char="•"/>
            </a:pPr>
            <a:r>
              <a:rPr lang="en-GB" sz="2000">
                <a:latin typeface="Helvetica" pitchFamily="2" charset="0"/>
              </a:rPr>
              <a:t>Unique job postings (Q3 2022): </a:t>
            </a:r>
            <a:r>
              <a:rPr lang="en-GB"/>
              <a:t>9</a:t>
            </a:r>
            <a:r>
              <a:rPr lang="en-GB" sz="2000">
                <a:latin typeface="Helvetica" pitchFamily="2" charset="0"/>
              </a:rPr>
              <a:t>,230</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0" y="456784"/>
            <a:ext cx="5470263" cy="2972215"/>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51913" y="3331689"/>
            <a:ext cx="5472000" cy="2973600"/>
          </a:xfrm>
          <a:prstGeom prst="rect">
            <a:avLst/>
          </a:prstGeom>
        </p:spPr>
      </p:pic>
      <p:sp>
        <p:nvSpPr>
          <p:cNvPr id="4" name="TextBox 3">
            <a:extLst>
              <a:ext uri="{FF2B5EF4-FFF2-40B4-BE49-F238E27FC236}">
                <a16:creationId xmlns:a16="http://schemas.microsoft.com/office/drawing/2014/main" id="{DE34FA23-237C-C06F-5FD2-519E454530C9}"/>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11" name="Picture 10">
            <a:extLst>
              <a:ext uri="{FF2B5EF4-FFF2-40B4-BE49-F238E27FC236}">
                <a16:creationId xmlns:a16="http://schemas.microsoft.com/office/drawing/2014/main" id="{053BE420-0DCB-B9D7-E6FE-79881EE7F748}"/>
              </a:ext>
            </a:extLst>
          </p:cNvPr>
          <p:cNvPicPr>
            <a:picLocks noChangeAspect="1"/>
          </p:cNvPicPr>
          <p:nvPr/>
        </p:nvPicPr>
        <p:blipFill>
          <a:blip r:embed="rId5"/>
          <a:stretch>
            <a:fillRect/>
          </a:stretch>
        </p:blipFill>
        <p:spPr>
          <a:xfrm>
            <a:off x="468087" y="3998875"/>
            <a:ext cx="5797738" cy="2306414"/>
          </a:xfrm>
          <a:prstGeom prst="rect">
            <a:avLst/>
          </a:prstGeom>
        </p:spPr>
      </p:pic>
    </p:spTree>
    <p:extLst>
      <p:ext uri="{BB962C8B-B14F-4D97-AF65-F5344CB8AC3E}">
        <p14:creationId xmlns:p14="http://schemas.microsoft.com/office/powerpoint/2010/main" val="3556456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5</a:t>
            </a:r>
            <a:r>
              <a:rPr lang="en-GB"/>
              <a:t>,096</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11,601</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(Q3 2022): 5,235</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0" y="456784"/>
            <a:ext cx="5472000" cy="2973158"/>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53650" y="3331688"/>
            <a:ext cx="5472000" cy="2973600"/>
          </a:xfrm>
          <a:prstGeom prst="rect">
            <a:avLst/>
          </a:prstGeom>
        </p:spPr>
      </p:pic>
      <p:sp>
        <p:nvSpPr>
          <p:cNvPr id="7" name="TextBox 6">
            <a:extLst>
              <a:ext uri="{FF2B5EF4-FFF2-40B4-BE49-F238E27FC236}">
                <a16:creationId xmlns:a16="http://schemas.microsoft.com/office/drawing/2014/main" id="{1959698D-6D34-9747-EE9B-85D5866A5E26}"/>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8" name="Picture 7">
            <a:extLst>
              <a:ext uri="{FF2B5EF4-FFF2-40B4-BE49-F238E27FC236}">
                <a16:creationId xmlns:a16="http://schemas.microsoft.com/office/drawing/2014/main" id="{303C5B8E-9B37-1281-BD17-0DCA851414AB}"/>
              </a:ext>
            </a:extLst>
          </p:cNvPr>
          <p:cNvPicPr>
            <a:picLocks noChangeAspect="1"/>
          </p:cNvPicPr>
          <p:nvPr/>
        </p:nvPicPr>
        <p:blipFill>
          <a:blip r:embed="rId5"/>
          <a:stretch>
            <a:fillRect/>
          </a:stretch>
        </p:blipFill>
        <p:spPr>
          <a:xfrm>
            <a:off x="468087" y="3998875"/>
            <a:ext cx="5797738" cy="2306413"/>
          </a:xfrm>
          <a:prstGeom prst="rect">
            <a:avLst/>
          </a:prstGeom>
        </p:spPr>
      </p:pic>
    </p:spTree>
    <p:extLst>
      <p:ext uri="{BB962C8B-B14F-4D97-AF65-F5344CB8AC3E}">
        <p14:creationId xmlns:p14="http://schemas.microsoft.com/office/powerpoint/2010/main" val="121552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838200" y="337933"/>
            <a:ext cx="7772400" cy="820587"/>
          </a:xfrm>
        </p:spPr>
        <p:txBody>
          <a:bodyPr/>
          <a:lstStyle/>
          <a:p>
            <a:r>
              <a:rPr lang="en-GB"/>
              <a:t>Key Contents of this Quarter`s Briefing</a:t>
            </a:r>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838200" y="1391479"/>
            <a:ext cx="7508358" cy="4924261"/>
          </a:xfrm>
        </p:spPr>
        <p:txBody>
          <a:bodyPr>
            <a:normAutofit/>
          </a:bodyPr>
          <a:lstStyle/>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Updated global and UK economic forecasts</a:t>
            </a:r>
          </a:p>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Key points from the latest Labour Force Survey data</a:t>
            </a:r>
          </a:p>
          <a:p>
            <a:pPr marL="342900" indent="-342900">
              <a:buClr>
                <a:schemeClr val="accent6"/>
              </a:buClr>
              <a:buFont typeface="Arial" panose="020B0604020202020204" pitchFamily="34" charset="0"/>
              <a:buChar char="•"/>
            </a:pPr>
            <a:r>
              <a:rPr lang="en-US" altLang="zh-CN">
                <a:solidFill>
                  <a:schemeClr val="accent6"/>
                </a:solidFill>
              </a:rPr>
              <a:t>L</a:t>
            </a:r>
            <a:r>
              <a:rPr lang="en-US" altLang="zh-CN" sz="2000">
                <a:solidFill>
                  <a:schemeClr val="accent6"/>
                </a:solidFill>
                <a:latin typeface="Helvetica" pitchFamily="2" charset="0"/>
              </a:rPr>
              <a:t>atest</a:t>
            </a:r>
            <a:r>
              <a:rPr lang="en-GB" sz="2000">
                <a:solidFill>
                  <a:schemeClr val="accent6"/>
                </a:solidFill>
                <a:latin typeface="Helvetica" pitchFamily="2" charset="0"/>
              </a:rPr>
              <a:t> claimant count figures by </a:t>
            </a:r>
            <a:r>
              <a:rPr lang="en-US" altLang="zh-CN" sz="2000">
                <a:solidFill>
                  <a:schemeClr val="accent6"/>
                </a:solidFill>
                <a:latin typeface="Helvetica" pitchFamily="2" charset="0"/>
              </a:rPr>
              <a:t>the </a:t>
            </a:r>
            <a:r>
              <a:rPr lang="en-GB" sz="2000">
                <a:solidFill>
                  <a:schemeClr val="accent6"/>
                </a:solidFill>
                <a:latin typeface="Helvetica" pitchFamily="2" charset="0"/>
              </a:rPr>
              <a:t>Local Authority</a:t>
            </a:r>
          </a:p>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Latest remote working figures for Berkshire</a:t>
            </a:r>
          </a:p>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Latest ‘notable business news’ by Local Authority</a:t>
            </a:r>
          </a:p>
          <a:p>
            <a:pPr marL="342900" indent="-342900">
              <a:buClr>
                <a:schemeClr val="accent6"/>
              </a:buClr>
              <a:buFont typeface="Arial" panose="020B0604020202020204" pitchFamily="34" charset="0"/>
              <a:buChar char="•"/>
            </a:pPr>
            <a:r>
              <a:rPr lang="en-GB" sz="2000">
                <a:solidFill>
                  <a:schemeClr val="accent6"/>
                </a:solidFill>
                <a:latin typeface="Helvetica" pitchFamily="2" charset="0"/>
              </a:rPr>
              <a:t>Latest job posting analytics by Local Authority</a:t>
            </a:r>
          </a:p>
        </p:txBody>
      </p:sp>
    </p:spTree>
    <p:extLst>
      <p:ext uri="{BB962C8B-B14F-4D97-AF65-F5344CB8AC3E}">
        <p14:creationId xmlns:p14="http://schemas.microsoft.com/office/powerpoint/2010/main" val="892593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Reading</a:t>
            </a:r>
            <a:endParaRPr lang="en-GB" sz="4000"/>
          </a:p>
        </p:txBody>
      </p:sp>
    </p:spTree>
    <p:extLst>
      <p:ext uri="{BB962C8B-B14F-4D97-AF65-F5344CB8AC3E}">
        <p14:creationId xmlns:p14="http://schemas.microsoft.com/office/powerpoint/2010/main" val="283898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a:latin typeface="Helvetica" pitchFamily="2" charset="0"/>
              </a:rPr>
              <a:t>Unemployment figures and notable business news – Q3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863943" cy="4861444"/>
          </a:xfrm>
        </p:spPr>
        <p:txBody>
          <a:bodyPr>
            <a:noAutofit/>
          </a:bodyPr>
          <a:lstStyle/>
          <a:p>
            <a:pPr marL="0" indent="0">
              <a:lnSpc>
                <a:spcPct val="100000"/>
              </a:lnSpc>
              <a:buNone/>
            </a:pPr>
            <a:r>
              <a:rPr lang="en-US" sz="2000" b="1">
                <a:latin typeface="Helvetica" pitchFamily="2" charset="0"/>
              </a:rPr>
              <a:t>Claimant unemployment to August 2023 (latest)</a:t>
            </a:r>
          </a:p>
          <a:p>
            <a:pPr>
              <a:lnSpc>
                <a:spcPct val="100000"/>
              </a:lnSpc>
            </a:pPr>
            <a:r>
              <a:rPr lang="en-GB" sz="2000">
                <a:latin typeface="Helvetica" pitchFamily="2" charset="0"/>
              </a:rPr>
              <a:t>4,575 claimants (3.8 % of the working-age population) in Reading UA</a:t>
            </a:r>
          </a:p>
          <a:p>
            <a:pPr marL="0" indent="0">
              <a:lnSpc>
                <a:spcPct val="100000"/>
              </a:lnSpc>
              <a:buNone/>
            </a:pPr>
            <a:endParaRPr lang="en-US" sz="2000" b="1">
              <a:latin typeface="Helvetica" pitchFamily="2" charset="0"/>
            </a:endParaRPr>
          </a:p>
          <a:p>
            <a:pPr marL="0" indent="0">
              <a:lnSpc>
                <a:spcPct val="100000"/>
              </a:lnSpc>
              <a:buNone/>
            </a:pPr>
            <a:r>
              <a:rPr lang="en-US" sz="2000" b="1">
                <a:latin typeface="Helvetica" pitchFamily="2" charset="0"/>
              </a:rPr>
              <a:t>Notable business news:</a:t>
            </a:r>
          </a:p>
          <a:p>
            <a:pPr marL="342900" indent="-342900">
              <a:lnSpc>
                <a:spcPct val="100000"/>
              </a:lnSpc>
              <a:buFont typeface="Arial" panose="020B0604020202020204" pitchFamily="34" charset="0"/>
              <a:buChar char="•"/>
            </a:pPr>
            <a:r>
              <a:rPr lang="en-GB"/>
              <a:t>Reading has emerged as a significant hub for innovative companies, ranking second in the UK, as per a report from the Centre for Cities. The city's strategic clustering of New Economy Firms (NEFs) substantially impacts local employment by providing a wealth of skilled jobs. These NEFs contribute to approximately 1% of the national output and 200,000 jobs. A significant driver of Reading's economic success is its highly skilled workforce, fuelled in part by the University of Reading. The city's diverse innovation sectors range from IT to finance and bio-pharma, </a:t>
            </a:r>
            <a:r>
              <a:rPr lang="en-GB" b="1"/>
              <a:t>offering a variety of employment opportunities for local residents</a:t>
            </a:r>
            <a:r>
              <a:rPr lang="en-GB" b="0" i="0" u="none" strike="noStrike">
                <a:solidFill>
                  <a:srgbClr val="374151"/>
                </a:solidFill>
                <a:effectLst/>
              </a:rPr>
              <a:t>. </a:t>
            </a:r>
            <a:r>
              <a:rPr lang="en-GB" sz="2000">
                <a:effectLst/>
                <a:latin typeface="Helvetica" pitchFamily="2" charset="0"/>
                <a:ea typeface="Calibri" panose="020F0502020204030204" pitchFamily="34" charset="0"/>
              </a:rPr>
              <a:t>– </a:t>
            </a:r>
            <a:r>
              <a:rPr lang="en-GB" sz="2000" u="sng">
                <a:solidFill>
                  <a:schemeClr val="accent3"/>
                </a:solidFill>
                <a:effectLst/>
                <a:latin typeface="Helvetica"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LINK</a:t>
            </a:r>
            <a:r>
              <a:rPr lang="en-GB" sz="2000">
                <a:effectLst/>
                <a:latin typeface="Helvetica" pitchFamily="2" charset="0"/>
                <a:ea typeface="Calibri" panose="020F0502020204030204" pitchFamily="34" charset="0"/>
              </a:rPr>
              <a:t>.</a:t>
            </a:r>
            <a:endParaRPr lang="en-US" sz="2000">
              <a:latin typeface="Helvetica" pitchFamily="2" charset="0"/>
            </a:endParaRPr>
          </a:p>
          <a:p>
            <a:pPr marL="342900" indent="-342900">
              <a:lnSpc>
                <a:spcPct val="100000"/>
              </a:lnSpc>
              <a:buFont typeface="Arial" panose="020B0604020202020204" pitchFamily="34" charset="0"/>
              <a:buChar char="•"/>
            </a:pPr>
            <a:endParaRPr lang="en-US" sz="2000" b="1">
              <a:latin typeface="Helvetica" pitchFamily="2" charset="0"/>
            </a:endParaRPr>
          </a:p>
        </p:txBody>
      </p:sp>
    </p:spTree>
    <p:extLst>
      <p:ext uri="{BB962C8B-B14F-4D97-AF65-F5344CB8AC3E}">
        <p14:creationId xmlns:p14="http://schemas.microsoft.com/office/powerpoint/2010/main" val="4205727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40</a:t>
            </a:r>
            <a:r>
              <a:rPr lang="en-GB"/>
              <a:t>,981</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a:t>
            </a:r>
            <a:r>
              <a:rPr lang="en-GB"/>
              <a:t>117</a:t>
            </a:r>
            <a:r>
              <a:rPr lang="en-GB" sz="2000">
                <a:latin typeface="Helvetica" pitchFamily="2" charset="0"/>
              </a:rPr>
              <a:t>,467</a:t>
            </a:r>
          </a:p>
          <a:p>
            <a:pPr marL="342900" indent="-342900">
              <a:buFont typeface="Arial" panose="020B0604020202020204" pitchFamily="34" charset="0"/>
              <a:buChar char="•"/>
            </a:pPr>
            <a:r>
              <a:rPr lang="en-GB" sz="2000">
                <a:latin typeface="Helvetica" pitchFamily="2" charset="0"/>
              </a:rPr>
              <a:t>Job posting intensity: 3:1</a:t>
            </a:r>
          </a:p>
          <a:p>
            <a:pPr marL="342900" indent="-342900">
              <a:buFont typeface="Arial" panose="020B0604020202020204" pitchFamily="34" charset="0"/>
              <a:buChar char="•"/>
            </a:pPr>
            <a:r>
              <a:rPr lang="en-GB" sz="2000">
                <a:latin typeface="Helvetica" pitchFamily="2" charset="0"/>
              </a:rPr>
              <a:t>Unique job postings (Q3 2022): 31,768</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49" y="456784"/>
            <a:ext cx="5472000" cy="2973158"/>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65825" y="3331688"/>
            <a:ext cx="5472000" cy="2973600"/>
          </a:xfrm>
          <a:prstGeom prst="rect">
            <a:avLst/>
          </a:prstGeom>
        </p:spPr>
      </p:pic>
      <p:sp>
        <p:nvSpPr>
          <p:cNvPr id="4" name="TextBox 3">
            <a:extLst>
              <a:ext uri="{FF2B5EF4-FFF2-40B4-BE49-F238E27FC236}">
                <a16:creationId xmlns:a16="http://schemas.microsoft.com/office/drawing/2014/main" id="{DE34FA23-237C-C06F-5FD2-519E454530C9}"/>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11" name="Picture 10">
            <a:extLst>
              <a:ext uri="{FF2B5EF4-FFF2-40B4-BE49-F238E27FC236}">
                <a16:creationId xmlns:a16="http://schemas.microsoft.com/office/drawing/2014/main" id="{053BE420-0DCB-B9D7-E6FE-79881EE7F748}"/>
              </a:ext>
            </a:extLst>
          </p:cNvPr>
          <p:cNvPicPr>
            <a:picLocks noChangeAspect="1"/>
          </p:cNvPicPr>
          <p:nvPr/>
        </p:nvPicPr>
        <p:blipFill>
          <a:blip r:embed="rId5"/>
          <a:srcRect/>
          <a:stretch/>
        </p:blipFill>
        <p:spPr>
          <a:xfrm>
            <a:off x="468087" y="3998875"/>
            <a:ext cx="5797738" cy="2306413"/>
          </a:xfrm>
          <a:prstGeom prst="rect">
            <a:avLst/>
          </a:prstGeom>
        </p:spPr>
      </p:pic>
    </p:spTree>
    <p:extLst>
      <p:ext uri="{BB962C8B-B14F-4D97-AF65-F5344CB8AC3E}">
        <p14:creationId xmlns:p14="http://schemas.microsoft.com/office/powerpoint/2010/main" val="1043657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23</a:t>
            </a:r>
            <a:r>
              <a:rPr lang="en-GB"/>
              <a:t>,932</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a:t>
            </a:r>
            <a:r>
              <a:rPr lang="en-GB"/>
              <a:t>56</a:t>
            </a:r>
            <a:r>
              <a:rPr lang="en-GB" sz="2000">
                <a:latin typeface="Helvetica" pitchFamily="2" charset="0"/>
              </a:rPr>
              <a:t>,808</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(Q3 2022): 20,134</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0" y="456784"/>
            <a:ext cx="5472000" cy="2973159"/>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65823" y="3331688"/>
            <a:ext cx="5472000" cy="2973600"/>
          </a:xfrm>
          <a:prstGeom prst="rect">
            <a:avLst/>
          </a:prstGeom>
        </p:spPr>
      </p:pic>
      <p:sp>
        <p:nvSpPr>
          <p:cNvPr id="7" name="TextBox 6">
            <a:extLst>
              <a:ext uri="{FF2B5EF4-FFF2-40B4-BE49-F238E27FC236}">
                <a16:creationId xmlns:a16="http://schemas.microsoft.com/office/drawing/2014/main" id="{1959698D-6D34-9747-EE9B-85D5866A5E26}"/>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8" name="Picture 7">
            <a:extLst>
              <a:ext uri="{FF2B5EF4-FFF2-40B4-BE49-F238E27FC236}">
                <a16:creationId xmlns:a16="http://schemas.microsoft.com/office/drawing/2014/main" id="{303C5B8E-9B37-1281-BD17-0DCA851414AB}"/>
              </a:ext>
            </a:extLst>
          </p:cNvPr>
          <p:cNvPicPr>
            <a:picLocks noChangeAspect="1"/>
          </p:cNvPicPr>
          <p:nvPr/>
        </p:nvPicPr>
        <p:blipFill>
          <a:blip r:embed="rId5"/>
          <a:srcRect/>
          <a:stretch/>
        </p:blipFill>
        <p:spPr>
          <a:xfrm>
            <a:off x="468088" y="3998875"/>
            <a:ext cx="5797735" cy="2306413"/>
          </a:xfrm>
          <a:prstGeom prst="rect">
            <a:avLst/>
          </a:prstGeom>
        </p:spPr>
      </p:pic>
    </p:spTree>
    <p:extLst>
      <p:ext uri="{BB962C8B-B14F-4D97-AF65-F5344CB8AC3E}">
        <p14:creationId xmlns:p14="http://schemas.microsoft.com/office/powerpoint/2010/main" val="3034229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Slough</a:t>
            </a:r>
            <a:endParaRPr lang="en-GB" sz="4000"/>
          </a:p>
        </p:txBody>
      </p:sp>
    </p:spTree>
    <p:extLst>
      <p:ext uri="{BB962C8B-B14F-4D97-AF65-F5344CB8AC3E}">
        <p14:creationId xmlns:p14="http://schemas.microsoft.com/office/powerpoint/2010/main" val="273175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a:latin typeface="Helvetica" pitchFamily="2" charset="0"/>
              </a:rPr>
              <a:t>Unemployment figures and notable business news – Q3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863943" cy="4861444"/>
          </a:xfrm>
        </p:spPr>
        <p:txBody>
          <a:bodyPr>
            <a:noAutofit/>
          </a:bodyPr>
          <a:lstStyle/>
          <a:p>
            <a:pPr marL="0" indent="0">
              <a:lnSpc>
                <a:spcPct val="100000"/>
              </a:lnSpc>
              <a:buNone/>
            </a:pPr>
            <a:r>
              <a:rPr lang="en-US" sz="2000" b="1">
                <a:latin typeface="Helvetica" pitchFamily="2" charset="0"/>
              </a:rPr>
              <a:t>Claimant unemployment to August 2023 (latest)</a:t>
            </a:r>
          </a:p>
          <a:p>
            <a:pPr>
              <a:lnSpc>
                <a:spcPct val="100000"/>
              </a:lnSpc>
            </a:pPr>
            <a:r>
              <a:rPr lang="en-GB"/>
              <a:t>5</a:t>
            </a:r>
            <a:r>
              <a:rPr lang="en-GB" sz="2000">
                <a:latin typeface="Helvetica" pitchFamily="2" charset="0"/>
              </a:rPr>
              <a:t>,095 claimants (4.9 % of the working-age population) in Slough UA</a:t>
            </a:r>
          </a:p>
          <a:p>
            <a:pPr marL="0" indent="0">
              <a:lnSpc>
                <a:spcPct val="100000"/>
              </a:lnSpc>
              <a:buNone/>
            </a:pPr>
            <a:endParaRPr lang="en-US" sz="2000" b="1">
              <a:latin typeface="Helvetica" pitchFamily="2" charset="0"/>
            </a:endParaRPr>
          </a:p>
          <a:p>
            <a:pPr marL="0" indent="0">
              <a:lnSpc>
                <a:spcPct val="100000"/>
              </a:lnSpc>
              <a:buNone/>
            </a:pPr>
            <a:r>
              <a:rPr lang="en-US" sz="2000" b="1">
                <a:latin typeface="Helvetica" pitchFamily="2" charset="0"/>
              </a:rPr>
              <a:t>Notable business news:</a:t>
            </a:r>
          </a:p>
          <a:p>
            <a:pPr marL="342900" indent="-342900" fontAlgn="base">
              <a:lnSpc>
                <a:spcPct val="100000"/>
              </a:lnSpc>
              <a:buFont typeface="Arial" panose="020B0604020202020204" pitchFamily="34" charset="0"/>
              <a:buChar char="•"/>
            </a:pPr>
            <a:r>
              <a:rPr lang="en-GB" sz="2000">
                <a:solidFill>
                  <a:schemeClr val="accent6"/>
                </a:solidFill>
                <a:latin typeface="Helvetica" pitchFamily="2" charset="0"/>
              </a:rPr>
              <a:t>Slough-based logistics company Best Trading, founded in 2005 by Abdul </a:t>
            </a:r>
            <a:r>
              <a:rPr lang="en-GB" sz="2000" err="1">
                <a:solidFill>
                  <a:schemeClr val="accent6"/>
                </a:solidFill>
                <a:latin typeface="Helvetica" pitchFamily="2" charset="0"/>
              </a:rPr>
              <a:t>Waheed</a:t>
            </a:r>
            <a:r>
              <a:rPr lang="en-GB" sz="2000">
                <a:solidFill>
                  <a:schemeClr val="accent6"/>
                </a:solidFill>
                <a:latin typeface="Helvetica" pitchFamily="2" charset="0"/>
              </a:rPr>
              <a:t>, has seen a remarkable 45% boost in profits over the last year, with current revenues reaching £700,000 and a target of £1 million by year-end. Specializing in supplying electromechanical parts for turbines in the industrial and energy sectors, the firm counts major Gulf companies like Saudi Electricity Company and Saudi Aramco among its clients. The surge in profits is attributed to </a:t>
            </a:r>
            <a:r>
              <a:rPr lang="en-GB" sz="2000" err="1">
                <a:solidFill>
                  <a:schemeClr val="accent6"/>
                </a:solidFill>
                <a:latin typeface="Helvetica" pitchFamily="2" charset="0"/>
              </a:rPr>
              <a:t>Waheed's</a:t>
            </a:r>
            <a:r>
              <a:rPr lang="en-GB" sz="2000">
                <a:solidFill>
                  <a:schemeClr val="accent6"/>
                </a:solidFill>
                <a:latin typeface="Helvetica" pitchFamily="2" charset="0"/>
              </a:rPr>
              <a:t> completion of the 12-week, 90% government-funded Help to Grow: Management Course from Brunel Business School. The course has enabled </a:t>
            </a:r>
            <a:r>
              <a:rPr lang="en-GB" sz="2000" err="1">
                <a:solidFill>
                  <a:schemeClr val="accent6"/>
                </a:solidFill>
                <a:latin typeface="Helvetica" pitchFamily="2" charset="0"/>
              </a:rPr>
              <a:t>Waheed</a:t>
            </a:r>
            <a:r>
              <a:rPr lang="en-GB" sz="2000">
                <a:solidFill>
                  <a:schemeClr val="accent6"/>
                </a:solidFill>
                <a:latin typeface="Helvetica" pitchFamily="2" charset="0"/>
              </a:rPr>
              <a:t> to transition day-to-day operations to his son while focusing on expanding the business. </a:t>
            </a:r>
            <a:r>
              <a:rPr lang="en-US" sz="2000">
                <a:solidFill>
                  <a:schemeClr val="accent6"/>
                </a:solidFill>
                <a:latin typeface="Helvetica" pitchFamily="2" charset="0"/>
              </a:rPr>
              <a:t>– </a:t>
            </a:r>
            <a:r>
              <a:rPr lang="en-US" sz="2000">
                <a:solidFill>
                  <a:schemeClr val="accent3"/>
                </a:solidFill>
                <a:latin typeface="Helvetica" pitchFamily="2" charset="0"/>
                <a:hlinkClick r:id="rId3">
                  <a:extLst>
                    <a:ext uri="{A12FA001-AC4F-418D-AE19-62706E023703}">
                      <ahyp:hlinkClr xmlns:ahyp="http://schemas.microsoft.com/office/drawing/2018/hyperlinkcolor" val="tx"/>
                    </a:ext>
                  </a:extLst>
                </a:hlinkClick>
              </a:rPr>
              <a:t>LINK</a:t>
            </a:r>
            <a:r>
              <a:rPr lang="en-US" sz="2000">
                <a:solidFill>
                  <a:schemeClr val="accent6"/>
                </a:solidFill>
                <a:latin typeface="Helvetica" pitchFamily="2" charset="0"/>
              </a:rPr>
              <a:t>. </a:t>
            </a:r>
          </a:p>
          <a:p>
            <a:pPr marL="342900" indent="-342900">
              <a:lnSpc>
                <a:spcPct val="100000"/>
              </a:lnSpc>
              <a:buFont typeface="Arial" panose="020B0604020202020204" pitchFamily="34" charset="0"/>
              <a:buChar char="•"/>
            </a:pPr>
            <a:endParaRPr lang="en-US" sz="2000" b="1">
              <a:latin typeface="Helvetica" pitchFamily="2" charset="0"/>
            </a:endParaRPr>
          </a:p>
        </p:txBody>
      </p:sp>
    </p:spTree>
    <p:extLst>
      <p:ext uri="{BB962C8B-B14F-4D97-AF65-F5344CB8AC3E}">
        <p14:creationId xmlns:p14="http://schemas.microsoft.com/office/powerpoint/2010/main" val="363888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13</a:t>
            </a:r>
            <a:r>
              <a:rPr lang="en-GB"/>
              <a:t>,221</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a:t>
            </a:r>
            <a:r>
              <a:rPr lang="en-GB"/>
              <a:t>36</a:t>
            </a:r>
            <a:r>
              <a:rPr lang="en-GB" sz="2000">
                <a:latin typeface="Helvetica" pitchFamily="2" charset="0"/>
              </a:rPr>
              <a:t>,273</a:t>
            </a:r>
          </a:p>
          <a:p>
            <a:pPr marL="342900" indent="-342900">
              <a:buFont typeface="Arial" panose="020B0604020202020204" pitchFamily="34" charset="0"/>
              <a:buChar char="•"/>
            </a:pPr>
            <a:r>
              <a:rPr lang="en-GB" sz="2000">
                <a:latin typeface="Helvetica" pitchFamily="2" charset="0"/>
              </a:rPr>
              <a:t>Job posting intensity: 3:1</a:t>
            </a:r>
          </a:p>
          <a:p>
            <a:pPr marL="342900" indent="-342900">
              <a:buFont typeface="Arial" panose="020B0604020202020204" pitchFamily="34" charset="0"/>
              <a:buChar char="•"/>
            </a:pPr>
            <a:r>
              <a:rPr lang="en-GB" sz="2000">
                <a:latin typeface="Helvetica" pitchFamily="2" charset="0"/>
              </a:rPr>
              <a:t>Unique job postings (Q3 2022): 10,733</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0" y="456784"/>
            <a:ext cx="5470263" cy="2972214"/>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65825" y="3331688"/>
            <a:ext cx="5472000" cy="2973600"/>
          </a:xfrm>
          <a:prstGeom prst="rect">
            <a:avLst/>
          </a:prstGeom>
        </p:spPr>
      </p:pic>
      <p:sp>
        <p:nvSpPr>
          <p:cNvPr id="4" name="TextBox 3">
            <a:extLst>
              <a:ext uri="{FF2B5EF4-FFF2-40B4-BE49-F238E27FC236}">
                <a16:creationId xmlns:a16="http://schemas.microsoft.com/office/drawing/2014/main" id="{DE34FA23-237C-C06F-5FD2-519E454530C9}"/>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11" name="Picture 10">
            <a:extLst>
              <a:ext uri="{FF2B5EF4-FFF2-40B4-BE49-F238E27FC236}">
                <a16:creationId xmlns:a16="http://schemas.microsoft.com/office/drawing/2014/main" id="{053BE420-0DCB-B9D7-E6FE-79881EE7F748}"/>
              </a:ext>
            </a:extLst>
          </p:cNvPr>
          <p:cNvPicPr>
            <a:picLocks noChangeAspect="1"/>
          </p:cNvPicPr>
          <p:nvPr/>
        </p:nvPicPr>
        <p:blipFill>
          <a:blip r:embed="rId5"/>
          <a:srcRect/>
          <a:stretch/>
        </p:blipFill>
        <p:spPr>
          <a:xfrm>
            <a:off x="468087" y="3998875"/>
            <a:ext cx="5797738" cy="2306413"/>
          </a:xfrm>
          <a:prstGeom prst="rect">
            <a:avLst/>
          </a:prstGeom>
        </p:spPr>
      </p:pic>
    </p:spTree>
    <p:extLst>
      <p:ext uri="{BB962C8B-B14F-4D97-AF65-F5344CB8AC3E}">
        <p14:creationId xmlns:p14="http://schemas.microsoft.com/office/powerpoint/2010/main" val="3150360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7</a:t>
            </a:r>
            <a:r>
              <a:rPr lang="en-GB"/>
              <a:t>,573</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18,646</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(Q3 2022): 6,888</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1" y="456784"/>
            <a:ext cx="5471998" cy="2973158"/>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51912" y="3332130"/>
            <a:ext cx="5472000" cy="2973158"/>
          </a:xfrm>
          <a:prstGeom prst="rect">
            <a:avLst/>
          </a:prstGeom>
        </p:spPr>
      </p:pic>
      <p:sp>
        <p:nvSpPr>
          <p:cNvPr id="7" name="TextBox 6">
            <a:extLst>
              <a:ext uri="{FF2B5EF4-FFF2-40B4-BE49-F238E27FC236}">
                <a16:creationId xmlns:a16="http://schemas.microsoft.com/office/drawing/2014/main" id="{1959698D-6D34-9747-EE9B-85D5866A5E26}"/>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8" name="Picture 7">
            <a:extLst>
              <a:ext uri="{FF2B5EF4-FFF2-40B4-BE49-F238E27FC236}">
                <a16:creationId xmlns:a16="http://schemas.microsoft.com/office/drawing/2014/main" id="{303C5B8E-9B37-1281-BD17-0DCA851414AB}"/>
              </a:ext>
            </a:extLst>
          </p:cNvPr>
          <p:cNvPicPr>
            <a:picLocks noChangeAspect="1"/>
          </p:cNvPicPr>
          <p:nvPr/>
        </p:nvPicPr>
        <p:blipFill>
          <a:blip r:embed="rId5"/>
          <a:srcRect/>
          <a:stretch/>
        </p:blipFill>
        <p:spPr>
          <a:xfrm>
            <a:off x="468088" y="3998875"/>
            <a:ext cx="5797735" cy="2306413"/>
          </a:xfrm>
          <a:prstGeom prst="rect">
            <a:avLst/>
          </a:prstGeom>
        </p:spPr>
      </p:pic>
    </p:spTree>
    <p:extLst>
      <p:ext uri="{BB962C8B-B14F-4D97-AF65-F5344CB8AC3E}">
        <p14:creationId xmlns:p14="http://schemas.microsoft.com/office/powerpoint/2010/main" val="3582568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West Berkshire</a:t>
            </a:r>
            <a:endParaRPr lang="en-GB" sz="4000"/>
          </a:p>
        </p:txBody>
      </p:sp>
    </p:spTree>
    <p:extLst>
      <p:ext uri="{BB962C8B-B14F-4D97-AF65-F5344CB8AC3E}">
        <p14:creationId xmlns:p14="http://schemas.microsoft.com/office/powerpoint/2010/main" val="407120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a:latin typeface="Helvetica" pitchFamily="2" charset="0"/>
              </a:rPr>
              <a:t>Unemployment figures and notable business news – Q3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863943" cy="4861444"/>
          </a:xfrm>
        </p:spPr>
        <p:txBody>
          <a:bodyPr vert="horz" lIns="91440" tIns="45720" rIns="91440" bIns="45720" rtlCol="0" anchor="t">
            <a:noAutofit/>
          </a:bodyPr>
          <a:lstStyle/>
          <a:p>
            <a:pPr marL="0" indent="0">
              <a:lnSpc>
                <a:spcPct val="100000"/>
              </a:lnSpc>
              <a:buNone/>
            </a:pPr>
            <a:r>
              <a:rPr lang="en-US" sz="2000" b="1">
                <a:latin typeface="Helvetica" pitchFamily="2" charset="0"/>
              </a:rPr>
              <a:t>Claimant unemployment to August 2023 (latest)</a:t>
            </a:r>
          </a:p>
          <a:p>
            <a:pPr>
              <a:lnSpc>
                <a:spcPct val="100000"/>
              </a:lnSpc>
            </a:pPr>
            <a:r>
              <a:rPr lang="en-GB"/>
              <a:t>1,985</a:t>
            </a:r>
            <a:r>
              <a:rPr lang="en-GB" sz="2000">
                <a:latin typeface="Helvetica" pitchFamily="2" charset="0"/>
              </a:rPr>
              <a:t> claimants (2.0 % of the working-age population) in West Berkshire UA</a:t>
            </a:r>
          </a:p>
          <a:p>
            <a:pPr marL="0" indent="0">
              <a:lnSpc>
                <a:spcPct val="100000"/>
              </a:lnSpc>
              <a:buNone/>
            </a:pPr>
            <a:endParaRPr lang="en-US" sz="2000" b="1">
              <a:latin typeface="Helvetica" pitchFamily="2" charset="0"/>
            </a:endParaRPr>
          </a:p>
          <a:p>
            <a:pPr marL="0" indent="0">
              <a:lnSpc>
                <a:spcPct val="100000"/>
              </a:lnSpc>
              <a:buNone/>
            </a:pPr>
            <a:r>
              <a:rPr lang="en-US" sz="2000" b="1">
                <a:latin typeface="Helvetica" pitchFamily="2" charset="0"/>
              </a:rPr>
              <a:t>Notable business news:</a:t>
            </a:r>
          </a:p>
          <a:p>
            <a:pPr marL="342900" indent="-342900">
              <a:lnSpc>
                <a:spcPct val="100000"/>
              </a:lnSpc>
              <a:buFont typeface="Arial" panose="020B0604020202020204" pitchFamily="34" charset="0"/>
              <a:buChar char="•"/>
            </a:pPr>
            <a:r>
              <a:rPr lang="en-GB" sz="2000">
                <a:effectLst/>
                <a:latin typeface="Helvetica"/>
                <a:ea typeface="Calibri" panose="020F0502020204030204" pitchFamily="34" charset="0"/>
                <a:cs typeface="Calibri"/>
              </a:rPr>
              <a:t>West Berkshire Council has released a new four-year strategy aimed at economic resilience and growth. Presented to the Council on 5 October, the strategy sets forth a comprehensive agenda that includes delivering new infrastructure and fostering a prosperous West Berkshire.</a:t>
            </a:r>
            <a:r>
              <a:rPr lang="en-GB">
                <a:latin typeface="Helvetica"/>
                <a:ea typeface="Calibri" panose="020F0502020204030204" pitchFamily="34" charset="0"/>
                <a:cs typeface="Calibri"/>
              </a:rPr>
              <a:t> The</a:t>
            </a:r>
            <a:r>
              <a:rPr lang="en-GB" sz="2000">
                <a:effectLst/>
                <a:latin typeface="Helvetica"/>
                <a:ea typeface="Calibri" panose="020F0502020204030204" pitchFamily="34" charset="0"/>
                <a:cs typeface="Calibri"/>
              </a:rPr>
              <a:t> strategy is based on extensive public consultation and aims to create opportunities for businesses and residents alike. The Council also emphasizes transparent governance, which could be beneficial for local businesses by offering a clearer picture of policy directions and opportunities for public-private partnerships.</a:t>
            </a:r>
            <a:r>
              <a:rPr lang="en-GB" sz="2000">
                <a:effectLst/>
                <a:latin typeface="Helvetica"/>
                <a:ea typeface="Calibri" panose="020F0502020204030204" pitchFamily="34" charset="0"/>
                <a:cs typeface="Helvetica"/>
              </a:rPr>
              <a:t>– </a:t>
            </a:r>
            <a:r>
              <a:rPr lang="en-GB" sz="2000" u="sng">
                <a:solidFill>
                  <a:schemeClr val="accent3"/>
                </a:solidFill>
                <a:effectLst/>
                <a:latin typeface="Helvetica"/>
                <a:ea typeface="Calibri" panose="020F0502020204030204" pitchFamily="34" charset="0"/>
                <a:cs typeface="Calibri"/>
                <a:hlinkClick r:id="rId3">
                  <a:extLst>
                    <a:ext uri="{A12FA001-AC4F-418D-AE19-62706E023703}">
                      <ahyp:hlinkClr xmlns:ahyp="http://schemas.microsoft.com/office/drawing/2018/hyperlinkcolor" val="tx"/>
                    </a:ext>
                  </a:extLst>
                </a:hlinkClick>
              </a:rPr>
              <a:t>LINK</a:t>
            </a:r>
            <a:r>
              <a:rPr lang="en-GB" sz="2000">
                <a:effectLst/>
                <a:latin typeface="Helvetica"/>
                <a:ea typeface="Calibri" panose="020F0502020204030204" pitchFamily="34" charset="0"/>
                <a:cs typeface="Helvetica"/>
              </a:rPr>
              <a:t>.</a:t>
            </a:r>
            <a:endParaRPr lang="en-US" sz="2000">
              <a:latin typeface="Helvetica"/>
              <a:cs typeface="Helvetica"/>
            </a:endParaRPr>
          </a:p>
          <a:p>
            <a:pPr marL="342900" indent="-342900">
              <a:lnSpc>
                <a:spcPct val="100000"/>
              </a:lnSpc>
              <a:buFont typeface="Arial" panose="020B0604020202020204" pitchFamily="34" charset="0"/>
              <a:buChar char="•"/>
            </a:pPr>
            <a:endParaRPr lang="en-US" sz="2000" b="1">
              <a:latin typeface="Helvetica" pitchFamily="2" charset="0"/>
            </a:endParaRPr>
          </a:p>
        </p:txBody>
      </p:sp>
    </p:spTree>
    <p:extLst>
      <p:ext uri="{BB962C8B-B14F-4D97-AF65-F5344CB8AC3E}">
        <p14:creationId xmlns:p14="http://schemas.microsoft.com/office/powerpoint/2010/main" val="28991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79A49EB-2ED8-6E25-111C-F05208F07C6B}"/>
              </a:ext>
            </a:extLst>
          </p:cNvPr>
          <p:cNvSpPr>
            <a:spLocks noGrp="1"/>
          </p:cNvSpPr>
          <p:nvPr>
            <p:ph type="subTitle" idx="1"/>
          </p:nvPr>
        </p:nvSpPr>
        <p:spPr/>
        <p:txBody>
          <a:bodyPr/>
          <a:lstStyle/>
          <a:p>
            <a:r>
              <a:rPr lang="en-GB" sz="4000" dirty="0">
                <a:latin typeface="Helvetica" pitchFamily="2" charset="0"/>
              </a:rPr>
              <a:t>Global and National Economy</a:t>
            </a:r>
          </a:p>
          <a:p>
            <a:r>
              <a:rPr lang="en-GB" sz="2800" dirty="0"/>
              <a:t>Q2 2023/24</a:t>
            </a:r>
          </a:p>
        </p:txBody>
      </p:sp>
    </p:spTree>
    <p:extLst>
      <p:ext uri="{BB962C8B-B14F-4D97-AF65-F5344CB8AC3E}">
        <p14:creationId xmlns:p14="http://schemas.microsoft.com/office/powerpoint/2010/main" val="1292859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16</a:t>
            </a:r>
            <a:r>
              <a:rPr lang="en-GB"/>
              <a:t>,217</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a:t>
            </a:r>
            <a:r>
              <a:rPr lang="en-GB"/>
              <a:t>38</a:t>
            </a:r>
            <a:r>
              <a:rPr lang="en-GB" sz="2000">
                <a:latin typeface="Helvetica" pitchFamily="2" charset="0"/>
              </a:rPr>
              <a:t>,031</a:t>
            </a:r>
          </a:p>
          <a:p>
            <a:pPr marL="342900" indent="-342900">
              <a:buFont typeface="Arial" panose="020B0604020202020204" pitchFamily="34" charset="0"/>
              <a:buChar char="•"/>
            </a:pPr>
            <a:r>
              <a:rPr lang="en-GB" sz="2000">
                <a:latin typeface="Helvetica" pitchFamily="2" charset="0"/>
              </a:rPr>
              <a:t>Job posting intensity: 3:1</a:t>
            </a:r>
          </a:p>
          <a:p>
            <a:pPr marL="342900" indent="-342900">
              <a:buFont typeface="Arial" panose="020B0604020202020204" pitchFamily="34" charset="0"/>
              <a:buChar char="•"/>
            </a:pPr>
            <a:r>
              <a:rPr lang="en-GB" sz="2000">
                <a:latin typeface="Helvetica" pitchFamily="2" charset="0"/>
              </a:rPr>
              <a:t>Unique job postings (Q3 2022): </a:t>
            </a:r>
            <a:r>
              <a:rPr lang="en-GB"/>
              <a:t>7</a:t>
            </a:r>
            <a:r>
              <a:rPr lang="en-GB" sz="2000">
                <a:latin typeface="Helvetica" pitchFamily="2" charset="0"/>
              </a:rPr>
              <a:t>,206</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1" y="456784"/>
            <a:ext cx="5470261" cy="2972214"/>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65823" y="3338158"/>
            <a:ext cx="5472000" cy="2973600"/>
          </a:xfrm>
          <a:prstGeom prst="rect">
            <a:avLst/>
          </a:prstGeom>
        </p:spPr>
      </p:pic>
      <p:sp>
        <p:nvSpPr>
          <p:cNvPr id="4" name="TextBox 3">
            <a:extLst>
              <a:ext uri="{FF2B5EF4-FFF2-40B4-BE49-F238E27FC236}">
                <a16:creationId xmlns:a16="http://schemas.microsoft.com/office/drawing/2014/main" id="{DE34FA23-237C-C06F-5FD2-519E454530C9}"/>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11" name="Picture 10">
            <a:extLst>
              <a:ext uri="{FF2B5EF4-FFF2-40B4-BE49-F238E27FC236}">
                <a16:creationId xmlns:a16="http://schemas.microsoft.com/office/drawing/2014/main" id="{053BE420-0DCB-B9D7-E6FE-79881EE7F748}"/>
              </a:ext>
            </a:extLst>
          </p:cNvPr>
          <p:cNvPicPr>
            <a:picLocks noChangeAspect="1"/>
          </p:cNvPicPr>
          <p:nvPr/>
        </p:nvPicPr>
        <p:blipFill>
          <a:blip r:embed="rId5"/>
          <a:srcRect/>
          <a:stretch/>
        </p:blipFill>
        <p:spPr>
          <a:xfrm>
            <a:off x="468088" y="3998875"/>
            <a:ext cx="5797735" cy="2306413"/>
          </a:xfrm>
          <a:prstGeom prst="rect">
            <a:avLst/>
          </a:prstGeom>
        </p:spPr>
      </p:pic>
    </p:spTree>
    <p:extLst>
      <p:ext uri="{BB962C8B-B14F-4D97-AF65-F5344CB8AC3E}">
        <p14:creationId xmlns:p14="http://schemas.microsoft.com/office/powerpoint/2010/main" val="913237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8</a:t>
            </a:r>
            <a:r>
              <a:rPr lang="en-GB"/>
              <a:t>,451</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18,408</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(Q3 2022): 4,611</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1" y="456784"/>
            <a:ext cx="5471998" cy="2973157"/>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65823" y="3338600"/>
            <a:ext cx="5472000" cy="2973158"/>
          </a:xfrm>
          <a:prstGeom prst="rect">
            <a:avLst/>
          </a:prstGeom>
        </p:spPr>
      </p:pic>
      <p:sp>
        <p:nvSpPr>
          <p:cNvPr id="7" name="TextBox 6">
            <a:extLst>
              <a:ext uri="{FF2B5EF4-FFF2-40B4-BE49-F238E27FC236}">
                <a16:creationId xmlns:a16="http://schemas.microsoft.com/office/drawing/2014/main" id="{1959698D-6D34-9747-EE9B-85D5866A5E26}"/>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8" name="Picture 7">
            <a:extLst>
              <a:ext uri="{FF2B5EF4-FFF2-40B4-BE49-F238E27FC236}">
                <a16:creationId xmlns:a16="http://schemas.microsoft.com/office/drawing/2014/main" id="{303C5B8E-9B37-1281-BD17-0DCA851414AB}"/>
              </a:ext>
            </a:extLst>
          </p:cNvPr>
          <p:cNvPicPr>
            <a:picLocks noChangeAspect="1"/>
          </p:cNvPicPr>
          <p:nvPr/>
        </p:nvPicPr>
        <p:blipFill>
          <a:blip r:embed="rId5"/>
          <a:srcRect/>
          <a:stretch/>
        </p:blipFill>
        <p:spPr>
          <a:xfrm>
            <a:off x="468088" y="3998875"/>
            <a:ext cx="5797735" cy="2306412"/>
          </a:xfrm>
          <a:prstGeom prst="rect">
            <a:avLst/>
          </a:prstGeom>
        </p:spPr>
      </p:pic>
    </p:spTree>
    <p:extLst>
      <p:ext uri="{BB962C8B-B14F-4D97-AF65-F5344CB8AC3E}">
        <p14:creationId xmlns:p14="http://schemas.microsoft.com/office/powerpoint/2010/main" val="319001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a:xfrm>
            <a:off x="513189" y="1410788"/>
            <a:ext cx="5978878" cy="4507127"/>
          </a:xfrm>
        </p:spPr>
        <p:txBody>
          <a:bodyPr>
            <a:normAutofit/>
          </a:bodyPr>
          <a:lstStyle/>
          <a:p>
            <a:r>
              <a:rPr lang="en-GB" sz="4000">
                <a:latin typeface="Helvetica" pitchFamily="2" charset="0"/>
              </a:rPr>
              <a:t>Windsor and Maidenhead</a:t>
            </a:r>
            <a:endParaRPr lang="en-GB" sz="4000"/>
          </a:p>
        </p:txBody>
      </p:sp>
    </p:spTree>
    <p:extLst>
      <p:ext uri="{BB962C8B-B14F-4D97-AF65-F5344CB8AC3E}">
        <p14:creationId xmlns:p14="http://schemas.microsoft.com/office/powerpoint/2010/main" val="1287977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a:latin typeface="Helvetica" pitchFamily="2" charset="0"/>
              </a:rPr>
              <a:t>Unemployment figures and notable business news – Q3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863943" cy="4861444"/>
          </a:xfrm>
        </p:spPr>
        <p:txBody>
          <a:bodyPr>
            <a:noAutofit/>
          </a:bodyPr>
          <a:lstStyle/>
          <a:p>
            <a:pPr marL="0" indent="0">
              <a:lnSpc>
                <a:spcPct val="100000"/>
              </a:lnSpc>
              <a:buNone/>
            </a:pPr>
            <a:r>
              <a:rPr lang="en-US" sz="2000" b="1">
                <a:latin typeface="Helvetica" pitchFamily="2" charset="0"/>
              </a:rPr>
              <a:t>Claimant unemployment to August 2023 (latest)</a:t>
            </a:r>
          </a:p>
          <a:p>
            <a:pPr>
              <a:lnSpc>
                <a:spcPct val="100000"/>
              </a:lnSpc>
            </a:pPr>
            <a:r>
              <a:rPr lang="en-GB" sz="2000">
                <a:latin typeface="Helvetica" pitchFamily="2" charset="0"/>
              </a:rPr>
              <a:t>2,030 claimants (2.1 % of the working-age population) in Windsor and Maidenhead UA</a:t>
            </a:r>
          </a:p>
          <a:p>
            <a:pPr marL="0" indent="0">
              <a:lnSpc>
                <a:spcPct val="100000"/>
              </a:lnSpc>
              <a:buNone/>
            </a:pPr>
            <a:endParaRPr lang="en-US" sz="2000" b="1">
              <a:latin typeface="Helvetica" pitchFamily="2" charset="0"/>
            </a:endParaRPr>
          </a:p>
          <a:p>
            <a:pPr marL="0" indent="0">
              <a:lnSpc>
                <a:spcPct val="100000"/>
              </a:lnSpc>
              <a:buNone/>
            </a:pPr>
            <a:r>
              <a:rPr lang="en-US" sz="2000" b="1">
                <a:latin typeface="Helvetica" pitchFamily="2" charset="0"/>
              </a:rPr>
              <a:t>Notable business news:</a:t>
            </a:r>
          </a:p>
          <a:p>
            <a:pPr marL="342900" indent="-342900">
              <a:lnSpc>
                <a:spcPct val="100000"/>
              </a:lnSpc>
              <a:buFont typeface="Arial" panose="020B0604020202020204" pitchFamily="34" charset="0"/>
              <a:buChar char="•"/>
            </a:pPr>
            <a:r>
              <a:rPr lang="en-GB" sz="2000">
                <a:latin typeface="Helvetica" pitchFamily="2" charset="0"/>
              </a:rPr>
              <a:t>The Royal Borough of Windsor &amp; Maidenhead has initiated a £4 million affordable housing project in Maidenhead, set to be completed by autumn 2024. The scheme, overseen by the council’s Property Company, will deliver 14 one- and two-bedroom flats. Construction contractor Helix is collaborating with the Property Company for the first time on this endeavour. The project not only addresses the local housing challenge but is also viewed as a strategic investment, generating future income streams for the council. This marks the first such scheme through the council's Property Company, which is considering similar projects on other council-owned sites. </a:t>
            </a:r>
            <a:r>
              <a:rPr lang="en-US" sz="2000">
                <a:latin typeface="Helvetica" pitchFamily="2" charset="0"/>
              </a:rPr>
              <a:t>– </a:t>
            </a:r>
            <a:r>
              <a:rPr lang="en-US" sz="2000">
                <a:solidFill>
                  <a:schemeClr val="accent3"/>
                </a:solidFill>
                <a:latin typeface="Helvetica" pitchFamily="2" charset="0"/>
                <a:hlinkClick r:id="rId3">
                  <a:extLst>
                    <a:ext uri="{A12FA001-AC4F-418D-AE19-62706E023703}">
                      <ahyp:hlinkClr xmlns:ahyp="http://schemas.microsoft.com/office/drawing/2018/hyperlinkcolor" val="tx"/>
                    </a:ext>
                  </a:extLst>
                </a:hlinkClick>
              </a:rPr>
              <a:t>LINK</a:t>
            </a:r>
            <a:r>
              <a:rPr lang="en-US" sz="2000">
                <a:latin typeface="Helvetica" pitchFamily="2" charset="0"/>
              </a:rPr>
              <a:t>.</a:t>
            </a:r>
          </a:p>
          <a:p>
            <a:pPr marL="342900" indent="-342900">
              <a:lnSpc>
                <a:spcPct val="100000"/>
              </a:lnSpc>
              <a:buFont typeface="Arial" panose="020B0604020202020204" pitchFamily="34" charset="0"/>
              <a:buChar char="•"/>
            </a:pPr>
            <a:endParaRPr lang="en-US" sz="2000" b="1">
              <a:latin typeface="Helvetica" pitchFamily="2" charset="0"/>
            </a:endParaRPr>
          </a:p>
        </p:txBody>
      </p:sp>
    </p:spTree>
    <p:extLst>
      <p:ext uri="{BB962C8B-B14F-4D97-AF65-F5344CB8AC3E}">
        <p14:creationId xmlns:p14="http://schemas.microsoft.com/office/powerpoint/2010/main" val="3483130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12</a:t>
            </a:r>
            <a:r>
              <a:rPr lang="en-GB"/>
              <a:t>,473</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a:t>
            </a:r>
            <a:r>
              <a:rPr lang="en-GB"/>
              <a:t>32</a:t>
            </a:r>
            <a:r>
              <a:rPr lang="en-GB" sz="2000">
                <a:latin typeface="Helvetica" pitchFamily="2" charset="0"/>
              </a:rPr>
              <a:t>,055</a:t>
            </a:r>
          </a:p>
          <a:p>
            <a:pPr marL="342900" indent="-342900">
              <a:buFont typeface="Arial" panose="020B0604020202020204" pitchFamily="34" charset="0"/>
              <a:buChar char="•"/>
            </a:pPr>
            <a:r>
              <a:rPr lang="en-GB" sz="2000">
                <a:latin typeface="Helvetica" pitchFamily="2" charset="0"/>
              </a:rPr>
              <a:t>Job posting intensity: 3:1</a:t>
            </a:r>
          </a:p>
          <a:p>
            <a:pPr marL="342900" indent="-342900">
              <a:buFont typeface="Arial" panose="020B0604020202020204" pitchFamily="34" charset="0"/>
              <a:buChar char="•"/>
            </a:pPr>
            <a:r>
              <a:rPr lang="en-GB" sz="2000">
                <a:latin typeface="Helvetica" pitchFamily="2" charset="0"/>
              </a:rPr>
              <a:t>Unique job postings (Q3 2022): 10,134 </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1" y="456784"/>
            <a:ext cx="5470261" cy="2972213"/>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65823" y="3338379"/>
            <a:ext cx="5472000" cy="2973158"/>
          </a:xfrm>
          <a:prstGeom prst="rect">
            <a:avLst/>
          </a:prstGeom>
        </p:spPr>
      </p:pic>
      <p:sp>
        <p:nvSpPr>
          <p:cNvPr id="4" name="TextBox 3">
            <a:extLst>
              <a:ext uri="{FF2B5EF4-FFF2-40B4-BE49-F238E27FC236}">
                <a16:creationId xmlns:a16="http://schemas.microsoft.com/office/drawing/2014/main" id="{DE34FA23-237C-C06F-5FD2-519E454530C9}"/>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11" name="Picture 10">
            <a:extLst>
              <a:ext uri="{FF2B5EF4-FFF2-40B4-BE49-F238E27FC236}">
                <a16:creationId xmlns:a16="http://schemas.microsoft.com/office/drawing/2014/main" id="{053BE420-0DCB-B9D7-E6FE-79881EE7F748}"/>
              </a:ext>
            </a:extLst>
          </p:cNvPr>
          <p:cNvPicPr>
            <a:picLocks noChangeAspect="1"/>
          </p:cNvPicPr>
          <p:nvPr/>
        </p:nvPicPr>
        <p:blipFill>
          <a:blip r:embed="rId5"/>
          <a:srcRect/>
          <a:stretch/>
        </p:blipFill>
        <p:spPr>
          <a:xfrm>
            <a:off x="468088" y="3998875"/>
            <a:ext cx="5797735" cy="2306412"/>
          </a:xfrm>
          <a:prstGeom prst="rect">
            <a:avLst/>
          </a:prstGeom>
        </p:spPr>
      </p:pic>
    </p:spTree>
    <p:extLst>
      <p:ext uri="{BB962C8B-B14F-4D97-AF65-F5344CB8AC3E}">
        <p14:creationId xmlns:p14="http://schemas.microsoft.com/office/powerpoint/2010/main" val="2443509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a:t>
            </a:r>
            <a:r>
              <a:rPr lang="en-GB"/>
              <a:t>7,342</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16,435</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(Q3 2022): 6,488</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1" y="456784"/>
            <a:ext cx="5471997" cy="2973157"/>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65824" y="3338600"/>
            <a:ext cx="5471998" cy="2973158"/>
          </a:xfrm>
          <a:prstGeom prst="rect">
            <a:avLst/>
          </a:prstGeom>
        </p:spPr>
      </p:pic>
      <p:sp>
        <p:nvSpPr>
          <p:cNvPr id="7" name="TextBox 6">
            <a:extLst>
              <a:ext uri="{FF2B5EF4-FFF2-40B4-BE49-F238E27FC236}">
                <a16:creationId xmlns:a16="http://schemas.microsoft.com/office/drawing/2014/main" id="{1959698D-6D34-9747-EE9B-85D5866A5E26}"/>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8" name="Picture 7">
            <a:extLst>
              <a:ext uri="{FF2B5EF4-FFF2-40B4-BE49-F238E27FC236}">
                <a16:creationId xmlns:a16="http://schemas.microsoft.com/office/drawing/2014/main" id="{303C5B8E-9B37-1281-BD17-0DCA851414AB}"/>
              </a:ext>
            </a:extLst>
          </p:cNvPr>
          <p:cNvPicPr>
            <a:picLocks noChangeAspect="1"/>
          </p:cNvPicPr>
          <p:nvPr/>
        </p:nvPicPr>
        <p:blipFill>
          <a:blip r:embed="rId5"/>
          <a:srcRect/>
          <a:stretch/>
        </p:blipFill>
        <p:spPr>
          <a:xfrm>
            <a:off x="468089" y="3998875"/>
            <a:ext cx="5797733" cy="2306412"/>
          </a:xfrm>
          <a:prstGeom prst="rect">
            <a:avLst/>
          </a:prstGeom>
        </p:spPr>
      </p:pic>
    </p:spTree>
    <p:extLst>
      <p:ext uri="{BB962C8B-B14F-4D97-AF65-F5344CB8AC3E}">
        <p14:creationId xmlns:p14="http://schemas.microsoft.com/office/powerpoint/2010/main" val="286536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a:xfrm>
            <a:off x="853437" y="1410788"/>
            <a:ext cx="5978878" cy="4507127"/>
          </a:xfrm>
        </p:spPr>
        <p:txBody>
          <a:bodyPr>
            <a:normAutofit/>
          </a:bodyPr>
          <a:lstStyle/>
          <a:p>
            <a:r>
              <a:rPr lang="en-GB" sz="4000">
                <a:latin typeface="Helvetica" pitchFamily="2" charset="0"/>
              </a:rPr>
              <a:t>Wokingham</a:t>
            </a:r>
            <a:endParaRPr lang="en-GB" sz="4000"/>
          </a:p>
        </p:txBody>
      </p:sp>
    </p:spTree>
    <p:extLst>
      <p:ext uri="{BB962C8B-B14F-4D97-AF65-F5344CB8AC3E}">
        <p14:creationId xmlns:p14="http://schemas.microsoft.com/office/powerpoint/2010/main" val="4159321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a:latin typeface="Helvetica" pitchFamily="2" charset="0"/>
              </a:rPr>
              <a:t>Unemployment figures and notable business news – Q3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863943" cy="4861444"/>
          </a:xfrm>
        </p:spPr>
        <p:txBody>
          <a:bodyPr>
            <a:noAutofit/>
          </a:bodyPr>
          <a:lstStyle/>
          <a:p>
            <a:pPr marL="0" indent="0">
              <a:lnSpc>
                <a:spcPct val="100000"/>
              </a:lnSpc>
              <a:buNone/>
            </a:pPr>
            <a:r>
              <a:rPr lang="en-US" sz="2000" b="1">
                <a:latin typeface="Helvetica" pitchFamily="2" charset="0"/>
              </a:rPr>
              <a:t>Claimant unemployment to August 2023 (latest)</a:t>
            </a:r>
          </a:p>
          <a:p>
            <a:pPr>
              <a:lnSpc>
                <a:spcPct val="100000"/>
              </a:lnSpc>
            </a:pPr>
            <a:r>
              <a:rPr lang="en-GB" sz="2000">
                <a:latin typeface="Helvetica" pitchFamily="2" charset="0"/>
              </a:rPr>
              <a:t>1,865 claimants (1.7 % of the working-age population) in Wokingham UA</a:t>
            </a:r>
          </a:p>
          <a:p>
            <a:pPr marL="0" indent="0">
              <a:lnSpc>
                <a:spcPct val="100000"/>
              </a:lnSpc>
              <a:buNone/>
            </a:pPr>
            <a:endParaRPr lang="en-US" sz="2000" b="1">
              <a:latin typeface="Helvetica" pitchFamily="2" charset="0"/>
            </a:endParaRPr>
          </a:p>
          <a:p>
            <a:pPr marL="0" indent="0">
              <a:lnSpc>
                <a:spcPct val="100000"/>
              </a:lnSpc>
              <a:buNone/>
            </a:pPr>
            <a:r>
              <a:rPr lang="en-US" sz="2000" b="1">
                <a:latin typeface="Helvetica" pitchFamily="2" charset="0"/>
              </a:rPr>
              <a:t>Notable business news:</a:t>
            </a:r>
          </a:p>
          <a:p>
            <a:pPr marL="342900" indent="-342900" fontAlgn="base">
              <a:lnSpc>
                <a:spcPct val="100000"/>
              </a:lnSpc>
              <a:buFont typeface="Arial" panose="020B0604020202020204" pitchFamily="34" charset="0"/>
              <a:buChar char="•"/>
            </a:pPr>
            <a:r>
              <a:rPr lang="en-GB">
                <a:ea typeface="Times New Roman" panose="02020603050405020304" pitchFamily="18" charset="0"/>
              </a:rPr>
              <a:t>Wokingham </a:t>
            </a:r>
            <a:r>
              <a:rPr lang="en-GB" sz="2000">
                <a:effectLst/>
                <a:latin typeface="Helvetica" pitchFamily="2" charset="0"/>
                <a:ea typeface="Times New Roman" panose="02020603050405020304" pitchFamily="18" charset="0"/>
              </a:rPr>
              <a:t>ranks 19th in England for the percentage of homes sold in the last five years, according to research from House Buyer Bureau. Out of the borough's total housing stock of 73,004, there were 13,944 recorded house sales, constituting 19.1% of the housing market. In contrast, London saw the lowest turnover, with only 11.6% of its total housing stock changing hands during the same period. The report highlights that despite wider market uncertainties and increased borrowing costs, Wokingham remains a relatively active market. The average price for properties sold in Wokingham over the past 12 months was £552,247. – </a:t>
            </a:r>
            <a:r>
              <a:rPr lang="en-GB" sz="2000" u="sng">
                <a:solidFill>
                  <a:schemeClr val="accent3"/>
                </a:solidFill>
                <a:effectLst/>
                <a:latin typeface="Helvetica"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LINK</a:t>
            </a:r>
            <a:r>
              <a:rPr lang="en-GB" sz="2000">
                <a:effectLst/>
                <a:latin typeface="Helvetica" pitchFamily="2" charset="0"/>
                <a:ea typeface="Times New Roman" panose="02020603050405020304" pitchFamily="18" charset="0"/>
              </a:rPr>
              <a:t>. </a:t>
            </a:r>
          </a:p>
          <a:p>
            <a:pPr marL="342900" indent="-342900">
              <a:lnSpc>
                <a:spcPct val="100000"/>
              </a:lnSpc>
              <a:buFont typeface="Arial" panose="020B0604020202020204" pitchFamily="34" charset="0"/>
              <a:buChar char="•"/>
            </a:pPr>
            <a:endParaRPr lang="en-US" sz="2000" b="1">
              <a:latin typeface="Helvetica" pitchFamily="2" charset="0"/>
            </a:endParaRPr>
          </a:p>
        </p:txBody>
      </p:sp>
    </p:spTree>
    <p:extLst>
      <p:ext uri="{BB962C8B-B14F-4D97-AF65-F5344CB8AC3E}">
        <p14:creationId xmlns:p14="http://schemas.microsoft.com/office/powerpoint/2010/main" val="107138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(Active postings)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a:t>
            </a:r>
            <a:r>
              <a:rPr lang="en-GB"/>
              <a:t>6,335</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15,824</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(Q3 2022): </a:t>
            </a:r>
            <a:r>
              <a:rPr lang="en-GB"/>
              <a:t>5</a:t>
            </a:r>
            <a:r>
              <a:rPr lang="en-GB" sz="2000">
                <a:latin typeface="Helvetica" pitchFamily="2" charset="0"/>
              </a:rPr>
              <a:t>,109 </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2" y="456784"/>
            <a:ext cx="5470259" cy="2972213"/>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65822" y="3338600"/>
            <a:ext cx="5472000" cy="2973158"/>
          </a:xfrm>
          <a:prstGeom prst="rect">
            <a:avLst/>
          </a:prstGeom>
        </p:spPr>
      </p:pic>
      <p:sp>
        <p:nvSpPr>
          <p:cNvPr id="4" name="TextBox 3">
            <a:extLst>
              <a:ext uri="{FF2B5EF4-FFF2-40B4-BE49-F238E27FC236}">
                <a16:creationId xmlns:a16="http://schemas.microsoft.com/office/drawing/2014/main" id="{DE34FA23-237C-C06F-5FD2-519E454530C9}"/>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11" name="Picture 10">
            <a:extLst>
              <a:ext uri="{FF2B5EF4-FFF2-40B4-BE49-F238E27FC236}">
                <a16:creationId xmlns:a16="http://schemas.microsoft.com/office/drawing/2014/main" id="{053BE420-0DCB-B9D7-E6FE-79881EE7F748}"/>
              </a:ext>
            </a:extLst>
          </p:cNvPr>
          <p:cNvPicPr>
            <a:picLocks noChangeAspect="1"/>
          </p:cNvPicPr>
          <p:nvPr/>
        </p:nvPicPr>
        <p:blipFill>
          <a:blip r:embed="rId5"/>
          <a:srcRect/>
          <a:stretch/>
        </p:blipFill>
        <p:spPr>
          <a:xfrm>
            <a:off x="468089" y="3998875"/>
            <a:ext cx="5797733" cy="2306412"/>
          </a:xfrm>
          <a:prstGeom prst="rect">
            <a:avLst/>
          </a:prstGeom>
        </p:spPr>
      </p:pic>
    </p:spTree>
    <p:extLst>
      <p:ext uri="{BB962C8B-B14F-4D97-AF65-F5344CB8AC3E}">
        <p14:creationId xmlns:p14="http://schemas.microsoft.com/office/powerpoint/2010/main" val="54185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459580"/>
            <a:ext cx="10515600" cy="765510"/>
          </a:xfrm>
        </p:spPr>
        <p:txBody>
          <a:bodyPr>
            <a:noAutofit/>
          </a:bodyPr>
          <a:lstStyle/>
          <a:p>
            <a:r>
              <a:rPr lang="en-GB">
                <a:latin typeface="Helvetica" pitchFamily="2" charset="0"/>
              </a:rPr>
              <a:t>Job Posting </a:t>
            </a:r>
            <a:r>
              <a:rPr lang="en-GB"/>
              <a:t>A</a:t>
            </a:r>
            <a:r>
              <a:rPr lang="en-GB">
                <a:latin typeface="Helvetica" pitchFamily="2" charset="0"/>
              </a:rPr>
              <a:t>nalytics</a:t>
            </a:r>
            <a:br>
              <a:rPr lang="en-GB">
                <a:latin typeface="Helvetica" pitchFamily="2" charset="0"/>
              </a:rPr>
            </a:br>
            <a:r>
              <a:rPr lang="en-GB">
                <a:latin typeface="Helvetica" pitchFamily="2" charset="0"/>
              </a:rPr>
              <a:t>(Newly posted)</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25186"/>
            <a:ext cx="6083526" cy="1807048"/>
          </a:xfrm>
        </p:spPr>
        <p:txBody>
          <a:bodyPr/>
          <a:lstStyle/>
          <a:p>
            <a:pPr marL="342900" indent="-342900">
              <a:buFont typeface="Arial" panose="020B0604020202020204" pitchFamily="34" charset="0"/>
              <a:buChar char="•"/>
            </a:pPr>
            <a:r>
              <a:rPr lang="en-GB" sz="2000">
                <a:latin typeface="Helvetica" pitchFamily="2" charset="0"/>
              </a:rPr>
              <a:t>Unique job postings: 3</a:t>
            </a:r>
            <a:r>
              <a:rPr lang="en-GB"/>
              <a:t>,877</a:t>
            </a:r>
            <a:endParaRPr lang="en-GB" sz="2000">
              <a:latin typeface="Helvetica" pitchFamily="2" charset="0"/>
            </a:endParaRPr>
          </a:p>
          <a:p>
            <a:pPr marL="342900" indent="-342900">
              <a:buFont typeface="Arial" panose="020B0604020202020204" pitchFamily="34" charset="0"/>
              <a:buChar char="•"/>
            </a:pPr>
            <a:r>
              <a:rPr lang="en-GB" sz="2000">
                <a:latin typeface="Helvetica" pitchFamily="2" charset="0"/>
              </a:rPr>
              <a:t>Total job postings: </a:t>
            </a:r>
            <a:r>
              <a:rPr lang="en-GB"/>
              <a:t>8</a:t>
            </a:r>
            <a:r>
              <a:rPr lang="en-GB" sz="2000">
                <a:latin typeface="Helvetica" pitchFamily="2" charset="0"/>
              </a:rPr>
              <a:t>,465</a:t>
            </a:r>
          </a:p>
          <a:p>
            <a:pPr marL="342900" indent="-342900">
              <a:buFont typeface="Arial" panose="020B0604020202020204" pitchFamily="34" charset="0"/>
              <a:buChar char="•"/>
            </a:pPr>
            <a:r>
              <a:rPr lang="en-GB" sz="2000">
                <a:latin typeface="Helvetica" pitchFamily="2" charset="0"/>
              </a:rPr>
              <a:t>Job posting intensity: 2:1</a:t>
            </a:r>
          </a:p>
          <a:p>
            <a:pPr marL="342900" indent="-342900">
              <a:buFont typeface="Arial" panose="020B0604020202020204" pitchFamily="34" charset="0"/>
              <a:buChar char="•"/>
            </a:pPr>
            <a:r>
              <a:rPr lang="en-GB" sz="2000">
                <a:latin typeface="Helvetica" pitchFamily="2" charset="0"/>
              </a:rPr>
              <a:t>Unique job postings (Q3 2022): 3,079</a:t>
            </a:r>
            <a:endParaRPr lang="en-GB">
              <a:latin typeface="Helvetica" pitchFamily="2" charset="0"/>
            </a:endParaRPr>
          </a:p>
        </p:txBody>
      </p:sp>
      <p:pic>
        <p:nvPicPr>
          <p:cNvPr id="9" name="Picture 8">
            <a:extLst>
              <a:ext uri="{FF2B5EF4-FFF2-40B4-BE49-F238E27FC236}">
                <a16:creationId xmlns:a16="http://schemas.microsoft.com/office/drawing/2014/main" id="{81C849E8-D4C5-1D0A-A6C8-3F4FC9D7C46F}"/>
              </a:ext>
            </a:extLst>
          </p:cNvPr>
          <p:cNvPicPr>
            <a:picLocks noChangeAspect="1"/>
          </p:cNvPicPr>
          <p:nvPr/>
        </p:nvPicPr>
        <p:blipFill>
          <a:blip r:embed="rId3"/>
          <a:srcRect/>
          <a:stretch/>
        </p:blipFill>
        <p:spPr>
          <a:xfrm>
            <a:off x="6253651" y="456784"/>
            <a:ext cx="5471997" cy="2973156"/>
          </a:xfrm>
          <a:prstGeom prst="rect">
            <a:avLst/>
          </a:prstGeom>
        </p:spPr>
      </p:pic>
      <p:pic>
        <p:nvPicPr>
          <p:cNvPr id="12" name="Picture 11">
            <a:extLst>
              <a:ext uri="{FF2B5EF4-FFF2-40B4-BE49-F238E27FC236}">
                <a16:creationId xmlns:a16="http://schemas.microsoft.com/office/drawing/2014/main" id="{233AAEE3-FD3C-CF5B-7B6B-7793B59F051D}"/>
              </a:ext>
            </a:extLst>
          </p:cNvPr>
          <p:cNvPicPr>
            <a:picLocks/>
          </p:cNvPicPr>
          <p:nvPr/>
        </p:nvPicPr>
        <p:blipFill>
          <a:blip r:embed="rId4"/>
          <a:srcRect/>
          <a:stretch/>
        </p:blipFill>
        <p:spPr>
          <a:xfrm>
            <a:off x="6265822" y="3338600"/>
            <a:ext cx="5472000" cy="2973158"/>
          </a:xfrm>
          <a:prstGeom prst="rect">
            <a:avLst/>
          </a:prstGeom>
        </p:spPr>
      </p:pic>
      <p:sp>
        <p:nvSpPr>
          <p:cNvPr id="7" name="TextBox 6">
            <a:extLst>
              <a:ext uri="{FF2B5EF4-FFF2-40B4-BE49-F238E27FC236}">
                <a16:creationId xmlns:a16="http://schemas.microsoft.com/office/drawing/2014/main" id="{1959698D-6D34-9747-EE9B-85D5866A5E26}"/>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latin typeface="Helvetica" pitchFamily="2" charset="0"/>
              </a:rPr>
              <a:t>EMSI, October 2023</a:t>
            </a:r>
            <a:endParaRPr lang="zh-CN" altLang="en-US" sz="1400" b="1">
              <a:latin typeface="Helvetica" pitchFamily="2" charset="0"/>
            </a:endParaRPr>
          </a:p>
        </p:txBody>
      </p:sp>
      <p:pic>
        <p:nvPicPr>
          <p:cNvPr id="8" name="Picture 7">
            <a:extLst>
              <a:ext uri="{FF2B5EF4-FFF2-40B4-BE49-F238E27FC236}">
                <a16:creationId xmlns:a16="http://schemas.microsoft.com/office/drawing/2014/main" id="{303C5B8E-9B37-1281-BD17-0DCA851414AB}"/>
              </a:ext>
            </a:extLst>
          </p:cNvPr>
          <p:cNvPicPr>
            <a:picLocks noChangeAspect="1"/>
          </p:cNvPicPr>
          <p:nvPr/>
        </p:nvPicPr>
        <p:blipFill>
          <a:blip r:embed="rId5"/>
          <a:srcRect/>
          <a:stretch/>
        </p:blipFill>
        <p:spPr>
          <a:xfrm>
            <a:off x="468089" y="3998875"/>
            <a:ext cx="5797733" cy="2306411"/>
          </a:xfrm>
          <a:prstGeom prst="rect">
            <a:avLst/>
          </a:prstGeom>
        </p:spPr>
      </p:pic>
    </p:spTree>
    <p:extLst>
      <p:ext uri="{BB962C8B-B14F-4D97-AF65-F5344CB8AC3E}">
        <p14:creationId xmlns:p14="http://schemas.microsoft.com/office/powerpoint/2010/main" val="375574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7772400" cy="864829"/>
          </a:xfrm>
        </p:spPr>
        <p:txBody>
          <a:bodyPr/>
          <a:lstStyle/>
          <a:p>
            <a:r>
              <a:rPr lang="en-GB" sz="1400" dirty="0">
                <a:latin typeface="Helvetica" pitchFamily="2" charset="0"/>
              </a:rPr>
              <a:t>Q2 2023/24</a:t>
            </a:r>
            <a:br>
              <a:rPr lang="en-GB" sz="1400" dirty="0">
                <a:latin typeface="Helvetica" pitchFamily="2" charset="0"/>
              </a:rPr>
            </a:br>
            <a:r>
              <a:rPr lang="en-GB" sz="2800" dirty="0">
                <a:latin typeface="Helvetica" pitchFamily="2" charset="0"/>
              </a:rPr>
              <a:t>OECD Global Economic Outlook</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9" y="1075389"/>
            <a:ext cx="5862981" cy="864829"/>
          </a:xfrm>
        </p:spPr>
        <p:txBody>
          <a:bodyPr>
            <a:normAutofit/>
          </a:bodyPr>
          <a:lstStyle/>
          <a:p>
            <a:pPr>
              <a:lnSpc>
                <a:spcPct val="110000"/>
              </a:lnSpc>
              <a:buClr>
                <a:schemeClr val="accent6"/>
              </a:buClr>
            </a:pPr>
            <a:r>
              <a:rPr lang="en-US" altLang="zh-CN" sz="1800" b="0" i="0">
                <a:solidFill>
                  <a:schemeClr val="accent6"/>
                </a:solidFill>
                <a:effectLst/>
                <a:latin typeface="Helvetica" pitchFamily="2" charset="0"/>
              </a:rPr>
              <a:t>Global year-to-year real </a:t>
            </a:r>
            <a:r>
              <a:rPr lang="en-US" altLang="zh-CN" sz="1800">
                <a:solidFill>
                  <a:schemeClr val="accent6"/>
                </a:solidFill>
              </a:rPr>
              <a:t>GDP </a:t>
            </a:r>
            <a:r>
              <a:rPr lang="en-US" altLang="zh-CN" sz="1800" b="0" i="0">
                <a:solidFill>
                  <a:schemeClr val="accent6"/>
                </a:solidFill>
                <a:effectLst/>
                <a:latin typeface="Helvetica" pitchFamily="2" charset="0"/>
              </a:rPr>
              <a:t>growth is projected to remain moderate </a:t>
            </a: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3"/>
              </a:rPr>
              <a:t>OECD, September 2023</a:t>
            </a:r>
            <a:endParaRPr lang="en-GB" sz="1400">
              <a:solidFill>
                <a:srgbClr val="D12680"/>
              </a:solidFill>
              <a:latin typeface="Helvetica" pitchFamily="2" charset="0"/>
            </a:endParaRPr>
          </a:p>
        </p:txBody>
      </p:sp>
      <p:sp>
        <p:nvSpPr>
          <p:cNvPr id="5" name="Rectangle 4">
            <a:extLst>
              <a:ext uri="{FF2B5EF4-FFF2-40B4-BE49-F238E27FC236}">
                <a16:creationId xmlns:a16="http://schemas.microsoft.com/office/drawing/2014/main" id="{99ED147E-C79D-388C-BD5C-05FBDF653A26}"/>
              </a:ext>
            </a:extLst>
          </p:cNvPr>
          <p:cNvSpPr/>
          <p:nvPr/>
        </p:nvSpPr>
        <p:spPr>
          <a:xfrm>
            <a:off x="7198242" y="786809"/>
            <a:ext cx="138223" cy="211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DC525B8-3658-6042-6A89-7231CBABE8B1}"/>
              </a:ext>
            </a:extLst>
          </p:cNvPr>
          <p:cNvSpPr/>
          <p:nvPr/>
        </p:nvSpPr>
        <p:spPr>
          <a:xfrm>
            <a:off x="7068502" y="3331851"/>
            <a:ext cx="138223" cy="211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ABE39A-7025-D15B-0BDD-0FF805B49032}"/>
              </a:ext>
            </a:extLst>
          </p:cNvPr>
          <p:cNvSpPr txBox="1"/>
          <p:nvPr/>
        </p:nvSpPr>
        <p:spPr>
          <a:xfrm>
            <a:off x="6400800" y="1075389"/>
            <a:ext cx="6099716" cy="384592"/>
          </a:xfrm>
          <a:prstGeom prst="rect">
            <a:avLst/>
          </a:prstGeom>
          <a:noFill/>
        </p:spPr>
        <p:txBody>
          <a:bodyPr wrap="square">
            <a:spAutoFit/>
          </a:bodyPr>
          <a:lstStyle/>
          <a:p>
            <a:pPr>
              <a:lnSpc>
                <a:spcPct val="110000"/>
              </a:lnSpc>
              <a:buClr>
                <a:schemeClr val="accent6"/>
              </a:buClr>
            </a:pPr>
            <a:r>
              <a:rPr lang="en-US" altLang="zh-CN" sz="1800" b="0" i="0">
                <a:solidFill>
                  <a:schemeClr val="accent6"/>
                </a:solidFill>
                <a:effectLst/>
                <a:latin typeface="Helvetica" pitchFamily="2" charset="0"/>
              </a:rPr>
              <a:t>Headline consumer price inflation is declining steadily </a:t>
            </a:r>
          </a:p>
        </p:txBody>
      </p:sp>
      <p:pic>
        <p:nvPicPr>
          <p:cNvPr id="11" name="Picture 2" descr="Table 1. Global growth is projected to remain moderate">
            <a:extLst>
              <a:ext uri="{FF2B5EF4-FFF2-40B4-BE49-F238E27FC236}">
                <a16:creationId xmlns:a16="http://schemas.microsoft.com/office/drawing/2014/main" id="{F7D1FE07-BB12-BBDD-70B2-761BD4815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45" y="1940218"/>
            <a:ext cx="5242495" cy="4424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able 2. Headline consumer price inflation is declining steadily">
            <a:extLst>
              <a:ext uri="{FF2B5EF4-FFF2-40B4-BE49-F238E27FC236}">
                <a16:creationId xmlns:a16="http://schemas.microsoft.com/office/drawing/2014/main" id="{1BAFF1FC-40AA-F10E-4357-CE3F9B6814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1024" y="1940218"/>
            <a:ext cx="5242495" cy="442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3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7772400" cy="864829"/>
          </a:xfrm>
        </p:spPr>
        <p:txBody>
          <a:bodyPr/>
          <a:lstStyle/>
          <a:p>
            <a:r>
              <a:rPr lang="en-GB" sz="1400" dirty="0">
                <a:latin typeface="Helvetica" pitchFamily="2" charset="0"/>
              </a:rPr>
              <a:t>Q2 2023/24</a:t>
            </a:r>
            <a:br>
              <a:rPr lang="en-GB" sz="1400" dirty="0">
                <a:latin typeface="Helvetica" pitchFamily="2" charset="0"/>
              </a:rPr>
            </a:br>
            <a:r>
              <a:rPr lang="en-GB" sz="2800" dirty="0">
                <a:latin typeface="Helvetica" pitchFamily="2" charset="0"/>
              </a:rPr>
              <a:t>IMF Global Economic Outlook</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9" y="1075389"/>
            <a:ext cx="6254635" cy="5648858"/>
          </a:xfrm>
        </p:spPr>
        <p:txBody>
          <a:bodyPr>
            <a:normAutofit fontScale="85000" lnSpcReduction="20000"/>
          </a:bodyPr>
          <a:lstStyle/>
          <a:p>
            <a:pPr marL="342900" indent="-342900">
              <a:lnSpc>
                <a:spcPct val="110000"/>
              </a:lnSpc>
              <a:buClr>
                <a:schemeClr val="accent6"/>
              </a:buClr>
              <a:buFont typeface="Arial" panose="020B0604020202020204" pitchFamily="34" charset="0"/>
              <a:buChar char="•"/>
            </a:pPr>
            <a:r>
              <a:rPr lang="en-GB" sz="1900" b="1">
                <a:solidFill>
                  <a:schemeClr val="accent6"/>
                </a:solidFill>
                <a:latin typeface="Helvetica" pitchFamily="2" charset="0"/>
              </a:rPr>
              <a:t>Global Economic Disparities: </a:t>
            </a:r>
            <a:r>
              <a:rPr lang="en-GB" sz="1900">
                <a:solidFill>
                  <a:schemeClr val="accent6"/>
                </a:solidFill>
                <a:latin typeface="Helvetica" pitchFamily="2" charset="0"/>
              </a:rPr>
              <a:t>The world economy is experiencing a widening gap in growth between regions. Factors contributing to </a:t>
            </a:r>
            <a:r>
              <a:rPr lang="en-GB" sz="1900">
                <a:solidFill>
                  <a:schemeClr val="accent6"/>
                </a:solidFill>
              </a:rPr>
              <a:t>continued </a:t>
            </a:r>
            <a:r>
              <a:rPr lang="en-GB" sz="1900">
                <a:solidFill>
                  <a:schemeClr val="accent6"/>
                </a:solidFill>
                <a:latin typeface="Helvetica" pitchFamily="2" charset="0"/>
              </a:rPr>
              <a:t>slowed recovery include the long-term consequences of COVID-19, Russia's war in Ukraine and other global events. Advanced economies like the U.S. have fared better than emerging markets and developing countries.</a:t>
            </a:r>
          </a:p>
          <a:p>
            <a:pPr marL="342900" indent="-342900">
              <a:lnSpc>
                <a:spcPct val="110000"/>
              </a:lnSpc>
              <a:buClr>
                <a:schemeClr val="accent6"/>
              </a:buClr>
              <a:buFont typeface="Arial" panose="020B0604020202020204" pitchFamily="34" charset="0"/>
              <a:buChar char="•"/>
            </a:pPr>
            <a:r>
              <a:rPr lang="en-GB" sz="1900" b="1">
                <a:solidFill>
                  <a:schemeClr val="accent6"/>
                </a:solidFill>
                <a:latin typeface="Helvetica" pitchFamily="2" charset="0"/>
              </a:rPr>
              <a:t>Sectoral Trends and Social Implications</a:t>
            </a:r>
            <a:r>
              <a:rPr lang="en-GB" sz="1900">
                <a:solidFill>
                  <a:schemeClr val="accent6"/>
                </a:solidFill>
                <a:latin typeface="Helvetica" pitchFamily="2" charset="0"/>
              </a:rPr>
              <a:t>: </a:t>
            </a:r>
            <a:r>
              <a:rPr lang="en-GB" sz="1900">
                <a:solidFill>
                  <a:schemeClr val="accent6"/>
                </a:solidFill>
              </a:rPr>
              <a:t>P</a:t>
            </a:r>
            <a:r>
              <a:rPr lang="en-GB" sz="1900">
                <a:solidFill>
                  <a:schemeClr val="accent6"/>
                </a:solidFill>
                <a:latin typeface="Helvetica" pitchFamily="2" charset="0"/>
              </a:rPr>
              <a:t>rivate consumption and labour markets have shown signs of resilience in advanced economies</a:t>
            </a:r>
            <a:r>
              <a:rPr lang="en-US" sz="1900">
                <a:solidFill>
                  <a:schemeClr val="accent6"/>
                </a:solidFill>
              </a:rPr>
              <a:t>, which have </a:t>
            </a:r>
            <a:r>
              <a:rPr lang="en-GB" sz="1900">
                <a:solidFill>
                  <a:schemeClr val="accent6"/>
                </a:solidFill>
                <a:latin typeface="Helvetica" pitchFamily="2" charset="0"/>
              </a:rPr>
              <a:t>protected workers’ income and helped businesses retain human capital. In contrast, emerging economies suffer from more severe output losses and weaker social protection, exacerbating poverty and unemployment rates.</a:t>
            </a:r>
          </a:p>
          <a:p>
            <a:pPr marL="342900" indent="-342900">
              <a:lnSpc>
                <a:spcPct val="110000"/>
              </a:lnSpc>
              <a:buClr>
                <a:schemeClr val="accent6"/>
              </a:buClr>
              <a:buFont typeface="Arial" panose="020B0604020202020204" pitchFamily="34" charset="0"/>
              <a:buChar char="•"/>
            </a:pPr>
            <a:r>
              <a:rPr lang="en-GB" sz="1900" b="1">
                <a:solidFill>
                  <a:schemeClr val="accent6"/>
                </a:solidFill>
                <a:latin typeface="Helvetica" pitchFamily="2" charset="0"/>
              </a:rPr>
              <a:t>Investment and Environmental Challenges</a:t>
            </a:r>
            <a:r>
              <a:rPr lang="en-GB" sz="1900">
                <a:solidFill>
                  <a:schemeClr val="accent6"/>
                </a:solidFill>
                <a:latin typeface="Helvetica" pitchFamily="2" charset="0"/>
              </a:rPr>
              <a:t>: Business investment has universally fallen short of </a:t>
            </a:r>
            <a:r>
              <a:rPr lang="en-US" altLang="zh-CN" sz="1900">
                <a:solidFill>
                  <a:schemeClr val="accent6"/>
                </a:solidFill>
                <a:latin typeface="Helvetica" pitchFamily="2" charset="0"/>
              </a:rPr>
              <a:t>pre-pandemic</a:t>
            </a:r>
            <a:r>
              <a:rPr lang="en-GB" sz="1900">
                <a:solidFill>
                  <a:schemeClr val="accent6"/>
                </a:solidFill>
                <a:latin typeface="Helvetica" pitchFamily="2" charset="0"/>
              </a:rPr>
              <a:t> levels due to rising interest rates and </a:t>
            </a:r>
            <a:r>
              <a:rPr lang="en-US" altLang="zh-CN" sz="1900">
                <a:solidFill>
                  <a:schemeClr val="accent6"/>
                </a:solidFill>
                <a:latin typeface="Helvetica" pitchFamily="2" charset="0"/>
              </a:rPr>
              <a:t>the </a:t>
            </a:r>
            <a:r>
              <a:rPr lang="en-GB" sz="1900">
                <a:solidFill>
                  <a:schemeClr val="accent6"/>
                </a:solidFill>
                <a:latin typeface="Helvetica" pitchFamily="2" charset="0"/>
              </a:rPr>
              <a:t>withdrawal of fiscal support. Meanwhile, the pandemic and geopolitical events have also contributed to worsening climate impacts, as well as a reversal in decades-long poverty reduction trends, with 75-95 million more people living in extreme poverty compared to </a:t>
            </a:r>
            <a:r>
              <a:rPr lang="en-US" altLang="zh-CN" sz="1900">
                <a:solidFill>
                  <a:schemeClr val="accent6"/>
                </a:solidFill>
                <a:latin typeface="Helvetica" pitchFamily="2" charset="0"/>
              </a:rPr>
              <a:t>pre-pandemic</a:t>
            </a:r>
            <a:r>
              <a:rPr lang="en-GB" sz="1900">
                <a:solidFill>
                  <a:schemeClr val="accent6"/>
                </a:solidFill>
                <a:latin typeface="Helvetica" pitchFamily="2" charset="0"/>
              </a:rPr>
              <a:t> estimates.</a:t>
            </a:r>
          </a:p>
          <a:p>
            <a:pPr marL="342900" indent="-342900">
              <a:lnSpc>
                <a:spcPct val="110000"/>
              </a:lnSpc>
              <a:buClr>
                <a:schemeClr val="accent6"/>
              </a:buClr>
              <a:buFont typeface="Arial" panose="020B0604020202020204" pitchFamily="34" charset="0"/>
              <a:buChar char="•"/>
            </a:pPr>
            <a:endParaRPr lang="en-GB" sz="1900">
              <a:solidFill>
                <a:schemeClr val="accent6"/>
              </a:solidFill>
              <a:latin typeface="Helvetica" pitchFamily="2" charset="0"/>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3"/>
              </a:rPr>
              <a:t>IMF, October 2023</a:t>
            </a:r>
            <a:endParaRPr lang="en-GB" sz="1400">
              <a:solidFill>
                <a:srgbClr val="D12680"/>
              </a:solidFill>
              <a:latin typeface="Helvetica" pitchFamily="2" charset="0"/>
            </a:endParaRPr>
          </a:p>
        </p:txBody>
      </p:sp>
      <p:sp>
        <p:nvSpPr>
          <p:cNvPr id="5" name="Rectangle 4">
            <a:extLst>
              <a:ext uri="{FF2B5EF4-FFF2-40B4-BE49-F238E27FC236}">
                <a16:creationId xmlns:a16="http://schemas.microsoft.com/office/drawing/2014/main" id="{99ED147E-C79D-388C-BD5C-05FBDF653A26}"/>
              </a:ext>
            </a:extLst>
          </p:cNvPr>
          <p:cNvSpPr/>
          <p:nvPr/>
        </p:nvSpPr>
        <p:spPr>
          <a:xfrm>
            <a:off x="7393487" y="739145"/>
            <a:ext cx="45719" cy="2619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DC525B8-3658-6042-6A89-7231CBABE8B1}"/>
              </a:ext>
            </a:extLst>
          </p:cNvPr>
          <p:cNvSpPr/>
          <p:nvPr/>
        </p:nvSpPr>
        <p:spPr>
          <a:xfrm>
            <a:off x="7263747" y="3334395"/>
            <a:ext cx="138223" cy="211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23DB688-F11A-03C2-2971-E2663148C726}"/>
              </a:ext>
            </a:extLst>
          </p:cNvPr>
          <p:cNvPicPr>
            <a:picLocks noChangeAspect="1"/>
          </p:cNvPicPr>
          <p:nvPr/>
        </p:nvPicPr>
        <p:blipFill rotWithShape="1">
          <a:blip r:embed="rId4"/>
          <a:srcRect b="68166"/>
          <a:stretch/>
        </p:blipFill>
        <p:spPr>
          <a:xfrm>
            <a:off x="6987698" y="582987"/>
            <a:ext cx="4666482" cy="1869015"/>
          </a:xfrm>
          <a:prstGeom prst="rect">
            <a:avLst/>
          </a:prstGeom>
        </p:spPr>
      </p:pic>
      <p:pic>
        <p:nvPicPr>
          <p:cNvPr id="12" name="Picture 11">
            <a:extLst>
              <a:ext uri="{FF2B5EF4-FFF2-40B4-BE49-F238E27FC236}">
                <a16:creationId xmlns:a16="http://schemas.microsoft.com/office/drawing/2014/main" id="{1D586D70-3692-105B-00B9-74605D617E99}"/>
              </a:ext>
            </a:extLst>
          </p:cNvPr>
          <p:cNvPicPr>
            <a:picLocks noChangeAspect="1"/>
          </p:cNvPicPr>
          <p:nvPr/>
        </p:nvPicPr>
        <p:blipFill rotWithShape="1">
          <a:blip r:embed="rId4"/>
          <a:srcRect t="33532" b="34634"/>
          <a:stretch/>
        </p:blipFill>
        <p:spPr>
          <a:xfrm>
            <a:off x="6987699" y="2528809"/>
            <a:ext cx="4666482" cy="1869015"/>
          </a:xfrm>
          <a:prstGeom prst="rect">
            <a:avLst/>
          </a:prstGeom>
        </p:spPr>
      </p:pic>
      <p:pic>
        <p:nvPicPr>
          <p:cNvPr id="13" name="Picture 12">
            <a:extLst>
              <a:ext uri="{FF2B5EF4-FFF2-40B4-BE49-F238E27FC236}">
                <a16:creationId xmlns:a16="http://schemas.microsoft.com/office/drawing/2014/main" id="{AB39F397-42DC-219E-3D7D-6B789FDBC961}"/>
              </a:ext>
            </a:extLst>
          </p:cNvPr>
          <p:cNvPicPr>
            <a:picLocks noChangeAspect="1"/>
          </p:cNvPicPr>
          <p:nvPr/>
        </p:nvPicPr>
        <p:blipFill rotWithShape="1">
          <a:blip r:embed="rId4"/>
          <a:srcRect t="68166"/>
          <a:stretch/>
        </p:blipFill>
        <p:spPr>
          <a:xfrm>
            <a:off x="6987698" y="4474631"/>
            <a:ext cx="4666482" cy="1869015"/>
          </a:xfrm>
          <a:prstGeom prst="rect">
            <a:avLst/>
          </a:prstGeom>
        </p:spPr>
      </p:pic>
      <p:sp>
        <p:nvSpPr>
          <p:cNvPr id="16" name="Rectangle 15">
            <a:extLst>
              <a:ext uri="{FF2B5EF4-FFF2-40B4-BE49-F238E27FC236}">
                <a16:creationId xmlns:a16="http://schemas.microsoft.com/office/drawing/2014/main" id="{AA09AAD4-F7E5-E8E2-905D-AEEAF3DEDC06}"/>
              </a:ext>
            </a:extLst>
          </p:cNvPr>
          <p:cNvSpPr/>
          <p:nvPr/>
        </p:nvSpPr>
        <p:spPr>
          <a:xfrm>
            <a:off x="7300703" y="569425"/>
            <a:ext cx="140757" cy="2619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558FDB2-8A6C-D05C-F54C-1A5EBD229D24}"/>
              </a:ext>
            </a:extLst>
          </p:cNvPr>
          <p:cNvSpPr/>
          <p:nvPr/>
        </p:nvSpPr>
        <p:spPr>
          <a:xfrm>
            <a:off x="7345330" y="2562417"/>
            <a:ext cx="140757" cy="2619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0C6EE22-2A3F-A793-72FA-E4A9BC9293C1}"/>
              </a:ext>
            </a:extLst>
          </p:cNvPr>
          <p:cNvSpPr/>
          <p:nvPr/>
        </p:nvSpPr>
        <p:spPr>
          <a:xfrm>
            <a:off x="7289127" y="4419777"/>
            <a:ext cx="140757" cy="2619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92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7772400" cy="864829"/>
          </a:xfrm>
        </p:spPr>
        <p:txBody>
          <a:bodyPr/>
          <a:lstStyle/>
          <a:p>
            <a:r>
              <a:rPr lang="en-GB" sz="1400" dirty="0">
                <a:latin typeface="Helvetica" pitchFamily="2" charset="0"/>
              </a:rPr>
              <a:t>Q2 2023/24</a:t>
            </a:r>
            <a:br>
              <a:rPr lang="en-GB" sz="1400" dirty="0">
                <a:latin typeface="Helvetica" pitchFamily="2" charset="0"/>
              </a:rPr>
            </a:br>
            <a:r>
              <a:rPr lang="en-GB" sz="2800" dirty="0">
                <a:latin typeface="Helvetica" pitchFamily="2" charset="0"/>
              </a:rPr>
              <a:t>KPMG Economic Outlook</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5"/>
            <a:ext cx="5444341" cy="5251580"/>
          </a:xfrm>
          <a:noFill/>
        </p:spPr>
        <p:txBody>
          <a:bodyPr>
            <a:noAutofit/>
          </a:bodyPr>
          <a:lstStyle/>
          <a:p>
            <a:pPr>
              <a:lnSpc>
                <a:spcPct val="100000"/>
              </a:lnSpc>
            </a:pPr>
            <a:r>
              <a:rPr lang="en-IN" sz="1800" b="1" u="sng">
                <a:solidFill>
                  <a:schemeClr val="accent3"/>
                </a:solidFill>
              </a:rPr>
              <a:t>United Kingdom</a:t>
            </a:r>
          </a:p>
          <a:p>
            <a:pPr marL="342900" indent="-342900">
              <a:lnSpc>
                <a:spcPct val="100000"/>
              </a:lnSpc>
              <a:buClr>
                <a:schemeClr val="accent6"/>
              </a:buClr>
              <a:buFont typeface="Arial" panose="020B0604020202020204" pitchFamily="34" charset="0"/>
              <a:buChar char="•"/>
            </a:pPr>
            <a:r>
              <a:rPr lang="en-GB" sz="1800" b="1">
                <a:solidFill>
                  <a:schemeClr val="accent6"/>
                </a:solidFill>
              </a:rPr>
              <a:t>Growth will slow over the</a:t>
            </a:r>
            <a:r>
              <a:rPr lang="zh-CN" altLang="en-US" sz="1800" b="1">
                <a:solidFill>
                  <a:schemeClr val="accent6"/>
                </a:solidFill>
              </a:rPr>
              <a:t> </a:t>
            </a:r>
            <a:r>
              <a:rPr lang="en-GB" sz="1800" b="1">
                <a:solidFill>
                  <a:schemeClr val="accent6"/>
                </a:solidFill>
              </a:rPr>
              <a:t>remainder of this</a:t>
            </a:r>
            <a:r>
              <a:rPr lang="zh-CN" altLang="en-US" sz="1800" b="1">
                <a:solidFill>
                  <a:schemeClr val="accent6"/>
                </a:solidFill>
              </a:rPr>
              <a:t> </a:t>
            </a:r>
            <a:r>
              <a:rPr lang="en-GB" sz="1800" b="1">
                <a:solidFill>
                  <a:schemeClr val="accent6"/>
                </a:solidFill>
              </a:rPr>
              <a:t>year and into 2024. </a:t>
            </a:r>
            <a:r>
              <a:rPr lang="en-GB" sz="1800">
                <a:solidFill>
                  <a:schemeClr val="accent6"/>
                </a:solidFill>
              </a:rPr>
              <a:t>With uncertainty around the upcoming election, the strength of demand and the future trajectory of interest rates, risks to the KPMG forecast are skewed to the downside. </a:t>
            </a:r>
            <a:endParaRPr lang="en-GB" altLang="zh-CN" sz="1800" b="1" i="0" strike="noStrike">
              <a:solidFill>
                <a:schemeClr val="accent6"/>
              </a:solidFill>
              <a:effectLst/>
            </a:endParaRPr>
          </a:p>
          <a:p>
            <a:pPr marL="342900" indent="-342900">
              <a:lnSpc>
                <a:spcPct val="100000"/>
              </a:lnSpc>
              <a:buClr>
                <a:schemeClr val="accent6"/>
              </a:buClr>
              <a:buFont typeface="Arial" panose="020B0604020202020204" pitchFamily="34" charset="0"/>
              <a:buChar char="•"/>
            </a:pPr>
            <a:r>
              <a:rPr lang="en-GB" altLang="zh-CN" sz="1800" b="1" i="0" strike="noStrike">
                <a:solidFill>
                  <a:schemeClr val="accent6"/>
                </a:solidFill>
                <a:effectLst/>
              </a:rPr>
              <a:t>The latest data signal a broad-based slowdown in activity. </a:t>
            </a:r>
            <a:r>
              <a:rPr lang="en-GB" altLang="zh-CN" sz="1800" i="0" strike="noStrike">
                <a:solidFill>
                  <a:schemeClr val="accent6"/>
                </a:solidFill>
                <a:effectLst/>
              </a:rPr>
              <a:t>Construction has been weighed down by a fall in housebuilding, services are exposed to the squeeze on household incomes, while manufacturing has been more sensitive to higher energy prices and interest rates. </a:t>
            </a: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2"/>
              </a:rPr>
              <a:t>KPMG, September 2023</a:t>
            </a:r>
            <a:endParaRPr lang="en-GB" sz="1400">
              <a:solidFill>
                <a:srgbClr val="D12680"/>
              </a:solidFill>
              <a:latin typeface="Helvetica" pitchFamily="2" charset="0"/>
            </a:endParaRPr>
          </a:p>
        </p:txBody>
      </p:sp>
      <p:pic>
        <p:nvPicPr>
          <p:cNvPr id="3" name="Content Placeholder 4">
            <a:extLst>
              <a:ext uri="{FF2B5EF4-FFF2-40B4-BE49-F238E27FC236}">
                <a16:creationId xmlns:a16="http://schemas.microsoft.com/office/drawing/2014/main" id="{36F6F57C-F085-1918-25A9-B1DDA88DF5B5}"/>
              </a:ext>
            </a:extLst>
          </p:cNvPr>
          <p:cNvPicPr>
            <a:picLocks noGrp="1" noChangeAspect="1"/>
          </p:cNvPicPr>
          <p:nvPr>
            <p:ph idx="13"/>
          </p:nvPr>
        </p:nvPicPr>
        <p:blipFill rotWithShape="1">
          <a:blip r:embed="rId3"/>
          <a:srcRect t="8341"/>
          <a:stretch/>
        </p:blipFill>
        <p:spPr>
          <a:xfrm>
            <a:off x="6620711" y="566167"/>
            <a:ext cx="5033470" cy="2229849"/>
          </a:xfrm>
          <a:prstGeom prst="rect">
            <a:avLst/>
          </a:prstGeom>
        </p:spPr>
      </p:pic>
      <p:pic>
        <p:nvPicPr>
          <p:cNvPr id="4" name="Picture 3">
            <a:extLst>
              <a:ext uri="{FF2B5EF4-FFF2-40B4-BE49-F238E27FC236}">
                <a16:creationId xmlns:a16="http://schemas.microsoft.com/office/drawing/2014/main" id="{2974F1AA-D3D4-23A1-9C9E-AFB8F1363B81}"/>
              </a:ext>
            </a:extLst>
          </p:cNvPr>
          <p:cNvPicPr>
            <a:picLocks noChangeAspect="1"/>
          </p:cNvPicPr>
          <p:nvPr/>
        </p:nvPicPr>
        <p:blipFill rotWithShape="1">
          <a:blip r:embed="rId4"/>
          <a:srcRect b="9811"/>
          <a:stretch/>
        </p:blipFill>
        <p:spPr>
          <a:xfrm>
            <a:off x="6620710" y="2991241"/>
            <a:ext cx="5033471" cy="3373789"/>
          </a:xfrm>
          <a:prstGeom prst="rect">
            <a:avLst/>
          </a:prstGeom>
        </p:spPr>
      </p:pic>
      <p:grpSp>
        <p:nvGrpSpPr>
          <p:cNvPr id="8" name="Group 7">
            <a:extLst>
              <a:ext uri="{FF2B5EF4-FFF2-40B4-BE49-F238E27FC236}">
                <a16:creationId xmlns:a16="http://schemas.microsoft.com/office/drawing/2014/main" id="{ABEEF13B-6F45-CFED-ACD4-4C4288BC92DF}"/>
              </a:ext>
            </a:extLst>
          </p:cNvPr>
          <p:cNvGrpSpPr/>
          <p:nvPr/>
        </p:nvGrpSpPr>
        <p:grpSpPr>
          <a:xfrm>
            <a:off x="10482900" y="3429000"/>
            <a:ext cx="1035297" cy="581331"/>
            <a:chOff x="10410115" y="3548557"/>
            <a:chExt cx="1035297" cy="581331"/>
          </a:xfrm>
        </p:grpSpPr>
        <p:pic>
          <p:nvPicPr>
            <p:cNvPr id="5" name="Picture 4">
              <a:extLst>
                <a:ext uri="{FF2B5EF4-FFF2-40B4-BE49-F238E27FC236}">
                  <a16:creationId xmlns:a16="http://schemas.microsoft.com/office/drawing/2014/main" id="{DB71B9C9-683A-7110-5965-2323088C657D}"/>
                </a:ext>
              </a:extLst>
            </p:cNvPr>
            <p:cNvPicPr>
              <a:picLocks noChangeAspect="1"/>
            </p:cNvPicPr>
            <p:nvPr/>
          </p:nvPicPr>
          <p:blipFill rotWithShape="1">
            <a:blip r:embed="rId4"/>
            <a:srcRect t="95327" r="80846" b="-291"/>
            <a:stretch/>
          </p:blipFill>
          <p:spPr>
            <a:xfrm>
              <a:off x="10410115" y="3548557"/>
              <a:ext cx="1035297" cy="199388"/>
            </a:xfrm>
            <a:prstGeom prst="rect">
              <a:avLst/>
            </a:prstGeom>
          </p:spPr>
        </p:pic>
        <p:pic>
          <p:nvPicPr>
            <p:cNvPr id="6" name="Picture 5">
              <a:extLst>
                <a:ext uri="{FF2B5EF4-FFF2-40B4-BE49-F238E27FC236}">
                  <a16:creationId xmlns:a16="http://schemas.microsoft.com/office/drawing/2014/main" id="{394A17D2-93B7-F06A-F0D0-9C3EEE742439}"/>
                </a:ext>
              </a:extLst>
            </p:cNvPr>
            <p:cNvPicPr>
              <a:picLocks noChangeAspect="1"/>
            </p:cNvPicPr>
            <p:nvPr/>
          </p:nvPicPr>
          <p:blipFill rotWithShape="1">
            <a:blip r:embed="rId4"/>
            <a:srcRect l="19154" t="95327" r="65478" b="102"/>
            <a:stretch/>
          </p:blipFill>
          <p:spPr>
            <a:xfrm>
              <a:off x="10451210" y="3761557"/>
              <a:ext cx="830633" cy="183600"/>
            </a:xfrm>
            <a:prstGeom prst="rect">
              <a:avLst/>
            </a:prstGeom>
          </p:spPr>
        </p:pic>
        <p:pic>
          <p:nvPicPr>
            <p:cNvPr id="7" name="Picture 6">
              <a:extLst>
                <a:ext uri="{FF2B5EF4-FFF2-40B4-BE49-F238E27FC236}">
                  <a16:creationId xmlns:a16="http://schemas.microsoft.com/office/drawing/2014/main" id="{B77B5D36-6ADB-5067-1ABE-F861BE5624D1}"/>
                </a:ext>
              </a:extLst>
            </p:cNvPr>
            <p:cNvPicPr>
              <a:picLocks noChangeAspect="1"/>
            </p:cNvPicPr>
            <p:nvPr/>
          </p:nvPicPr>
          <p:blipFill rotWithShape="1">
            <a:blip r:embed="rId4"/>
            <a:srcRect l="36249" t="95299" r="51356" b="101"/>
            <a:stretch/>
          </p:blipFill>
          <p:spPr>
            <a:xfrm>
              <a:off x="10471758" y="3945157"/>
              <a:ext cx="669938" cy="184731"/>
            </a:xfrm>
            <a:prstGeom prst="rect">
              <a:avLst/>
            </a:prstGeom>
          </p:spPr>
        </p:pic>
      </p:grpSp>
      <p:sp>
        <p:nvSpPr>
          <p:cNvPr id="9" name="Rectangle 8">
            <a:extLst>
              <a:ext uri="{FF2B5EF4-FFF2-40B4-BE49-F238E27FC236}">
                <a16:creationId xmlns:a16="http://schemas.microsoft.com/office/drawing/2014/main" id="{958617C2-84FF-8B4C-2D17-EEC06028FB61}"/>
              </a:ext>
            </a:extLst>
          </p:cNvPr>
          <p:cNvSpPr/>
          <p:nvPr/>
        </p:nvSpPr>
        <p:spPr>
          <a:xfrm>
            <a:off x="6620710" y="2991239"/>
            <a:ext cx="663716" cy="2619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C34E7F3-CDB9-5EE8-6068-B61DB65652D0}"/>
              </a:ext>
            </a:extLst>
          </p:cNvPr>
          <p:cNvPicPr>
            <a:picLocks noChangeAspect="1"/>
          </p:cNvPicPr>
          <p:nvPr/>
        </p:nvPicPr>
        <p:blipFill>
          <a:blip r:embed="rId5"/>
          <a:stretch>
            <a:fillRect/>
          </a:stretch>
        </p:blipFill>
        <p:spPr>
          <a:xfrm>
            <a:off x="7048072" y="458708"/>
            <a:ext cx="1146234" cy="214918"/>
          </a:xfrm>
          <a:prstGeom prst="rect">
            <a:avLst/>
          </a:prstGeom>
        </p:spPr>
      </p:pic>
    </p:spTree>
    <p:extLst>
      <p:ext uri="{BB962C8B-B14F-4D97-AF65-F5344CB8AC3E}">
        <p14:creationId xmlns:p14="http://schemas.microsoft.com/office/powerpoint/2010/main" val="105923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7772400" cy="864829"/>
          </a:xfrm>
        </p:spPr>
        <p:txBody>
          <a:bodyPr/>
          <a:lstStyle/>
          <a:p>
            <a:r>
              <a:rPr lang="en-GB" sz="1400" dirty="0">
                <a:latin typeface="Helvetica" pitchFamily="2" charset="0"/>
              </a:rPr>
              <a:t>Q2 2023/24</a:t>
            </a:r>
            <a:br>
              <a:rPr lang="en-GB" sz="1400" dirty="0">
                <a:latin typeface="Helvetica" pitchFamily="2" charset="0"/>
              </a:rPr>
            </a:br>
            <a:r>
              <a:rPr lang="en-GB" sz="2800" dirty="0">
                <a:latin typeface="Helvetica" pitchFamily="2" charset="0"/>
              </a:rPr>
              <a:t>KPMG Economic Outlook</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5"/>
            <a:ext cx="5511113" cy="5251580"/>
          </a:xfrm>
          <a:noFill/>
        </p:spPr>
        <p:txBody>
          <a:bodyPr>
            <a:noAutofit/>
          </a:bodyPr>
          <a:lstStyle/>
          <a:p>
            <a:pPr>
              <a:lnSpc>
                <a:spcPct val="100000"/>
              </a:lnSpc>
            </a:pPr>
            <a:r>
              <a:rPr lang="en-IN" sz="1800" b="1" u="sng">
                <a:solidFill>
                  <a:schemeClr val="accent3"/>
                </a:solidFill>
              </a:rPr>
              <a:t>United Kingdom</a:t>
            </a:r>
          </a:p>
          <a:p>
            <a:pPr marL="342900" indent="-342900">
              <a:lnSpc>
                <a:spcPct val="100000"/>
              </a:lnSpc>
              <a:buClr>
                <a:schemeClr val="accent6"/>
              </a:buClr>
              <a:buFont typeface="Arial" panose="020B0604020202020204" pitchFamily="34" charset="0"/>
              <a:buChar char="•"/>
            </a:pPr>
            <a:r>
              <a:rPr lang="en-GB" sz="1800" b="1">
                <a:solidFill>
                  <a:schemeClr val="accent6"/>
                </a:solidFill>
              </a:rPr>
              <a:t>UK inflation continues to ease but remains above the levels in many western economies. </a:t>
            </a:r>
            <a:r>
              <a:rPr lang="en-GB" sz="1800">
                <a:solidFill>
                  <a:schemeClr val="accent6"/>
                </a:solidFill>
              </a:rPr>
              <a:t>Headline inflation fell to 6.7% in August, down from a peak of 11.1% last October. The latest figure compares to 3.7% in the US and 5.2% in the Eurozone. The decline in inflation has been supported by the fall in wholesale energy prices. </a:t>
            </a:r>
            <a:r>
              <a:rPr lang="en-GB" sz="1800" b="1">
                <a:solidFill>
                  <a:schemeClr val="accent6"/>
                </a:solidFill>
              </a:rPr>
              <a:t>External factors have been favourable for UK inflation. </a:t>
            </a:r>
            <a:r>
              <a:rPr lang="en-GB" sz="1800">
                <a:solidFill>
                  <a:schemeClr val="accent6"/>
                </a:solidFill>
              </a:rPr>
              <a:t>Global supply chain improvements reduced shipping costs. As a result, goods inflation has fallen markedly in recent months. Producer price inflation, which tends to lead goods CPI inflation by around three months, points to further easing in the months ahead. </a:t>
            </a:r>
          </a:p>
          <a:p>
            <a:pPr marL="342900" indent="-342900">
              <a:lnSpc>
                <a:spcPct val="100000"/>
              </a:lnSpc>
              <a:buClr>
                <a:schemeClr val="accent6"/>
              </a:buClr>
              <a:buFont typeface="Arial" panose="020B0604020202020204" pitchFamily="34" charset="0"/>
              <a:buChar char="•"/>
            </a:pPr>
            <a:endParaRPr lang="en-IN" sz="1800" i="0" strike="noStrike">
              <a:solidFill>
                <a:schemeClr val="accent6"/>
              </a:solidFill>
              <a:effectLst/>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2"/>
              </a:rPr>
              <a:t>KPMG, September 2023</a:t>
            </a:r>
            <a:endParaRPr lang="en-GB" sz="1400">
              <a:solidFill>
                <a:srgbClr val="D12680"/>
              </a:solidFill>
              <a:latin typeface="Helvetica" pitchFamily="2" charset="0"/>
            </a:endParaRPr>
          </a:p>
        </p:txBody>
      </p:sp>
      <p:grpSp>
        <p:nvGrpSpPr>
          <p:cNvPr id="18" name="Group 17">
            <a:extLst>
              <a:ext uri="{FF2B5EF4-FFF2-40B4-BE49-F238E27FC236}">
                <a16:creationId xmlns:a16="http://schemas.microsoft.com/office/drawing/2014/main" id="{86D69E62-122D-D0ED-6EE8-B1D9FBED8766}"/>
              </a:ext>
            </a:extLst>
          </p:cNvPr>
          <p:cNvGrpSpPr/>
          <p:nvPr/>
        </p:nvGrpSpPr>
        <p:grpSpPr>
          <a:xfrm>
            <a:off x="6884156" y="3356888"/>
            <a:ext cx="4574781" cy="310074"/>
            <a:chOff x="4248150" y="3219450"/>
            <a:chExt cx="8242300" cy="419100"/>
          </a:xfrm>
        </p:grpSpPr>
        <p:pic>
          <p:nvPicPr>
            <p:cNvPr id="16" name="Picture 15">
              <a:extLst>
                <a:ext uri="{FF2B5EF4-FFF2-40B4-BE49-F238E27FC236}">
                  <a16:creationId xmlns:a16="http://schemas.microsoft.com/office/drawing/2014/main" id="{E7A729B8-3295-647F-25E7-4DCC2DAA8AFF}"/>
                </a:ext>
              </a:extLst>
            </p:cNvPr>
            <p:cNvPicPr>
              <a:picLocks noChangeAspect="1"/>
            </p:cNvPicPr>
            <p:nvPr/>
          </p:nvPicPr>
          <p:blipFill>
            <a:blip r:embed="rId3"/>
            <a:stretch>
              <a:fillRect/>
            </a:stretch>
          </p:blipFill>
          <p:spPr>
            <a:xfrm>
              <a:off x="4248150" y="3219450"/>
              <a:ext cx="3695700" cy="419100"/>
            </a:xfrm>
            <a:prstGeom prst="rect">
              <a:avLst/>
            </a:prstGeom>
          </p:spPr>
        </p:pic>
        <p:pic>
          <p:nvPicPr>
            <p:cNvPr id="17" name="Picture 16">
              <a:extLst>
                <a:ext uri="{FF2B5EF4-FFF2-40B4-BE49-F238E27FC236}">
                  <a16:creationId xmlns:a16="http://schemas.microsoft.com/office/drawing/2014/main" id="{C06B9291-4472-AC5F-200C-B2F5E6F2AAD4}"/>
                </a:ext>
              </a:extLst>
            </p:cNvPr>
            <p:cNvPicPr>
              <a:picLocks noChangeAspect="1"/>
            </p:cNvPicPr>
            <p:nvPr/>
          </p:nvPicPr>
          <p:blipFill>
            <a:blip r:embed="rId4"/>
            <a:stretch>
              <a:fillRect/>
            </a:stretch>
          </p:blipFill>
          <p:spPr>
            <a:xfrm>
              <a:off x="7943850" y="3228022"/>
              <a:ext cx="4546600" cy="355600"/>
            </a:xfrm>
            <a:prstGeom prst="rect">
              <a:avLst/>
            </a:prstGeom>
          </p:spPr>
        </p:pic>
      </p:grpSp>
      <p:pic>
        <p:nvPicPr>
          <p:cNvPr id="13" name="Picture 12">
            <a:extLst>
              <a:ext uri="{FF2B5EF4-FFF2-40B4-BE49-F238E27FC236}">
                <a16:creationId xmlns:a16="http://schemas.microsoft.com/office/drawing/2014/main" id="{6D329225-01DD-74C7-C73D-1FC9AF9E1D70}"/>
              </a:ext>
            </a:extLst>
          </p:cNvPr>
          <p:cNvPicPr>
            <a:picLocks noChangeAspect="1"/>
          </p:cNvPicPr>
          <p:nvPr/>
        </p:nvPicPr>
        <p:blipFill>
          <a:blip r:embed="rId5"/>
          <a:stretch>
            <a:fillRect/>
          </a:stretch>
        </p:blipFill>
        <p:spPr>
          <a:xfrm>
            <a:off x="7079399" y="361741"/>
            <a:ext cx="3368523" cy="244310"/>
          </a:xfrm>
          <a:prstGeom prst="rect">
            <a:avLst/>
          </a:prstGeom>
        </p:spPr>
      </p:pic>
      <p:grpSp>
        <p:nvGrpSpPr>
          <p:cNvPr id="5" name="Group 4">
            <a:extLst>
              <a:ext uri="{FF2B5EF4-FFF2-40B4-BE49-F238E27FC236}">
                <a16:creationId xmlns:a16="http://schemas.microsoft.com/office/drawing/2014/main" id="{04F9B59A-0970-6BE8-0D86-4CF066AAB3C6}"/>
              </a:ext>
            </a:extLst>
          </p:cNvPr>
          <p:cNvGrpSpPr/>
          <p:nvPr/>
        </p:nvGrpSpPr>
        <p:grpSpPr>
          <a:xfrm>
            <a:off x="6530745" y="566167"/>
            <a:ext cx="5123436" cy="2683620"/>
            <a:chOff x="6530745" y="566167"/>
            <a:chExt cx="5123436" cy="2683620"/>
          </a:xfrm>
        </p:grpSpPr>
        <p:pic>
          <p:nvPicPr>
            <p:cNvPr id="10" name="Picture 9">
              <a:extLst>
                <a:ext uri="{FF2B5EF4-FFF2-40B4-BE49-F238E27FC236}">
                  <a16:creationId xmlns:a16="http://schemas.microsoft.com/office/drawing/2014/main" id="{10D2F245-A90A-CDEA-0BDE-82CDF45C9261}"/>
                </a:ext>
              </a:extLst>
            </p:cNvPr>
            <p:cNvPicPr>
              <a:picLocks noChangeAspect="1"/>
            </p:cNvPicPr>
            <p:nvPr/>
          </p:nvPicPr>
          <p:blipFill rotWithShape="1">
            <a:blip r:embed="rId6"/>
            <a:srcRect t="9234"/>
            <a:stretch/>
          </p:blipFill>
          <p:spPr>
            <a:xfrm>
              <a:off x="6530745" y="566167"/>
              <a:ext cx="5123436" cy="2683620"/>
            </a:xfrm>
            <a:prstGeom prst="rect">
              <a:avLst/>
            </a:prstGeom>
          </p:spPr>
        </p:pic>
        <p:pic>
          <p:nvPicPr>
            <p:cNvPr id="19" name="Picture 18">
              <a:extLst>
                <a:ext uri="{FF2B5EF4-FFF2-40B4-BE49-F238E27FC236}">
                  <a16:creationId xmlns:a16="http://schemas.microsoft.com/office/drawing/2014/main" id="{20E6B45A-64AC-D8FB-2681-942C8653643B}"/>
                </a:ext>
              </a:extLst>
            </p:cNvPr>
            <p:cNvPicPr>
              <a:picLocks noChangeAspect="1"/>
            </p:cNvPicPr>
            <p:nvPr/>
          </p:nvPicPr>
          <p:blipFill rotWithShape="1">
            <a:blip r:embed="rId7"/>
            <a:srcRect r="65122"/>
            <a:stretch/>
          </p:blipFill>
          <p:spPr>
            <a:xfrm>
              <a:off x="7223694" y="737375"/>
              <a:ext cx="1108554" cy="295916"/>
            </a:xfrm>
            <a:prstGeom prst="rect">
              <a:avLst/>
            </a:prstGeom>
          </p:spPr>
        </p:pic>
        <p:pic>
          <p:nvPicPr>
            <p:cNvPr id="20" name="Picture 19">
              <a:extLst>
                <a:ext uri="{FF2B5EF4-FFF2-40B4-BE49-F238E27FC236}">
                  <a16:creationId xmlns:a16="http://schemas.microsoft.com/office/drawing/2014/main" id="{2ED4C64F-F0DC-4272-056E-14224E7FE628}"/>
                </a:ext>
              </a:extLst>
            </p:cNvPr>
            <p:cNvPicPr>
              <a:picLocks noChangeAspect="1"/>
            </p:cNvPicPr>
            <p:nvPr/>
          </p:nvPicPr>
          <p:blipFill rotWithShape="1">
            <a:blip r:embed="rId7"/>
            <a:srcRect l="34878" t="-20831"/>
            <a:stretch/>
          </p:blipFill>
          <p:spPr>
            <a:xfrm>
              <a:off x="7148957" y="971353"/>
              <a:ext cx="2069798" cy="357559"/>
            </a:xfrm>
            <a:prstGeom prst="rect">
              <a:avLst/>
            </a:prstGeom>
          </p:spPr>
        </p:pic>
      </p:grpSp>
      <p:grpSp>
        <p:nvGrpSpPr>
          <p:cNvPr id="4" name="Group 3">
            <a:extLst>
              <a:ext uri="{FF2B5EF4-FFF2-40B4-BE49-F238E27FC236}">
                <a16:creationId xmlns:a16="http://schemas.microsoft.com/office/drawing/2014/main" id="{F38AE098-203E-D733-52F5-D5C87021B19C}"/>
              </a:ext>
            </a:extLst>
          </p:cNvPr>
          <p:cNvGrpSpPr/>
          <p:nvPr/>
        </p:nvGrpSpPr>
        <p:grpSpPr>
          <a:xfrm>
            <a:off x="6530745" y="3608723"/>
            <a:ext cx="5123436" cy="2756307"/>
            <a:chOff x="6335501" y="3590385"/>
            <a:chExt cx="5123436" cy="2756307"/>
          </a:xfrm>
        </p:grpSpPr>
        <p:pic>
          <p:nvPicPr>
            <p:cNvPr id="12" name="Picture 11">
              <a:extLst>
                <a:ext uri="{FF2B5EF4-FFF2-40B4-BE49-F238E27FC236}">
                  <a16:creationId xmlns:a16="http://schemas.microsoft.com/office/drawing/2014/main" id="{B833C2AA-251F-14EB-C532-2271A241231E}"/>
                </a:ext>
              </a:extLst>
            </p:cNvPr>
            <p:cNvPicPr>
              <a:picLocks noChangeAspect="1"/>
            </p:cNvPicPr>
            <p:nvPr/>
          </p:nvPicPr>
          <p:blipFill>
            <a:blip r:embed="rId8"/>
            <a:stretch>
              <a:fillRect/>
            </a:stretch>
          </p:blipFill>
          <p:spPr>
            <a:xfrm>
              <a:off x="6335501" y="3590385"/>
              <a:ext cx="5123436" cy="2756307"/>
            </a:xfrm>
            <a:prstGeom prst="rect">
              <a:avLst/>
            </a:prstGeom>
          </p:spPr>
        </p:pic>
        <p:pic>
          <p:nvPicPr>
            <p:cNvPr id="21" name="Picture 20">
              <a:extLst>
                <a:ext uri="{FF2B5EF4-FFF2-40B4-BE49-F238E27FC236}">
                  <a16:creationId xmlns:a16="http://schemas.microsoft.com/office/drawing/2014/main" id="{C68FF9B8-2803-784A-4CC0-8548A7B9A352}"/>
                </a:ext>
              </a:extLst>
            </p:cNvPr>
            <p:cNvPicPr>
              <a:picLocks noChangeAspect="1"/>
            </p:cNvPicPr>
            <p:nvPr/>
          </p:nvPicPr>
          <p:blipFill rotWithShape="1">
            <a:blip r:embed="rId9"/>
            <a:srcRect r="61545" b="-19201"/>
            <a:stretch/>
          </p:blipFill>
          <p:spPr>
            <a:xfrm>
              <a:off x="6953713" y="3853892"/>
              <a:ext cx="1542105" cy="412774"/>
            </a:xfrm>
            <a:prstGeom prst="rect">
              <a:avLst/>
            </a:prstGeom>
          </p:spPr>
        </p:pic>
        <p:pic>
          <p:nvPicPr>
            <p:cNvPr id="22" name="Picture 21">
              <a:extLst>
                <a:ext uri="{FF2B5EF4-FFF2-40B4-BE49-F238E27FC236}">
                  <a16:creationId xmlns:a16="http://schemas.microsoft.com/office/drawing/2014/main" id="{E51EA882-32EC-5F0B-6FA4-7A3E774AC40D}"/>
                </a:ext>
              </a:extLst>
            </p:cNvPr>
            <p:cNvPicPr>
              <a:picLocks noChangeAspect="1"/>
            </p:cNvPicPr>
            <p:nvPr/>
          </p:nvPicPr>
          <p:blipFill rotWithShape="1">
            <a:blip r:embed="rId9"/>
            <a:srcRect l="37516" t="10457"/>
            <a:stretch/>
          </p:blipFill>
          <p:spPr>
            <a:xfrm>
              <a:off x="6884155" y="4266666"/>
              <a:ext cx="2505697" cy="310074"/>
            </a:xfrm>
            <a:prstGeom prst="rect">
              <a:avLst/>
            </a:prstGeom>
          </p:spPr>
        </p:pic>
      </p:grpSp>
    </p:spTree>
    <p:extLst>
      <p:ext uri="{BB962C8B-B14F-4D97-AF65-F5344CB8AC3E}">
        <p14:creationId xmlns:p14="http://schemas.microsoft.com/office/powerpoint/2010/main" val="169305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133753"/>
            <a:ext cx="7772400" cy="864829"/>
          </a:xfrm>
        </p:spPr>
        <p:txBody>
          <a:bodyPr/>
          <a:lstStyle/>
          <a:p>
            <a:r>
              <a:rPr lang="en-GB" sz="1400" dirty="0">
                <a:latin typeface="Helvetica" pitchFamily="2" charset="0"/>
              </a:rPr>
              <a:t>Q2 2023/24</a:t>
            </a:r>
            <a:br>
              <a:rPr lang="en-GB" sz="1400" dirty="0">
                <a:latin typeface="Helvetica" pitchFamily="2" charset="0"/>
              </a:rPr>
            </a:br>
            <a:r>
              <a:rPr lang="en-GB" sz="2800" dirty="0">
                <a:latin typeface="Helvetica" pitchFamily="2" charset="0"/>
              </a:rPr>
              <a:t>KPMG Economic Outlook</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8" y="964595"/>
            <a:ext cx="11113076" cy="5251580"/>
          </a:xfrm>
          <a:noFill/>
        </p:spPr>
        <p:txBody>
          <a:bodyPr>
            <a:noAutofit/>
          </a:bodyPr>
          <a:lstStyle/>
          <a:p>
            <a:pPr>
              <a:lnSpc>
                <a:spcPct val="100000"/>
              </a:lnSpc>
            </a:pPr>
            <a:r>
              <a:rPr lang="en-IN" sz="1800" b="1" u="sng">
                <a:solidFill>
                  <a:schemeClr val="accent3"/>
                </a:solidFill>
              </a:rPr>
              <a:t>United Kingdom</a:t>
            </a:r>
          </a:p>
          <a:p>
            <a:pPr marL="342900" indent="-342900">
              <a:lnSpc>
                <a:spcPct val="100000"/>
              </a:lnSpc>
              <a:buClr>
                <a:schemeClr val="accent6"/>
              </a:buClr>
              <a:buFont typeface="Arial" panose="020B0604020202020204" pitchFamily="34" charset="0"/>
              <a:buChar char="•"/>
            </a:pPr>
            <a:r>
              <a:rPr lang="en-IN" sz="1800" i="0" strike="noStrike">
                <a:solidFill>
                  <a:schemeClr val="accent6"/>
                </a:solidFill>
                <a:effectLst/>
              </a:rPr>
              <a:t>The post-pandemic imbalances are </a:t>
            </a:r>
            <a:r>
              <a:rPr lang="en-IN" sz="1800" b="1" i="0" strike="noStrike">
                <a:solidFill>
                  <a:schemeClr val="accent6"/>
                </a:solidFill>
                <a:effectLst/>
              </a:rPr>
              <a:t>starting to normalise</a:t>
            </a:r>
            <a:r>
              <a:rPr lang="en-IN" sz="1800" i="0" strike="noStrike">
                <a:solidFill>
                  <a:schemeClr val="accent6"/>
                </a:solidFill>
                <a:effectLst/>
              </a:rPr>
              <a:t>. We are now seeing the effects of higher interest rates feeding through to investment intentions, transaction volumes and corporate insolvencies, although the full impact on the household and housing sectors is yet to be felt. </a:t>
            </a:r>
          </a:p>
          <a:p>
            <a:pPr marL="342900" indent="-342900">
              <a:lnSpc>
                <a:spcPct val="100000"/>
              </a:lnSpc>
              <a:buClr>
                <a:schemeClr val="accent6"/>
              </a:buClr>
              <a:buFont typeface="Arial" panose="020B0604020202020204" pitchFamily="34" charset="0"/>
              <a:buChar char="•"/>
            </a:pPr>
            <a:r>
              <a:rPr lang="en-IN" sz="1800" b="1" i="0" strike="noStrike">
                <a:solidFill>
                  <a:schemeClr val="accent6"/>
                </a:solidFill>
                <a:effectLst/>
              </a:rPr>
              <a:t>Inflation remains high. </a:t>
            </a:r>
            <a:r>
              <a:rPr lang="en-IN" sz="1800" i="0" strike="noStrike">
                <a:solidFill>
                  <a:schemeClr val="accent6"/>
                </a:solidFill>
                <a:effectLst/>
              </a:rPr>
              <a:t>While the resolution of global supply chain bottlenecks and the fall in wholesale energy prices have supported the easing of price pressures, domestic influences – supported by strong pay growth – have kept inflation elevated.</a:t>
            </a:r>
            <a:r>
              <a:rPr lang="zh-CN" altLang="en-US" sz="1800" i="0" strike="noStrike">
                <a:solidFill>
                  <a:schemeClr val="accent6"/>
                </a:solidFill>
                <a:effectLst/>
              </a:rPr>
              <a:t> </a:t>
            </a:r>
            <a:r>
              <a:rPr lang="en-IN" sz="1800" i="0" strike="noStrike">
                <a:solidFill>
                  <a:schemeClr val="accent6"/>
                </a:solidFill>
                <a:effectLst/>
              </a:rPr>
              <a:t>This could see inflation returning to its 2% target only by the latter part of 2024, especially if businesses continue to pass on higher costs to rebuild margins. </a:t>
            </a:r>
          </a:p>
          <a:p>
            <a:pPr marL="342900" indent="-342900">
              <a:lnSpc>
                <a:spcPct val="100000"/>
              </a:lnSpc>
              <a:buClr>
                <a:schemeClr val="accent6"/>
              </a:buClr>
              <a:buFont typeface="Arial" panose="020B0604020202020204" pitchFamily="34" charset="0"/>
              <a:buChar char="•"/>
            </a:pPr>
            <a:r>
              <a:rPr lang="en-IN" sz="1800" i="0" strike="noStrike">
                <a:solidFill>
                  <a:schemeClr val="accent6"/>
                </a:solidFill>
                <a:effectLst/>
              </a:rPr>
              <a:t>The labour market is starting to feel the weight of slowing activity. </a:t>
            </a:r>
            <a:r>
              <a:rPr lang="en-IN" sz="1800" b="1" i="0" strike="noStrike">
                <a:solidFill>
                  <a:schemeClr val="accent6"/>
                </a:solidFill>
                <a:effectLst/>
              </a:rPr>
              <a:t>Hiring is losing momentum</a:t>
            </a:r>
            <a:r>
              <a:rPr lang="en-IN" sz="1800" i="0" strike="noStrike">
                <a:solidFill>
                  <a:schemeClr val="accent6"/>
                </a:solidFill>
                <a:effectLst/>
              </a:rPr>
              <a:t>, while workers are less confident to switch positions. With the gap between labour demand and supply closing, coupled with improvements in households’ purchasing power, we expect to see an easing in pay demands and a gradual fall in pay growth. </a:t>
            </a:r>
          </a:p>
          <a:p>
            <a:pPr marL="342900" indent="-342900">
              <a:lnSpc>
                <a:spcPct val="100000"/>
              </a:lnSpc>
              <a:buClr>
                <a:schemeClr val="accent6"/>
              </a:buClr>
              <a:buFont typeface="Arial" panose="020B0604020202020204" pitchFamily="34" charset="0"/>
              <a:buChar char="•"/>
            </a:pPr>
            <a:r>
              <a:rPr lang="en-IN" sz="1800" i="0" strike="noStrike">
                <a:solidFill>
                  <a:schemeClr val="accent6"/>
                </a:solidFill>
                <a:effectLst/>
              </a:rPr>
              <a:t>With interest rates potentially at their peak in this cycle, </a:t>
            </a:r>
            <a:r>
              <a:rPr lang="en-IN" sz="1800" b="1" i="0" strike="noStrike">
                <a:solidFill>
                  <a:schemeClr val="accent6"/>
                </a:solidFill>
                <a:effectLst/>
              </a:rPr>
              <a:t>attention will now turn to fiscal policy.</a:t>
            </a:r>
            <a:r>
              <a:rPr lang="zh-CN" altLang="en-US" sz="1800" b="1" i="0" strike="noStrike">
                <a:solidFill>
                  <a:schemeClr val="accent6"/>
                </a:solidFill>
                <a:effectLst/>
              </a:rPr>
              <a:t> </a:t>
            </a:r>
            <a:r>
              <a:rPr lang="en-IN" sz="1800" i="0" strike="noStrike">
                <a:solidFill>
                  <a:schemeClr val="accent6"/>
                </a:solidFill>
                <a:effectLst/>
              </a:rPr>
              <a:t>The upcoming general election could see new spending pledges to address more immediate demands such as safety concerns around school buildings or authority deficits. However, longer-term headwinds remain, leaving uncertainty around the fiscal outlook beyond the next election. </a:t>
            </a:r>
          </a:p>
        </p:txBody>
      </p:sp>
      <p:sp>
        <p:nvSpPr>
          <p:cNvPr id="3" name="TextBox 2">
            <a:extLst>
              <a:ext uri="{FF2B5EF4-FFF2-40B4-BE49-F238E27FC236}">
                <a16:creationId xmlns:a16="http://schemas.microsoft.com/office/drawing/2014/main" id="{D6DD81D5-D6DD-8405-3AB2-E7E65CBCCF58}"/>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2"/>
              </a:rPr>
              <a:t>KPMG, September 2023</a:t>
            </a:r>
            <a:endParaRPr lang="en-GB" sz="1400">
              <a:solidFill>
                <a:srgbClr val="D12680"/>
              </a:solidFill>
              <a:latin typeface="Helvetica" pitchFamily="2" charset="0"/>
            </a:endParaRPr>
          </a:p>
        </p:txBody>
      </p:sp>
    </p:spTree>
    <p:extLst>
      <p:ext uri="{BB962C8B-B14F-4D97-AF65-F5344CB8AC3E}">
        <p14:creationId xmlns:p14="http://schemas.microsoft.com/office/powerpoint/2010/main" val="1696756576"/>
      </p:ext>
    </p:extLst>
  </p:cSld>
  <p:clrMapOvr>
    <a:masterClrMapping/>
  </p:clrMapOvr>
</p:sld>
</file>

<file path=ppt/theme/theme1.xml><?xml version="1.0" encoding="utf-8"?>
<a:theme xmlns:a="http://schemas.openxmlformats.org/drawingml/2006/main" name="Office Theme">
  <a:themeElements>
    <a:clrScheme name="Berkshire LEP Colour Theme">
      <a:dk1>
        <a:srgbClr val="003C68"/>
      </a:dk1>
      <a:lt1>
        <a:srgbClr val="FFFFFF"/>
      </a:lt1>
      <a:dk2>
        <a:srgbClr val="007EA6"/>
      </a:dk2>
      <a:lt2>
        <a:srgbClr val="E7E6E6"/>
      </a:lt2>
      <a:accent1>
        <a:srgbClr val="C6D500"/>
      </a:accent1>
      <a:accent2>
        <a:srgbClr val="003C68"/>
      </a:accent2>
      <a:accent3>
        <a:srgbClr val="B32471"/>
      </a:accent3>
      <a:accent4>
        <a:srgbClr val="3F2B56"/>
      </a:accent4>
      <a:accent5>
        <a:srgbClr val="00B3E8"/>
      </a:accent5>
      <a:accent6>
        <a:srgbClr val="003E70"/>
      </a:accent6>
      <a:hlink>
        <a:srgbClr val="003E70"/>
      </a:hlink>
      <a:folHlink>
        <a:srgbClr val="00B3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Dexter Levick (2310)</DisplayName>
        <AccountId>404</AccountId>
        <AccountType/>
      </UserInfo>
      <UserInfo>
        <DisplayName>Aishwarya Chakravarty</DisplayName>
        <AccountId>1100</AccountId>
        <AccountType/>
      </UserInfo>
      <UserInfo>
        <DisplayName>Tim Page</DisplayName>
        <AccountId>14</AccountId>
        <AccountType/>
      </UserInfo>
      <UserInfo>
        <DisplayName>Alison Webster</DisplayName>
        <AccountId>91</AccountId>
        <AccountType/>
      </UserInfo>
      <UserInfo>
        <DisplayName>Colleen Rawlins (23-03)</DisplayName>
        <AccountId>788</AccountId>
        <AccountType/>
      </UserInfo>
      <UserInfo>
        <DisplayName>Derek Morgan</DisplayName>
        <AccountId>740</AccountId>
        <AccountType/>
      </UserInfo>
      <UserInfo>
        <DisplayName>Sally Agass</DisplayName>
        <AccountId>1382</AccountId>
        <AccountType/>
      </UserInfo>
      <UserInfo>
        <DisplayName>Meg Vockins</DisplayName>
        <AccountId>1437</AccountId>
        <AccountType/>
      </UserInfo>
    </SharedWithUsers>
    <MediaLengthInSeconds xmlns="887f3627-3362-4f0e-99fd-589162ca1cd8" xsi:nil="true"/>
    <lcf76f155ced4ddcb4097134ff3c332f xmlns="887f3627-3362-4f0e-99fd-589162ca1cd8">
      <Terms xmlns="http://schemas.microsoft.com/office/infopath/2007/PartnerControls"/>
    </lcf76f155ced4ddcb4097134ff3c332f>
    <TaxCatchAll xmlns="df15de35-5208-4006-b31e-64c99b3e604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7" ma:contentTypeDescription="Create a new document." ma:contentTypeScope="" ma:versionID="335efe9aa908c7464699faef4de2ec89">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671ec20a7bd05611dba24c2a24917ea5"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733332-19a9-4aa4-8fe5-38fcee845625}" ma:internalName="TaxCatchAll" ma:showField="CatchAllData" ma:web="df15de35-5208-4006-b31e-64c99b3e6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3C1E6B-D528-4B7B-99D9-59A07A15E2DA}">
  <ds:schemaRefs>
    <ds:schemaRef ds:uri="http://schemas.microsoft.com/sharepoint/v3/contenttype/forms"/>
  </ds:schemaRefs>
</ds:datastoreItem>
</file>

<file path=customXml/itemProps2.xml><?xml version="1.0" encoding="utf-8"?>
<ds:datastoreItem xmlns:ds="http://schemas.openxmlformats.org/officeDocument/2006/customXml" ds:itemID="{291265D3-4BC4-4615-923F-558CD580537F}">
  <ds:schemaRefs>
    <ds:schemaRef ds:uri="df15de35-5208-4006-b31e-64c99b3e6042"/>
    <ds:schemaRef ds:uri="http://purl.org/dc/dcmitype/"/>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887f3627-3362-4f0e-99fd-589162ca1cd8"/>
  </ds:schemaRefs>
</ds:datastoreItem>
</file>

<file path=customXml/itemProps3.xml><?xml version="1.0" encoding="utf-8"?>
<ds:datastoreItem xmlns:ds="http://schemas.openxmlformats.org/officeDocument/2006/customXml" ds:itemID="{1EADF810-D6D3-4C08-B46C-344B6B43E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5298</Words>
  <Application>Microsoft Office PowerPoint</Application>
  <PresentationFormat>Widescreen</PresentationFormat>
  <Paragraphs>270</Paragraphs>
  <Slides>49</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Helvetica</vt:lpstr>
      <vt:lpstr>Office Theme</vt:lpstr>
      <vt:lpstr>Berkshire Quarterly Economic Briefing</vt:lpstr>
      <vt:lpstr>Introduction </vt:lpstr>
      <vt:lpstr>Key Contents of this Quarter`s Briefing</vt:lpstr>
      <vt:lpstr>PowerPoint Presentation</vt:lpstr>
      <vt:lpstr>Q2 2023/24 OECD Global Economic Outlook</vt:lpstr>
      <vt:lpstr>Q2 2023/24 IMF Global Economic Outlook</vt:lpstr>
      <vt:lpstr>Q2 2023/24 KPMG Economic Outlook</vt:lpstr>
      <vt:lpstr>Q2 2023/24 KPMG Economic Outlook</vt:lpstr>
      <vt:lpstr>Q2 2023/24 KPMG Economic Outlook</vt:lpstr>
      <vt:lpstr>Q2 2023/24 Bank of England Monetary Policy Committee Meeting</vt:lpstr>
      <vt:lpstr>Q2 2023/24 Business Insights and Impact on the UK Economy </vt:lpstr>
      <vt:lpstr>Q2 2023/24 UK Labour Market Overview </vt:lpstr>
      <vt:lpstr>Q2 2023/24 UK Macroeconomic Policy Outlook</vt:lpstr>
      <vt:lpstr>Q2 2023/24 UK Macroeconomic Policy Outlook</vt:lpstr>
      <vt:lpstr>PowerPoint Presentation</vt:lpstr>
      <vt:lpstr>Q2 2023/24 Jeremy Hunt’s Speech to the Conservative Party Conference 2023</vt:lpstr>
      <vt:lpstr>Q2 2023/24 Rachel Reeves’ Speech to the Labour Party Conference 2023</vt:lpstr>
      <vt:lpstr>Q2 2023/24 Professor Dani Rodrik – What Does it Take to Build a Good Jobs Economy?</vt:lpstr>
      <vt:lpstr>Q2 2023/24 Professor Dani Rodrik – What Does it Take to Build a Good Jobs Economy?</vt:lpstr>
      <vt:lpstr>Q2 2023/24 Professor Dani Rodrik – What Does it Take to Build a Good Jobs Economy?</vt:lpstr>
      <vt:lpstr>PowerPoint Presentation</vt:lpstr>
      <vt:lpstr>Strategic News Will Heathrow’s Third Runway Finally Go Ahead?</vt:lpstr>
      <vt:lpstr>Q2 2023/24 Claimant Count by Unitary Authority </vt:lpstr>
      <vt:lpstr>Remote working</vt:lpstr>
      <vt:lpstr>PowerPoint Presentation</vt:lpstr>
      <vt:lpstr>PowerPoint Presentation</vt:lpstr>
      <vt:lpstr>Unemployment Figures and Notable Business News – Q3 2023</vt:lpstr>
      <vt:lpstr>Job Posting Analytics (Active postings)</vt:lpstr>
      <vt:lpstr>Job Posting Analytics (Newly posted)</vt:lpstr>
      <vt:lpstr>PowerPoint Presentation</vt:lpstr>
      <vt:lpstr>Unemployment figures and notable business news – Q3 2023</vt:lpstr>
      <vt:lpstr>Job Posting Analytics (Active postings)</vt:lpstr>
      <vt:lpstr>Job Posting Analytics (Newly posted)</vt:lpstr>
      <vt:lpstr>PowerPoint Presentation</vt:lpstr>
      <vt:lpstr>Unemployment figures and notable business news – Q3 2023</vt:lpstr>
      <vt:lpstr>Job Posting Analytics (Active postings)</vt:lpstr>
      <vt:lpstr>Job Posting Analytics (Newly posted)</vt:lpstr>
      <vt:lpstr>PowerPoint Presentation</vt:lpstr>
      <vt:lpstr>Unemployment figures and notable business news – Q3 2023</vt:lpstr>
      <vt:lpstr>Job Posting Analytics (Active postings)</vt:lpstr>
      <vt:lpstr>Job Posting Analytics (Newly posted)</vt:lpstr>
      <vt:lpstr>PowerPoint Presentation</vt:lpstr>
      <vt:lpstr>Unemployment figures and notable business news – Q3 2023</vt:lpstr>
      <vt:lpstr>Job Posting Analytics (Active postings)</vt:lpstr>
      <vt:lpstr>Job Posting Analytics (Newly posted)</vt:lpstr>
      <vt:lpstr>PowerPoint Presentation</vt:lpstr>
      <vt:lpstr>Unemployment figures and notable business news – Q3 2023</vt:lpstr>
      <vt:lpstr>Job Posting Analytics (Active postings)</vt:lpstr>
      <vt:lpstr>Job Posting Analytics (Newly posted)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Liane Milchem</dc:creator>
  <cp:lastModifiedBy>Alison Webster</cp:lastModifiedBy>
  <cp:revision>1</cp:revision>
  <dcterms:created xsi:type="dcterms:W3CDTF">2022-11-09T19:26:45Z</dcterms:created>
  <dcterms:modified xsi:type="dcterms:W3CDTF">2023-10-27T10:13:10Z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0x010100D985182F72A007408CD12C9A591952E8</vt:lpwstr>
  </property>
</Properties>
</file>