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notesMasterIdLst>
    <p:notesMasterId r:id="rId47"/>
  </p:notesMasterIdLst>
  <p:handoutMasterIdLst>
    <p:handoutMasterId r:id="rId48"/>
  </p:handoutMasterIdLst>
  <p:sldIdLst>
    <p:sldId id="256" r:id="rId6"/>
    <p:sldId id="332" r:id="rId7"/>
    <p:sldId id="322" r:id="rId8"/>
    <p:sldId id="259" r:id="rId9"/>
    <p:sldId id="343" r:id="rId10"/>
    <p:sldId id="258" r:id="rId11"/>
    <p:sldId id="308" r:id="rId12"/>
    <p:sldId id="325" r:id="rId13"/>
    <p:sldId id="326" r:id="rId14"/>
    <p:sldId id="348" r:id="rId15"/>
    <p:sldId id="344" r:id="rId16"/>
    <p:sldId id="353" r:id="rId17"/>
    <p:sldId id="351" r:id="rId18"/>
    <p:sldId id="349" r:id="rId19"/>
    <p:sldId id="352" r:id="rId20"/>
    <p:sldId id="350" r:id="rId21"/>
    <p:sldId id="329" r:id="rId22"/>
    <p:sldId id="305" r:id="rId23"/>
    <p:sldId id="263" r:id="rId24"/>
    <p:sldId id="279" r:id="rId25"/>
    <p:sldId id="334" r:id="rId26"/>
    <p:sldId id="283" r:id="rId27"/>
    <p:sldId id="266" r:id="rId28"/>
    <p:sldId id="267" r:id="rId29"/>
    <p:sldId id="273" r:id="rId30"/>
    <p:sldId id="311" r:id="rId31"/>
    <p:sldId id="268" r:id="rId32"/>
    <p:sldId id="274" r:id="rId33"/>
    <p:sldId id="312" r:id="rId34"/>
    <p:sldId id="269" r:id="rId35"/>
    <p:sldId id="275" r:id="rId36"/>
    <p:sldId id="313" r:id="rId37"/>
    <p:sldId id="270" r:id="rId38"/>
    <p:sldId id="276" r:id="rId39"/>
    <p:sldId id="314" r:id="rId40"/>
    <p:sldId id="271" r:id="rId41"/>
    <p:sldId id="277" r:id="rId42"/>
    <p:sldId id="315" r:id="rId43"/>
    <p:sldId id="272" r:id="rId44"/>
    <p:sldId id="278" r:id="rId45"/>
    <p:sldId id="31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529" userDrawn="1">
          <p15:clr>
            <a:srgbClr val="A4A3A4"/>
          </p15:clr>
        </p15:guide>
        <p15:guide id="3" pos="801" userDrawn="1">
          <p15:clr>
            <a:srgbClr val="A4A3A4"/>
          </p15:clr>
        </p15:guide>
        <p15:guide id="4" pos="7129" userDrawn="1">
          <p15:clr>
            <a:srgbClr val="A4A3A4"/>
          </p15:clr>
        </p15:guide>
        <p15:guide id="5" orient="horz" pos="4088" userDrawn="1">
          <p15:clr>
            <a:srgbClr val="A4A3A4"/>
          </p15:clr>
        </p15:guide>
        <p15:guide id="6" orient="horz" pos="709" userDrawn="1">
          <p15:clr>
            <a:srgbClr val="A4A3A4"/>
          </p15:clr>
        </p15:guide>
        <p15:guide id="8" orient="horz" pos="3838" userDrawn="1">
          <p15:clr>
            <a:srgbClr val="A4A3A4"/>
          </p15:clr>
        </p15:guide>
        <p15:guide id="10" orient="horz" pos="2160" userDrawn="1">
          <p15:clr>
            <a:srgbClr val="A4A3A4"/>
          </p15:clr>
        </p15:guide>
        <p15:guide id="11" pos="4951" userDrawn="1">
          <p15:clr>
            <a:srgbClr val="A4A3A4"/>
          </p15:clr>
        </p15:guide>
        <p15:guide id="1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350F5A-9A87-A9F7-1C05-74982D0ABF32}" name="Aishwarya Chakravarty" initials="AC" userId="S::aishwaryachakravarty@thamesvalleyberkshire.co.uk::a076fada-3da1-4cfa-80f2-4056adb32d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3F3F3F"/>
    <a:srgbClr val="F3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FA36A-7212-4A07-B89E-9952EEADBAEF}" v="44" dt="2022-10-19T16:11:38.976"/>
    <p1510:client id="{9549003C-EA44-487B-AEC4-325744A291F5}" v="4" dt="2022-10-19T16:18:36.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guide orient="horz" pos="232"/>
        <p:guide pos="529"/>
        <p:guide pos="801"/>
        <p:guide pos="7129"/>
        <p:guide orient="horz" pos="4088"/>
        <p:guide orient="horz" pos="709"/>
        <p:guide orient="horz" pos="3838"/>
        <p:guide orient="horz" pos="2160"/>
        <p:guide pos="4951"/>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20/10/2022</a:t>
            </a:fld>
            <a:endParaRPr lang="en-GB"/>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EAD80-622A-4F92-9B6C-842AB117DF18}" type="datetimeFigureOut">
              <a:rPr lang="en-GB" smtClean="0"/>
              <a:t>20/10/2022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8678B-E265-4C8E-8A4B-E3DE21941802}" type="slidenum">
              <a:rPr lang="en-GB" smtClean="0"/>
              <a:t>‹#›</a:t>
            </a:fld>
            <a:endParaRPr lang="en-GB"/>
          </a:p>
        </p:txBody>
      </p:sp>
    </p:spTree>
    <p:extLst>
      <p:ext uri="{BB962C8B-B14F-4D97-AF65-F5344CB8AC3E}">
        <p14:creationId xmlns:p14="http://schemas.microsoft.com/office/powerpoint/2010/main" val="2848715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5</a:t>
            </a:fld>
            <a:endParaRPr lang="en-GB"/>
          </a:p>
        </p:txBody>
      </p:sp>
    </p:spTree>
    <p:extLst>
      <p:ext uri="{BB962C8B-B14F-4D97-AF65-F5344CB8AC3E}">
        <p14:creationId xmlns:p14="http://schemas.microsoft.com/office/powerpoint/2010/main" val="60870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08678B-E265-4C8E-8A4B-E3DE21941802}" type="slidenum">
              <a:rPr lang="en-GB" smtClean="0"/>
              <a:t>6</a:t>
            </a:fld>
            <a:endParaRPr lang="en-GB"/>
          </a:p>
        </p:txBody>
      </p:sp>
    </p:spTree>
    <p:extLst>
      <p:ext uri="{BB962C8B-B14F-4D97-AF65-F5344CB8AC3E}">
        <p14:creationId xmlns:p14="http://schemas.microsoft.com/office/powerpoint/2010/main" val="148931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5"/>
          </p:nvPr>
        </p:nvSpPr>
        <p:spPr/>
        <p:txBody>
          <a:bodyPr/>
          <a:lstStyle/>
          <a:p>
            <a:fld id="{9E08678B-E265-4C8E-8A4B-E3DE21941802}" type="slidenum">
              <a:rPr lang="en-GB" smtClean="0"/>
              <a:t>7</a:t>
            </a:fld>
            <a:endParaRPr lang="en-GB"/>
          </a:p>
        </p:txBody>
      </p:sp>
    </p:spTree>
    <p:extLst>
      <p:ext uri="{BB962C8B-B14F-4D97-AF65-F5344CB8AC3E}">
        <p14:creationId xmlns:p14="http://schemas.microsoft.com/office/powerpoint/2010/main" val="36818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8</a:t>
            </a:fld>
            <a:endParaRPr lang="en-GB"/>
          </a:p>
        </p:txBody>
      </p:sp>
    </p:spTree>
    <p:extLst>
      <p:ext uri="{BB962C8B-B14F-4D97-AF65-F5344CB8AC3E}">
        <p14:creationId xmlns:p14="http://schemas.microsoft.com/office/powerpoint/2010/main" val="241847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 source</a:t>
            </a:r>
          </a:p>
        </p:txBody>
      </p:sp>
      <p:sp>
        <p:nvSpPr>
          <p:cNvPr id="4" name="Slide Number Placeholder 3"/>
          <p:cNvSpPr>
            <a:spLocks noGrp="1"/>
          </p:cNvSpPr>
          <p:nvPr>
            <p:ph type="sldNum" sz="quarter" idx="5"/>
          </p:nvPr>
        </p:nvSpPr>
        <p:spPr/>
        <p:txBody>
          <a:bodyPr/>
          <a:lstStyle/>
          <a:p>
            <a:fld id="{9E08678B-E265-4C8E-8A4B-E3DE21941802}" type="slidenum">
              <a:rPr lang="en-GB" smtClean="0"/>
              <a:t>9</a:t>
            </a:fld>
            <a:endParaRPr lang="en-GB"/>
          </a:p>
        </p:txBody>
      </p:sp>
    </p:spTree>
    <p:extLst>
      <p:ext uri="{BB962C8B-B14F-4D97-AF65-F5344CB8AC3E}">
        <p14:creationId xmlns:p14="http://schemas.microsoft.com/office/powerpoint/2010/main" val="2869608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 source</a:t>
            </a:r>
          </a:p>
        </p:txBody>
      </p:sp>
      <p:sp>
        <p:nvSpPr>
          <p:cNvPr id="4" name="Slide Number Placeholder 3"/>
          <p:cNvSpPr>
            <a:spLocks noGrp="1"/>
          </p:cNvSpPr>
          <p:nvPr>
            <p:ph type="sldNum" sz="quarter" idx="5"/>
          </p:nvPr>
        </p:nvSpPr>
        <p:spPr/>
        <p:txBody>
          <a:bodyPr/>
          <a:lstStyle/>
          <a:p>
            <a:fld id="{9E08678B-E265-4C8E-8A4B-E3DE21941802}" type="slidenum">
              <a:rPr lang="en-GB" smtClean="0"/>
              <a:t>10</a:t>
            </a:fld>
            <a:endParaRPr lang="en-GB"/>
          </a:p>
        </p:txBody>
      </p:sp>
    </p:spTree>
    <p:extLst>
      <p:ext uri="{BB962C8B-B14F-4D97-AF65-F5344CB8AC3E}">
        <p14:creationId xmlns:p14="http://schemas.microsoft.com/office/powerpoint/2010/main" val="3182640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a:t>Click to edit Master title style</a:t>
            </a:r>
            <a:endParaRPr lang="en-GB"/>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a:t>Click to edit Master title style</a:t>
            </a:r>
            <a:endParaRPr lang="en-GB"/>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www.oecd.org/economy/united-kingdom-economic-snapshot/" TargetMode="External"/><Relationship Id="rId5" Type="http://schemas.openxmlformats.org/officeDocument/2006/relationships/hyperlink" Target="https://www.resolutionfoundation.org/publications/macroeconomic-policy-outlook-q3-2022/"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s://www.ons.gov.uk/employmentandlabourmarket/peopleinwork/employmentandemployeetypes/bulletins/employmentintheuk/september2022"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nomisweb.co.uk/reports/lmp/lep/1925185564/report.aspx#tabwab" TargetMode="External"/><Relationship Id="rId2" Type="http://schemas.openxmlformats.org/officeDocument/2006/relationships/image" Target="../media/image12.bin"/><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aishwaryachakravarty@thamesvalleyberkshire.co.uk" TargetMode="External"/><Relationship Id="rId2" Type="http://schemas.openxmlformats.org/officeDocument/2006/relationships/hyperlink" Target="mailto:dexterlevick@thamesvalleyberkshire.co.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msn.com/en-gb/news/uknews/liz-truss-backs-construction-of-a-third-runway-at-heathrow-airport/ar-AA12Sz0w"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bracknellnews.co.uk/news/23042575.final-phase-warfield-development-approved/"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www.slough.gov.uk/news/article/230/sustainable-travel-grant-for-schools-and-businesses"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www.readingchronicle.co.uk/news/23055953.reading-plans-change-friar-street-forever-explained/"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www.bracknellnews.co.uk/news/23046237.mulberry-business-park-re-development-plan-approved/"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www.windsorobserver.co.uk/news/23048106.fi-fest-maidenhead-music-festival-returning-2023/"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www.newburytoday.co.uk/news/work-begins-on-new-business-units-at-newbury-station-9277029/"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hyperlink" Target="https://www.oecd.org/economic-outlook/september-2022/"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mckinsey.com/capabilities/strategy-and-corporate-finance/our-insights/global-economics-intelligence-executive-summary-september-2022"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oecd.org/economy/weekly-tracker-of-gdp-growth/#:~:text=%E2%80%8C%20The%20OECD%20Weekly%20Tracker%20of%20GDP%20growth,the%20turbulent%20period%20of%20the%20current%20global%20pandemic." TargetMode="Externa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bankofengland.co.uk/monetary-policy-summary-and-minutes/2022/september-2022?sf170719938=1"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businessindustryandtrade/business/businessservices/bulletins/businessinsightsandimpactontheukeconomy/latest"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122363"/>
            <a:ext cx="9144000" cy="2387600"/>
          </a:xfrm>
        </p:spPr>
        <p:txBody>
          <a:bodyPr anchor="ctr" anchorCtr="0">
            <a:normAutofit fontScale="90000"/>
          </a:bodyPr>
          <a:lstStyle/>
          <a:p>
            <a:r>
              <a:rPr lang="en-GB">
                <a:latin typeface="Helvetica" pitchFamily="2" charset="0"/>
              </a:rPr>
              <a:t>Thames Valley Berkshire</a:t>
            </a:r>
            <a:br>
              <a:rPr lang="en-GB">
                <a:latin typeface="Helvetica" pitchFamily="2" charset="0"/>
              </a:rPr>
            </a:br>
            <a:r>
              <a:rPr lang="en-GB">
                <a:latin typeface="Helvetica" pitchFamily="2" charset="0"/>
              </a:rPr>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US" altLang="zh-CN">
                <a:latin typeface="Helvetica" pitchFamily="2" charset="0"/>
              </a:rPr>
              <a:t>September</a:t>
            </a:r>
            <a:r>
              <a:rPr lang="en-GB">
                <a:latin typeface="Helvetica" pitchFamily="2" charset="0"/>
              </a:rPr>
              <a:t> 2022 </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D425-4508-4432-ABCF-1776258A3A7E}"/>
              </a:ext>
            </a:extLst>
          </p:cNvPr>
          <p:cNvSpPr>
            <a:spLocks noGrp="1"/>
          </p:cNvSpPr>
          <p:nvPr>
            <p:ph type="title"/>
          </p:nvPr>
        </p:nvSpPr>
        <p:spPr>
          <a:xfrm>
            <a:off x="197615" y="127935"/>
            <a:ext cx="10515600" cy="795338"/>
          </a:xfrm>
        </p:spPr>
        <p:txBody>
          <a:bodyPr>
            <a:noAutofit/>
          </a:bodyPr>
          <a:lstStyle/>
          <a:p>
            <a:r>
              <a:rPr kumimoji="0" lang="en-GB" sz="1800" b="0" i="0" u="none" strike="noStrike" kern="1200" cap="none" spc="0" normalizeH="0" baseline="0" noProof="0">
                <a:ln>
                  <a:noFill/>
                </a:ln>
                <a:solidFill>
                  <a:srgbClr val="00B7FF"/>
                </a:solidFill>
                <a:effectLst/>
                <a:uLnTx/>
                <a:uFillTx/>
                <a:latin typeface="Helvetica" pitchFamily="2" charset="0"/>
                <a:ea typeface="+mj-ea"/>
                <a:cs typeface="+mj-cs"/>
              </a:rPr>
              <a:t>September 2022</a:t>
            </a:r>
            <a:br>
              <a:rPr lang="en-GB" sz="3200">
                <a:latin typeface="Helvetica" pitchFamily="2" charset="0"/>
              </a:rPr>
            </a:br>
            <a:r>
              <a:rPr lang="en-GB" sz="3600">
                <a:latin typeface="Helvetica" pitchFamily="2" charset="0"/>
              </a:rPr>
              <a:t>Macroeconomic Policy Outlook: Q3 2022</a:t>
            </a:r>
            <a:endParaRPr lang="en-GB" sz="3200">
              <a:latin typeface="Helvetica" pitchFamily="2" charset="0"/>
            </a:endParaRPr>
          </a:p>
        </p:txBody>
      </p:sp>
      <p:sp>
        <p:nvSpPr>
          <p:cNvPr id="5" name="TextBox 4">
            <a:extLst>
              <a:ext uri="{FF2B5EF4-FFF2-40B4-BE49-F238E27FC236}">
                <a16:creationId xmlns:a16="http://schemas.microsoft.com/office/drawing/2014/main" id="{8849DFFD-FED3-4D6C-6784-8861139C15C1}"/>
              </a:ext>
            </a:extLst>
          </p:cNvPr>
          <p:cNvSpPr txBox="1"/>
          <p:nvPr/>
        </p:nvSpPr>
        <p:spPr>
          <a:xfrm>
            <a:off x="274674" y="1054979"/>
            <a:ext cx="5987902" cy="5647700"/>
          </a:xfrm>
          <a:prstGeom prst="rect">
            <a:avLst/>
          </a:prstGeom>
          <a:noFill/>
        </p:spPr>
        <p:txBody>
          <a:bodyPr wrap="square" numCol="1" rtlCol="0">
            <a:spAutoFit/>
          </a:bodyPr>
          <a:lstStyle/>
          <a:p>
            <a:pPr marL="285750" indent="-285750">
              <a:buFont typeface="Arial" panose="020B0604020202020204" pitchFamily="34" charset="0"/>
              <a:buChar char="•"/>
            </a:pPr>
            <a:r>
              <a:rPr lang="en-GB" sz="1900" b="1">
                <a:solidFill>
                  <a:srgbClr val="1B1B1B"/>
                </a:solidFill>
                <a:latin typeface="Helvetica" pitchFamily="2" charset="0"/>
              </a:rPr>
              <a:t>Wholesale gas prices have risen by a factor of 10 since 2019</a:t>
            </a:r>
            <a:r>
              <a:rPr lang="en-GB" sz="1900">
                <a:solidFill>
                  <a:srgbClr val="1B1B1B"/>
                </a:solidFill>
                <a:latin typeface="Helvetica" pitchFamily="2" charset="0"/>
              </a:rPr>
              <a:t>. I</a:t>
            </a:r>
            <a:r>
              <a:rPr lang="en-GB" sz="1900" b="0" i="0">
                <a:solidFill>
                  <a:srgbClr val="1B1B1B"/>
                </a:solidFill>
                <a:effectLst/>
                <a:latin typeface="Helvetica" pitchFamily="2" charset="0"/>
              </a:rPr>
              <a:t>f families consumed as much gas and electricity this year and next as they did in 2019, energy-bill spending would still rise by 1.6 percentage points as a share of disposable income despite recent falls in energy prices. </a:t>
            </a:r>
            <a:endParaRPr lang="en-GB" sz="1900">
              <a:solidFill>
                <a:srgbClr val="1B1B1B"/>
              </a:solidFill>
              <a:latin typeface="Helvetica" pitchFamily="2" charset="0"/>
            </a:endParaRPr>
          </a:p>
          <a:p>
            <a:pPr marL="285750" indent="-285750">
              <a:buFont typeface="Arial" panose="020B0604020202020204" pitchFamily="34" charset="0"/>
              <a:buChar char="•"/>
            </a:pPr>
            <a:endParaRPr lang="en-GB" sz="1900">
              <a:solidFill>
                <a:srgbClr val="1B1B1B"/>
              </a:solidFill>
              <a:latin typeface="Helvetica" pitchFamily="2" charset="0"/>
            </a:endParaRPr>
          </a:p>
          <a:p>
            <a:pPr marL="285750" indent="-285750">
              <a:buFont typeface="Arial" panose="020B0604020202020204" pitchFamily="34" charset="0"/>
              <a:buChar char="•"/>
            </a:pPr>
            <a:r>
              <a:rPr lang="en-GB" sz="1900">
                <a:solidFill>
                  <a:srgbClr val="1B1B1B"/>
                </a:solidFill>
                <a:latin typeface="Helvetica" pitchFamily="2" charset="0"/>
              </a:rPr>
              <a:t>The Bank of England’s network of Regional Agents’ survey scores shows that while prices, particularly those of consumer goods, have been rising rapidly over the past year, these have been matched by a sharp increase in the labour costs and material costs over the same period. The net effect of this is that firms are reporting that their margins are under pressure relative to ‘normal’ conditions suggesting that </a:t>
            </a:r>
            <a:r>
              <a:rPr lang="en-GB" sz="1900" b="1">
                <a:solidFill>
                  <a:srgbClr val="1B1B1B"/>
                </a:solidFill>
                <a:latin typeface="Helvetica" pitchFamily="2" charset="0"/>
              </a:rPr>
              <a:t>recent increases in prices are still consistent with firms decreasing profits as part of the adjustment to higher energy prices</a:t>
            </a:r>
            <a:r>
              <a:rPr lang="en-GB" sz="1900">
                <a:solidFill>
                  <a:srgbClr val="1B1B1B"/>
                </a:solidFill>
                <a:latin typeface="Helvetica" pitchFamily="2" charset="0"/>
              </a:rPr>
              <a:t>. </a:t>
            </a:r>
          </a:p>
          <a:p>
            <a:pPr marL="285750" indent="-285750">
              <a:buFont typeface="Arial" panose="020B0604020202020204" pitchFamily="34" charset="0"/>
              <a:buChar char="•"/>
            </a:pPr>
            <a:endParaRPr lang="en-GB" sz="1900">
              <a:latin typeface="Helvetica" pitchFamily="2" charset="0"/>
            </a:endParaRPr>
          </a:p>
        </p:txBody>
      </p:sp>
      <p:grpSp>
        <p:nvGrpSpPr>
          <p:cNvPr id="16" name="Group 15">
            <a:extLst>
              <a:ext uri="{FF2B5EF4-FFF2-40B4-BE49-F238E27FC236}">
                <a16:creationId xmlns:a16="http://schemas.microsoft.com/office/drawing/2014/main" id="{3731DC5E-2500-6065-5286-B186F2EAB117}"/>
              </a:ext>
            </a:extLst>
          </p:cNvPr>
          <p:cNvGrpSpPr/>
          <p:nvPr/>
        </p:nvGrpSpPr>
        <p:grpSpPr>
          <a:xfrm>
            <a:off x="6587917" y="1033629"/>
            <a:ext cx="5213428" cy="5378513"/>
            <a:chOff x="3133129" y="712184"/>
            <a:chExt cx="5280993" cy="5893807"/>
          </a:xfrm>
        </p:grpSpPr>
        <p:pic>
          <p:nvPicPr>
            <p:cNvPr id="12" name="Picture 11">
              <a:extLst>
                <a:ext uri="{FF2B5EF4-FFF2-40B4-BE49-F238E27FC236}">
                  <a16:creationId xmlns:a16="http://schemas.microsoft.com/office/drawing/2014/main" id="{50F5741D-6E21-90F9-623B-0C6E95357C19}"/>
                </a:ext>
              </a:extLst>
            </p:cNvPr>
            <p:cNvPicPr>
              <a:picLocks noChangeAspect="1"/>
            </p:cNvPicPr>
            <p:nvPr/>
          </p:nvPicPr>
          <p:blipFill>
            <a:blip r:embed="rId3"/>
            <a:stretch>
              <a:fillRect/>
            </a:stretch>
          </p:blipFill>
          <p:spPr>
            <a:xfrm>
              <a:off x="3133130" y="712184"/>
              <a:ext cx="5280992" cy="2976071"/>
            </a:xfrm>
            <a:prstGeom prst="rect">
              <a:avLst/>
            </a:prstGeom>
          </p:spPr>
        </p:pic>
        <p:pic>
          <p:nvPicPr>
            <p:cNvPr id="15" name="Picture 14">
              <a:extLst>
                <a:ext uri="{FF2B5EF4-FFF2-40B4-BE49-F238E27FC236}">
                  <a16:creationId xmlns:a16="http://schemas.microsoft.com/office/drawing/2014/main" id="{03D1B0A6-EEAB-5321-F8A4-622585A0AAAC}"/>
                </a:ext>
              </a:extLst>
            </p:cNvPr>
            <p:cNvPicPr>
              <a:picLocks noChangeAspect="1"/>
            </p:cNvPicPr>
            <p:nvPr/>
          </p:nvPicPr>
          <p:blipFill>
            <a:blip r:embed="rId4"/>
            <a:stretch>
              <a:fillRect/>
            </a:stretch>
          </p:blipFill>
          <p:spPr>
            <a:xfrm>
              <a:off x="3133129" y="3642364"/>
              <a:ext cx="5280992" cy="2963627"/>
            </a:xfrm>
            <a:prstGeom prst="rect">
              <a:avLst/>
            </a:prstGeom>
          </p:spPr>
        </p:pic>
      </p:grpSp>
      <p:sp>
        <p:nvSpPr>
          <p:cNvPr id="14" name="TextBox 13">
            <a:hlinkClick r:id="rId5"/>
            <a:extLst>
              <a:ext uri="{FF2B5EF4-FFF2-40B4-BE49-F238E27FC236}">
                <a16:creationId xmlns:a16="http://schemas.microsoft.com/office/drawing/2014/main" id="{71FA8333-DFFE-B5D5-7918-CACBDE197835}"/>
              </a:ext>
            </a:extLst>
          </p:cNvPr>
          <p:cNvSpPr txBox="1"/>
          <p:nvPr/>
        </p:nvSpPr>
        <p:spPr>
          <a:xfrm>
            <a:off x="5773625" y="6394902"/>
            <a:ext cx="6353060" cy="307777"/>
          </a:xfrm>
          <a:prstGeom prst="rect">
            <a:avLst/>
          </a:prstGeom>
          <a:noFill/>
        </p:spPr>
        <p:txBody>
          <a:bodyPr wrap="square">
            <a:spAutoFit/>
          </a:bodyPr>
          <a:lstStyle/>
          <a:p>
            <a:pPr marL="0" indent="0" algn="r" fontAlgn="base">
              <a:buNone/>
            </a:pPr>
            <a:r>
              <a:rPr lang="en-US" sz="1400" b="1">
                <a:solidFill>
                  <a:srgbClr val="333333"/>
                </a:solidFill>
                <a:latin typeface="Helvetica" pitchFamily="2" charset="0"/>
              </a:rPr>
              <a:t> Source: </a:t>
            </a:r>
            <a:r>
              <a:rPr lang="en-US" sz="1400" b="1">
                <a:solidFill>
                  <a:srgbClr val="00B0F0"/>
                </a:solidFill>
                <a:latin typeface="Helvetica" pitchFamily="2" charset="0"/>
                <a:hlinkClick r:id="rId6">
                  <a:extLst>
                    <a:ext uri="{A12FA001-AC4F-418D-AE19-62706E023703}">
                      <ahyp:hlinkClr xmlns:ahyp="http://schemas.microsoft.com/office/drawing/2018/hyperlinkcolor" val="tx"/>
                    </a:ext>
                  </a:extLst>
                </a:hlinkClick>
              </a:rPr>
              <a:t>Resolution Foundation, September 2022</a:t>
            </a:r>
            <a:endParaRPr lang="en-GB" sz="1400" b="1">
              <a:solidFill>
                <a:srgbClr val="00B0F0"/>
              </a:solidFill>
              <a:latin typeface="Helvetica" pitchFamily="2" charset="0"/>
            </a:endParaRPr>
          </a:p>
        </p:txBody>
      </p:sp>
    </p:spTree>
    <p:extLst>
      <p:ext uri="{BB962C8B-B14F-4D97-AF65-F5344CB8AC3E}">
        <p14:creationId xmlns:p14="http://schemas.microsoft.com/office/powerpoint/2010/main" val="398229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337457" y="299812"/>
            <a:ext cx="11517086" cy="962932"/>
          </a:xfrm>
        </p:spPr>
        <p:txBody>
          <a:bodyPr>
            <a:noAutofit/>
          </a:bodyPr>
          <a:lstStyle/>
          <a:p>
            <a:r>
              <a:rPr kumimoji="0" lang="en-GB" sz="1800" b="0" i="0" u="none" strike="noStrike" kern="1200" cap="none" spc="0" normalizeH="0" baseline="0" noProof="0">
                <a:ln>
                  <a:noFill/>
                </a:ln>
                <a:solidFill>
                  <a:srgbClr val="00B7FF"/>
                </a:solidFill>
                <a:effectLst/>
                <a:uLnTx/>
                <a:uFillTx/>
                <a:latin typeface="Helvetica" pitchFamily="2" charset="0"/>
                <a:ea typeface="+mj-ea"/>
                <a:cs typeface="+mj-cs"/>
              </a:rPr>
              <a:t>September 2022</a:t>
            </a:r>
            <a:br>
              <a:rPr lang="en-GB" sz="3600">
                <a:latin typeface="Helvetica" pitchFamily="2" charset="0"/>
              </a:rPr>
            </a:br>
            <a:r>
              <a:rPr lang="en-GB" sz="3600">
                <a:latin typeface="Helvetica" pitchFamily="2" charset="0"/>
              </a:rPr>
              <a:t>Monthly Spotlight: Fiscal policy changes</a:t>
            </a:r>
          </a:p>
        </p:txBody>
      </p:sp>
      <p:sp>
        <p:nvSpPr>
          <p:cNvPr id="6" name="Content Placeholder 5">
            <a:extLst>
              <a:ext uri="{FF2B5EF4-FFF2-40B4-BE49-F238E27FC236}">
                <a16:creationId xmlns:a16="http://schemas.microsoft.com/office/drawing/2014/main" id="{4CAC369E-858B-7426-4C1E-C8CC1B6C898E}"/>
              </a:ext>
            </a:extLst>
          </p:cNvPr>
          <p:cNvSpPr>
            <a:spLocks noGrp="1"/>
          </p:cNvSpPr>
          <p:nvPr>
            <p:ph idx="1"/>
          </p:nvPr>
        </p:nvSpPr>
        <p:spPr>
          <a:xfrm>
            <a:off x="501913" y="1391260"/>
            <a:ext cx="11188173" cy="4988275"/>
          </a:xfrm>
        </p:spPr>
        <p:txBody>
          <a:bodyPr>
            <a:noAutofit/>
          </a:bodyPr>
          <a:lstStyle/>
          <a:p>
            <a:pPr>
              <a:lnSpc>
                <a:spcPct val="100000"/>
              </a:lnSpc>
              <a:spcBef>
                <a:spcPts val="600"/>
              </a:spcBef>
              <a:spcAft>
                <a:spcPts val="600"/>
              </a:spcAft>
            </a:pPr>
            <a:r>
              <a:rPr lang="en-GB" sz="1800">
                <a:latin typeface="Helvetica" pitchFamily="2" charset="0"/>
              </a:rPr>
              <a:t>The then Chancellor, Kwasi Kwarteng, delivered his ‘Growth Plan’ on the 23</a:t>
            </a:r>
            <a:r>
              <a:rPr lang="en-GB" sz="1800" baseline="30000">
                <a:latin typeface="Helvetica" pitchFamily="2" charset="0"/>
              </a:rPr>
              <a:t>rd</a:t>
            </a:r>
            <a:r>
              <a:rPr lang="en-GB" sz="1800">
                <a:latin typeface="Helvetica" pitchFamily="2" charset="0"/>
              </a:rPr>
              <a:t> of September 2022. Kwarteng announced a new era of “growth” driven by </a:t>
            </a:r>
            <a:r>
              <a:rPr lang="en-GB" sz="1800" b="1">
                <a:latin typeface="Helvetica" pitchFamily="2" charset="0"/>
              </a:rPr>
              <a:t>tax cuts to the tune of £45bn</a:t>
            </a:r>
            <a:r>
              <a:rPr lang="en-GB" sz="1800">
                <a:latin typeface="Helvetica" pitchFamily="2" charset="0"/>
              </a:rPr>
              <a:t>. The unfunded nature of these cuts led the financial markets to dramatically raise the cost of UK government bonds with serious consequences for the interest rate on all debt, including mortgages.</a:t>
            </a:r>
          </a:p>
          <a:p>
            <a:pPr>
              <a:lnSpc>
                <a:spcPct val="100000"/>
              </a:lnSpc>
              <a:spcBef>
                <a:spcPts val="600"/>
              </a:spcBef>
              <a:spcAft>
                <a:spcPts val="600"/>
              </a:spcAft>
            </a:pPr>
            <a:r>
              <a:rPr lang="en-GB" sz="1800">
                <a:latin typeface="Helvetica" pitchFamily="2" charset="0"/>
              </a:rPr>
              <a:t>The yields on 10-year gilts – UK government bonds – surged after Kwarteng’s announcement, rising from 3.5% to 4.3% before falling back to about 4% after the </a:t>
            </a:r>
            <a:r>
              <a:rPr lang="en-GB" sz="1800" b="1">
                <a:latin typeface="Helvetica" pitchFamily="2" charset="0"/>
              </a:rPr>
              <a:t>Bank of England triggered an emergency £65bn bond-buying programme</a:t>
            </a:r>
            <a:r>
              <a:rPr lang="en-GB" sz="1800">
                <a:latin typeface="Helvetica" pitchFamily="2" charset="0"/>
              </a:rPr>
              <a:t> to stem the crisis, which put entire pension funds at risk of insolvency.</a:t>
            </a:r>
          </a:p>
          <a:p>
            <a:pPr>
              <a:lnSpc>
                <a:spcPct val="100000"/>
              </a:lnSpc>
              <a:spcBef>
                <a:spcPts val="600"/>
              </a:spcBef>
              <a:spcAft>
                <a:spcPts val="600"/>
              </a:spcAft>
            </a:pPr>
            <a:r>
              <a:rPr lang="en-GB" sz="1800">
                <a:latin typeface="Helvetica" pitchFamily="2" charset="0"/>
              </a:rPr>
              <a:t>The </a:t>
            </a:r>
            <a:r>
              <a:rPr lang="en-GB" sz="1800" b="1">
                <a:latin typeface="Helvetica" pitchFamily="2" charset="0"/>
              </a:rPr>
              <a:t>British pound hit its lowest level against the US dollar in almost four decades </a:t>
            </a:r>
            <a:r>
              <a:rPr lang="en-GB" sz="1800">
                <a:latin typeface="Helvetica" pitchFamily="2" charset="0"/>
              </a:rPr>
              <a:t>-  falling to $1.1407.</a:t>
            </a:r>
          </a:p>
          <a:p>
            <a:pPr>
              <a:lnSpc>
                <a:spcPct val="100000"/>
              </a:lnSpc>
              <a:spcBef>
                <a:spcPts val="600"/>
              </a:spcBef>
              <a:spcAft>
                <a:spcPts val="600"/>
              </a:spcAft>
            </a:pPr>
            <a:r>
              <a:rPr lang="en-GB" sz="1800">
                <a:latin typeface="Helvetica" pitchFamily="2" charset="0"/>
              </a:rPr>
              <a:t> Average </a:t>
            </a:r>
            <a:r>
              <a:rPr lang="en-GB" sz="1800" b="1">
                <a:latin typeface="Helvetica" pitchFamily="2" charset="0"/>
              </a:rPr>
              <a:t>mortgage interest rates reached the highest levels they have been since the 2008 financial crisis</a:t>
            </a:r>
            <a:r>
              <a:rPr lang="en-GB" sz="1800">
                <a:latin typeface="Helvetica" pitchFamily="2" charset="0"/>
              </a:rPr>
              <a:t>. </a:t>
            </a:r>
          </a:p>
          <a:p>
            <a:pPr>
              <a:lnSpc>
                <a:spcPct val="100000"/>
              </a:lnSpc>
              <a:spcBef>
                <a:spcPts val="600"/>
              </a:spcBef>
              <a:spcAft>
                <a:spcPts val="600"/>
              </a:spcAft>
            </a:pPr>
            <a:r>
              <a:rPr lang="en-GB" sz="1800">
                <a:latin typeface="Helvetica" pitchFamily="2" charset="0"/>
              </a:rPr>
              <a:t>The ONS published that the rate of </a:t>
            </a:r>
            <a:r>
              <a:rPr lang="en-GB" sz="1800" b="1">
                <a:latin typeface="Helvetica" pitchFamily="2" charset="0"/>
              </a:rPr>
              <a:t>inflation rose to 10.1% in September</a:t>
            </a:r>
            <a:r>
              <a:rPr lang="en-GB" sz="1800">
                <a:latin typeface="Helvetica" pitchFamily="2" charset="0"/>
              </a:rPr>
              <a:t>, equivalent to the 40-year high seen in July, as the economy reeled from the effects of rising prices and the fallout from the mini-budget.</a:t>
            </a:r>
          </a:p>
        </p:txBody>
      </p:sp>
    </p:spTree>
    <p:extLst>
      <p:ext uri="{BB962C8B-B14F-4D97-AF65-F5344CB8AC3E}">
        <p14:creationId xmlns:p14="http://schemas.microsoft.com/office/powerpoint/2010/main" val="2564246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337457" y="299812"/>
            <a:ext cx="11517086" cy="962932"/>
          </a:xfrm>
        </p:spPr>
        <p:txBody>
          <a:bodyPr>
            <a:noAutofit/>
          </a:bodyPr>
          <a:lstStyle/>
          <a:p>
            <a:r>
              <a:rPr kumimoji="0" lang="en-GB" sz="1800" b="0" i="0" u="none" strike="noStrike" kern="1200" cap="none" spc="0" normalizeH="0" baseline="0" noProof="0">
                <a:ln>
                  <a:noFill/>
                </a:ln>
                <a:solidFill>
                  <a:srgbClr val="00B7FF"/>
                </a:solidFill>
                <a:effectLst/>
                <a:uLnTx/>
                <a:uFillTx/>
                <a:latin typeface="Helvetica" pitchFamily="2" charset="0"/>
                <a:ea typeface="+mj-ea"/>
                <a:cs typeface="+mj-cs"/>
              </a:rPr>
              <a:t>September 2022</a:t>
            </a:r>
            <a:br>
              <a:rPr lang="en-GB" sz="3600">
                <a:latin typeface="Helvetica" pitchFamily="2" charset="0"/>
              </a:rPr>
            </a:br>
            <a:r>
              <a:rPr lang="en-GB" sz="3600">
                <a:latin typeface="Helvetica" pitchFamily="2" charset="0"/>
              </a:rPr>
              <a:t>Monthly Spotlight: Fiscal policy changes</a:t>
            </a:r>
          </a:p>
        </p:txBody>
      </p:sp>
      <p:sp>
        <p:nvSpPr>
          <p:cNvPr id="6" name="Content Placeholder 5">
            <a:extLst>
              <a:ext uri="{FF2B5EF4-FFF2-40B4-BE49-F238E27FC236}">
                <a16:creationId xmlns:a16="http://schemas.microsoft.com/office/drawing/2014/main" id="{4CAC369E-858B-7426-4C1E-C8CC1B6C898E}"/>
              </a:ext>
            </a:extLst>
          </p:cNvPr>
          <p:cNvSpPr>
            <a:spLocks noGrp="1"/>
          </p:cNvSpPr>
          <p:nvPr>
            <p:ph idx="1"/>
          </p:nvPr>
        </p:nvSpPr>
        <p:spPr>
          <a:xfrm>
            <a:off x="667193" y="1506117"/>
            <a:ext cx="10857614" cy="4996808"/>
          </a:xfrm>
        </p:spPr>
        <p:txBody>
          <a:bodyPr>
            <a:normAutofit fontScale="92500" lnSpcReduction="10000"/>
          </a:bodyPr>
          <a:lstStyle/>
          <a:p>
            <a:pPr>
              <a:lnSpc>
                <a:spcPct val="120000"/>
              </a:lnSpc>
              <a:spcBef>
                <a:spcPts val="600"/>
              </a:spcBef>
              <a:spcAft>
                <a:spcPts val="600"/>
              </a:spcAft>
            </a:pPr>
            <a:r>
              <a:rPr lang="en-GB" sz="2000">
                <a:latin typeface="Helvetica" pitchFamily="2" charset="0"/>
              </a:rPr>
              <a:t>The IFS and Citi’s “Green Budget” estimated that </a:t>
            </a:r>
            <a:r>
              <a:rPr lang="en-GB" sz="2000" b="1">
                <a:latin typeface="Helvetica" pitchFamily="2" charset="0"/>
              </a:rPr>
              <a:t>£62bn of fiscal tightening </a:t>
            </a:r>
            <a:r>
              <a:rPr lang="en-GB" sz="2000">
                <a:latin typeface="Helvetica" pitchFamily="2" charset="0"/>
              </a:rPr>
              <a:t>will be needed to stabilise debt as a share of national income in 2026-27 – a sum that would imply the return of austerity and is equivalent to adding 9.5p to the base rate of income tax. This shortfall is a consequence of measures announced since the Truss government took office, including its reversal of various tax increases such as corporation tax and national insurance, and its Energy Price Guarantee. </a:t>
            </a:r>
          </a:p>
          <a:p>
            <a:pPr>
              <a:lnSpc>
                <a:spcPct val="120000"/>
              </a:lnSpc>
              <a:spcBef>
                <a:spcPts val="600"/>
              </a:spcBef>
              <a:spcAft>
                <a:spcPts val="600"/>
              </a:spcAft>
            </a:pPr>
            <a:r>
              <a:rPr lang="en-GB" sz="2000">
                <a:latin typeface="Helvetica" pitchFamily="2" charset="0"/>
              </a:rPr>
              <a:t>The IFS also said deep austerity measures will be needed to stabilise debt in the medium term as it forecast a </a:t>
            </a:r>
            <a:r>
              <a:rPr lang="en-GB" sz="2000" b="1">
                <a:latin typeface="Helvetica" pitchFamily="2" charset="0"/>
              </a:rPr>
              <a:t>£1,500 hit to households from surging interest rates</a:t>
            </a:r>
            <a:r>
              <a:rPr lang="en-GB" sz="2000">
                <a:latin typeface="Helvetica" pitchFamily="2" charset="0"/>
              </a:rPr>
              <a:t>.</a:t>
            </a:r>
          </a:p>
          <a:p>
            <a:pPr>
              <a:lnSpc>
                <a:spcPct val="120000"/>
              </a:lnSpc>
              <a:spcBef>
                <a:spcPts val="600"/>
              </a:spcBef>
              <a:spcAft>
                <a:spcPts val="600"/>
              </a:spcAft>
            </a:pPr>
            <a:r>
              <a:rPr lang="en-GB" sz="2000">
                <a:latin typeface="Helvetica" pitchFamily="2" charset="0"/>
              </a:rPr>
              <a:t>Following the consequences of the mini-budget, Jeremy Hunt was appointed chancellor on the 14</a:t>
            </a:r>
            <a:r>
              <a:rPr lang="en-GB" sz="2000" baseline="30000">
                <a:latin typeface="Helvetica" pitchFamily="2" charset="0"/>
              </a:rPr>
              <a:t>th</a:t>
            </a:r>
            <a:r>
              <a:rPr lang="en-GB" sz="2000">
                <a:latin typeface="Helvetica" pitchFamily="2" charset="0"/>
              </a:rPr>
              <a:t> of October after the Prime Minister sacked Kwasi Kwarteng. </a:t>
            </a:r>
          </a:p>
          <a:p>
            <a:pPr>
              <a:lnSpc>
                <a:spcPct val="120000"/>
              </a:lnSpc>
              <a:spcBef>
                <a:spcPts val="600"/>
              </a:spcBef>
              <a:spcAft>
                <a:spcPts val="600"/>
              </a:spcAft>
            </a:pPr>
            <a:r>
              <a:rPr lang="en-GB" sz="2000">
                <a:latin typeface="Helvetica" pitchFamily="2" charset="0"/>
              </a:rPr>
              <a:t>Hunt has reversed nearly all tax measures announced in the mini-budget. Official Treasury estimates suggest the </a:t>
            </a:r>
            <a:r>
              <a:rPr lang="en-GB" sz="2000" b="1">
                <a:latin typeface="Helvetica" pitchFamily="2" charset="0"/>
              </a:rPr>
              <a:t>revenue raised to be around £32bn by 2026-27</a:t>
            </a:r>
            <a:r>
              <a:rPr lang="en-GB" sz="2000">
                <a:latin typeface="Helvetica" pitchFamily="2" charset="0"/>
              </a:rPr>
              <a:t>, more than two-thirds of the original £45bn package of tax cuts.  On October 31, Hunt will be presenting a new fiscal strategy alongside economic and fiscal forecasts from the Office for Budget Responsibility.</a:t>
            </a:r>
          </a:p>
        </p:txBody>
      </p:sp>
    </p:spTree>
    <p:extLst>
      <p:ext uri="{BB962C8B-B14F-4D97-AF65-F5344CB8AC3E}">
        <p14:creationId xmlns:p14="http://schemas.microsoft.com/office/powerpoint/2010/main" val="3106770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337457" y="299812"/>
            <a:ext cx="11517086" cy="962932"/>
          </a:xfrm>
        </p:spPr>
        <p:txBody>
          <a:bodyPr>
            <a:noAutofit/>
          </a:bodyPr>
          <a:lstStyle/>
          <a:p>
            <a:r>
              <a:rPr kumimoji="0" lang="en-GB" sz="1800" b="0" i="0" u="none" strike="noStrike" kern="1200" cap="none" spc="0" normalizeH="0" baseline="0" noProof="0">
                <a:ln>
                  <a:noFill/>
                </a:ln>
                <a:solidFill>
                  <a:srgbClr val="00B7FF"/>
                </a:solidFill>
                <a:effectLst/>
                <a:uLnTx/>
                <a:uFillTx/>
                <a:latin typeface="Helvetica" pitchFamily="2" charset="0"/>
                <a:ea typeface="+mj-ea"/>
                <a:cs typeface="+mj-cs"/>
              </a:rPr>
              <a:t>September 2022</a:t>
            </a:r>
            <a:br>
              <a:rPr lang="en-GB" sz="3600">
                <a:latin typeface="Helvetica" pitchFamily="2" charset="0"/>
              </a:rPr>
            </a:br>
            <a:r>
              <a:rPr lang="en-GB" sz="3600">
                <a:latin typeface="Helvetica" pitchFamily="2" charset="0"/>
              </a:rPr>
              <a:t>Monthly Spotlight: Fiscal policy changes</a:t>
            </a:r>
          </a:p>
        </p:txBody>
      </p:sp>
      <p:graphicFrame>
        <p:nvGraphicFramePr>
          <p:cNvPr id="4" name="Table 4">
            <a:extLst>
              <a:ext uri="{FF2B5EF4-FFF2-40B4-BE49-F238E27FC236}">
                <a16:creationId xmlns:a16="http://schemas.microsoft.com/office/drawing/2014/main" id="{14863F32-332D-3E2C-35D4-FA68FC9C0491}"/>
              </a:ext>
            </a:extLst>
          </p:cNvPr>
          <p:cNvGraphicFramePr>
            <a:graphicFrameLocks noGrp="1"/>
          </p:cNvGraphicFramePr>
          <p:nvPr>
            <p:ph idx="1"/>
            <p:extLst>
              <p:ext uri="{D42A27DB-BD31-4B8C-83A1-F6EECF244321}">
                <p14:modId xmlns:p14="http://schemas.microsoft.com/office/powerpoint/2010/main" val="1624131692"/>
              </p:ext>
            </p:extLst>
          </p:nvPr>
        </p:nvGraphicFramePr>
        <p:xfrm>
          <a:off x="838201" y="1262744"/>
          <a:ext cx="10515597" cy="5308600"/>
        </p:xfrm>
        <a:graphic>
          <a:graphicData uri="http://schemas.openxmlformats.org/drawingml/2006/table">
            <a:tbl>
              <a:tblPr firstRow="1" firstCol="1" bandRow="1">
                <a:tableStyleId>{BC89EF96-8CEA-46FF-86C4-4CE0E7609802}</a:tableStyleId>
              </a:tblPr>
              <a:tblGrid>
                <a:gridCol w="1554126">
                  <a:extLst>
                    <a:ext uri="{9D8B030D-6E8A-4147-A177-3AD203B41FA5}">
                      <a16:colId xmlns:a16="http://schemas.microsoft.com/office/drawing/2014/main" val="504371826"/>
                    </a:ext>
                  </a:extLst>
                </a:gridCol>
                <a:gridCol w="5456272">
                  <a:extLst>
                    <a:ext uri="{9D8B030D-6E8A-4147-A177-3AD203B41FA5}">
                      <a16:colId xmlns:a16="http://schemas.microsoft.com/office/drawing/2014/main" val="3818661474"/>
                    </a:ext>
                  </a:extLst>
                </a:gridCol>
                <a:gridCol w="3505199">
                  <a:extLst>
                    <a:ext uri="{9D8B030D-6E8A-4147-A177-3AD203B41FA5}">
                      <a16:colId xmlns:a16="http://schemas.microsoft.com/office/drawing/2014/main" val="383108041"/>
                    </a:ext>
                  </a:extLst>
                </a:gridCol>
              </a:tblGrid>
              <a:tr h="370840">
                <a:tc>
                  <a:txBody>
                    <a:bodyPr/>
                    <a:lstStyle/>
                    <a:p>
                      <a:endParaRPr lang="en-GB" sz="1800">
                        <a:latin typeface="Helvetica" pitchFamily="2" charset="0"/>
                      </a:endParaRPr>
                    </a:p>
                  </a:txBody>
                  <a:tcPr/>
                </a:tc>
                <a:tc>
                  <a:txBody>
                    <a:bodyPr/>
                    <a:lstStyle/>
                    <a:p>
                      <a:r>
                        <a:rPr lang="en-GB" sz="1800">
                          <a:latin typeface="Helvetica" pitchFamily="2" charset="0"/>
                        </a:rPr>
                        <a:t>What was announced</a:t>
                      </a:r>
                    </a:p>
                  </a:txBody>
                  <a:tcPr/>
                </a:tc>
                <a:tc>
                  <a:txBody>
                    <a:bodyPr/>
                    <a:lstStyle/>
                    <a:p>
                      <a:r>
                        <a:rPr lang="en-GB" sz="1800">
                          <a:latin typeface="Helvetica" pitchFamily="2" charset="0"/>
                        </a:rPr>
                        <a:t>What remains now</a:t>
                      </a:r>
                    </a:p>
                  </a:txBody>
                  <a:tcPr/>
                </a:tc>
                <a:extLst>
                  <a:ext uri="{0D108BD9-81ED-4DB2-BD59-A6C34878D82A}">
                    <a16:rowId xmlns:a16="http://schemas.microsoft.com/office/drawing/2014/main" val="2580611285"/>
                  </a:ext>
                </a:extLst>
              </a:tr>
              <a:tr h="370840">
                <a:tc>
                  <a:txBody>
                    <a:bodyPr/>
                    <a:lstStyle/>
                    <a:p>
                      <a:r>
                        <a:rPr lang="en-GB" sz="1800">
                          <a:latin typeface="Helvetica" pitchFamily="2" charset="0"/>
                        </a:rPr>
                        <a:t>Income tax – basic rate</a:t>
                      </a:r>
                    </a:p>
                  </a:txBody>
                  <a:tcPr/>
                </a:tc>
                <a:tc>
                  <a:txBody>
                    <a:bodyPr/>
                    <a:lstStyle/>
                    <a:p>
                      <a:pPr marL="285750" indent="-285750">
                        <a:buFont typeface="Arial" panose="020B0604020202020204" pitchFamily="34" charset="0"/>
                        <a:buChar char="•"/>
                      </a:pPr>
                      <a:r>
                        <a:rPr lang="en-GB" sz="1800">
                          <a:latin typeface="Helvetica" pitchFamily="2" charset="0"/>
                        </a:rPr>
                        <a:t>The basic rate was to be cut to 19% from April 2023. The government said this would save 31 million people £170 a year</a:t>
                      </a:r>
                    </a:p>
                    <a:p>
                      <a:pPr marL="285750" indent="-285750">
                        <a:buFont typeface="Arial" panose="020B0604020202020204" pitchFamily="34" charset="0"/>
                        <a:buChar char="•"/>
                      </a:pPr>
                      <a:r>
                        <a:rPr lang="en-GB" sz="1800">
                          <a:latin typeface="Helvetica" pitchFamily="2" charset="0"/>
                        </a:rPr>
                        <a:t>People in England, Wales and Northern Ireland pay 20% on any annual earnings between £12,571 to £50,270 - rates in Scotland are different</a:t>
                      </a:r>
                    </a:p>
                    <a:p>
                      <a:pPr marL="285750" indent="-285750">
                        <a:buFont typeface="Arial" panose="020B0604020202020204" pitchFamily="34" charset="0"/>
                        <a:buChar char="•"/>
                      </a:pPr>
                      <a:r>
                        <a:rPr lang="en-GB" sz="1800">
                          <a:latin typeface="Helvetica" pitchFamily="2" charset="0"/>
                        </a:rPr>
                        <a:t>The rate was already due to be cut in 2024, but this was brought forward</a:t>
                      </a:r>
                    </a:p>
                  </a:txBody>
                  <a:tcPr/>
                </a:tc>
                <a:tc>
                  <a:txBody>
                    <a:bodyPr/>
                    <a:lstStyle/>
                    <a:p>
                      <a:pPr marL="285750" indent="-285750">
                        <a:buFont typeface="Arial" panose="020B0604020202020204" pitchFamily="34" charset="0"/>
                        <a:buChar char="•"/>
                      </a:pPr>
                      <a:r>
                        <a:rPr lang="en-GB" sz="1800">
                          <a:latin typeface="Helvetica" pitchFamily="2" charset="0"/>
                        </a:rPr>
                        <a:t>The basic rate of income tax will remain at 20%</a:t>
                      </a:r>
                    </a:p>
                    <a:p>
                      <a:pPr marL="285750" indent="-285750">
                        <a:buFont typeface="Arial" panose="020B0604020202020204" pitchFamily="34" charset="0"/>
                        <a:buChar char="•"/>
                      </a:pPr>
                      <a:r>
                        <a:rPr lang="en-GB" sz="1800">
                          <a:latin typeface="Helvetica" pitchFamily="2" charset="0"/>
                        </a:rPr>
                        <a:t>Cutting it has been put on hold "indefinitely"</a:t>
                      </a:r>
                    </a:p>
                  </a:txBody>
                  <a:tcPr/>
                </a:tc>
                <a:extLst>
                  <a:ext uri="{0D108BD9-81ED-4DB2-BD59-A6C34878D82A}">
                    <a16:rowId xmlns:a16="http://schemas.microsoft.com/office/drawing/2014/main" val="3581627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Helvetica" pitchFamily="2" charset="0"/>
                        </a:rPr>
                        <a:t>Income tax – top rate</a:t>
                      </a:r>
                    </a:p>
                    <a:p>
                      <a:endParaRPr lang="en-GB" sz="1800">
                        <a:latin typeface="Helvetica" pitchFamily="2" charset="0"/>
                      </a:endParaRPr>
                    </a:p>
                  </a:txBody>
                  <a:tcPr/>
                </a:tc>
                <a:tc>
                  <a:txBody>
                    <a:bodyPr/>
                    <a:lstStyle/>
                    <a:p>
                      <a:pPr marL="285750" indent="-285750">
                        <a:buFont typeface="Arial" panose="020B0604020202020204" pitchFamily="34" charset="0"/>
                        <a:buChar char="•"/>
                      </a:pPr>
                      <a:r>
                        <a:rPr lang="en-GB" sz="1800">
                          <a:latin typeface="Helvetica" pitchFamily="2" charset="0"/>
                        </a:rPr>
                        <a:t>45% rate of income tax for earnings over £150,000 abolished for England, Wales and Northern Ireland taxpayers</a:t>
                      </a:r>
                    </a:p>
                    <a:p>
                      <a:pPr marL="285750" indent="-285750">
                        <a:buFont typeface="Arial" panose="020B0604020202020204" pitchFamily="34" charset="0"/>
                        <a:buChar char="•"/>
                      </a:pPr>
                      <a:r>
                        <a:rPr lang="en-GB" sz="1800">
                          <a:latin typeface="Helvetica" pitchFamily="2" charset="0"/>
                        </a:rPr>
                        <a:t>One single higher rate of income tax of 40% from April next year</a:t>
                      </a:r>
                    </a:p>
                  </a:txBody>
                  <a:tcPr/>
                </a:tc>
                <a:tc>
                  <a:txBody>
                    <a:bodyPr/>
                    <a:lstStyle/>
                    <a:p>
                      <a:pPr marL="285750" indent="-285750">
                        <a:buFont typeface="Arial" panose="020B0604020202020204" pitchFamily="34" charset="0"/>
                        <a:buChar char="•"/>
                      </a:pPr>
                      <a:r>
                        <a:rPr lang="en-GB" sz="1800">
                          <a:latin typeface="Helvetica" pitchFamily="2" charset="0"/>
                        </a:rPr>
                        <a:t>Scrapped - the cut to the higher rate is no longer going ahead</a:t>
                      </a:r>
                    </a:p>
                  </a:txBody>
                  <a:tcPr/>
                </a:tc>
                <a:extLst>
                  <a:ext uri="{0D108BD9-81ED-4DB2-BD59-A6C34878D82A}">
                    <a16:rowId xmlns:a16="http://schemas.microsoft.com/office/drawing/2014/main" val="3374993593"/>
                  </a:ext>
                </a:extLst>
              </a:tr>
              <a:tr h="370840">
                <a:tc>
                  <a:txBody>
                    <a:bodyPr/>
                    <a:lstStyle/>
                    <a:p>
                      <a:r>
                        <a:rPr lang="en-GB" sz="1800">
                          <a:latin typeface="Helvetica" pitchFamily="2" charset="0"/>
                        </a:rPr>
                        <a:t>Corporation tax</a:t>
                      </a:r>
                    </a:p>
                  </a:txBody>
                  <a:tcPr/>
                </a:tc>
                <a:tc>
                  <a:txBody>
                    <a:bodyPr/>
                    <a:lstStyle/>
                    <a:p>
                      <a:pPr marL="285750" indent="-285750">
                        <a:buFont typeface="Arial" panose="020B0604020202020204" pitchFamily="34" charset="0"/>
                        <a:buChar char="•"/>
                      </a:pPr>
                      <a:r>
                        <a:rPr lang="en-GB" sz="1800">
                          <a:latin typeface="Helvetica" pitchFamily="2" charset="0"/>
                        </a:rPr>
                        <a:t>Cancel UK-wide rise in corporation tax which was due to increase from 19% to 25% in April 2023</a:t>
                      </a:r>
                    </a:p>
                  </a:txBody>
                  <a:tcPr/>
                </a:tc>
                <a:tc>
                  <a:txBody>
                    <a:bodyPr/>
                    <a:lstStyle/>
                    <a:p>
                      <a:pPr marL="285750" indent="-285750">
                        <a:buFont typeface="Arial" panose="020B0604020202020204" pitchFamily="34" charset="0"/>
                        <a:buChar char="•"/>
                      </a:pPr>
                      <a:r>
                        <a:rPr lang="en-GB" sz="1800">
                          <a:latin typeface="Helvetica" pitchFamily="2" charset="0"/>
                        </a:rPr>
                        <a:t>Scrapped - UK corporation tax will go up from 19% to 25% in April 2023</a:t>
                      </a:r>
                    </a:p>
                  </a:txBody>
                  <a:tcPr/>
                </a:tc>
                <a:extLst>
                  <a:ext uri="{0D108BD9-81ED-4DB2-BD59-A6C34878D82A}">
                    <a16:rowId xmlns:a16="http://schemas.microsoft.com/office/drawing/2014/main" val="1270161804"/>
                  </a:ext>
                </a:extLst>
              </a:tr>
            </a:tbl>
          </a:graphicData>
        </a:graphic>
      </p:graphicFrame>
    </p:spTree>
    <p:extLst>
      <p:ext uri="{BB962C8B-B14F-4D97-AF65-F5344CB8AC3E}">
        <p14:creationId xmlns:p14="http://schemas.microsoft.com/office/powerpoint/2010/main" val="2888172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337457" y="299812"/>
            <a:ext cx="11517086" cy="962932"/>
          </a:xfrm>
        </p:spPr>
        <p:txBody>
          <a:bodyPr>
            <a:noAutofit/>
          </a:bodyPr>
          <a:lstStyle/>
          <a:p>
            <a:r>
              <a:rPr kumimoji="0" lang="en-GB" sz="1800" b="0" i="0" u="none" strike="noStrike" kern="1200" cap="none" spc="0" normalizeH="0" baseline="0" noProof="0">
                <a:ln>
                  <a:noFill/>
                </a:ln>
                <a:solidFill>
                  <a:srgbClr val="00B7FF"/>
                </a:solidFill>
                <a:effectLst/>
                <a:uLnTx/>
                <a:uFillTx/>
                <a:latin typeface="Helvetica" pitchFamily="2" charset="0"/>
                <a:ea typeface="+mj-ea"/>
                <a:cs typeface="+mj-cs"/>
              </a:rPr>
              <a:t>September 2022</a:t>
            </a:r>
            <a:br>
              <a:rPr lang="en-GB" sz="3600">
                <a:latin typeface="Helvetica" pitchFamily="2" charset="0"/>
              </a:rPr>
            </a:br>
            <a:r>
              <a:rPr lang="en-GB" sz="3600">
                <a:latin typeface="Helvetica" pitchFamily="2" charset="0"/>
              </a:rPr>
              <a:t>Monthly Spotlight: Fiscal policy changes</a:t>
            </a:r>
          </a:p>
        </p:txBody>
      </p:sp>
      <p:graphicFrame>
        <p:nvGraphicFramePr>
          <p:cNvPr id="4" name="Table 4">
            <a:extLst>
              <a:ext uri="{FF2B5EF4-FFF2-40B4-BE49-F238E27FC236}">
                <a16:creationId xmlns:a16="http://schemas.microsoft.com/office/drawing/2014/main" id="{14863F32-332D-3E2C-35D4-FA68FC9C0491}"/>
              </a:ext>
            </a:extLst>
          </p:cNvPr>
          <p:cNvGraphicFramePr>
            <a:graphicFrameLocks noGrp="1"/>
          </p:cNvGraphicFramePr>
          <p:nvPr>
            <p:ph idx="1"/>
            <p:extLst>
              <p:ext uri="{D42A27DB-BD31-4B8C-83A1-F6EECF244321}">
                <p14:modId xmlns:p14="http://schemas.microsoft.com/office/powerpoint/2010/main" val="1138070742"/>
              </p:ext>
            </p:extLst>
          </p:nvPr>
        </p:nvGraphicFramePr>
        <p:xfrm>
          <a:off x="838201" y="1262744"/>
          <a:ext cx="10515597" cy="5135880"/>
        </p:xfrm>
        <a:graphic>
          <a:graphicData uri="http://schemas.openxmlformats.org/drawingml/2006/table">
            <a:tbl>
              <a:tblPr firstRow="1" firstCol="1" bandRow="1">
                <a:tableStyleId>{BC89EF96-8CEA-46FF-86C4-4CE0E7609802}</a:tableStyleId>
              </a:tblPr>
              <a:tblGrid>
                <a:gridCol w="1702980">
                  <a:extLst>
                    <a:ext uri="{9D8B030D-6E8A-4147-A177-3AD203B41FA5}">
                      <a16:colId xmlns:a16="http://schemas.microsoft.com/office/drawing/2014/main" val="504371826"/>
                    </a:ext>
                  </a:extLst>
                </a:gridCol>
                <a:gridCol w="5029200">
                  <a:extLst>
                    <a:ext uri="{9D8B030D-6E8A-4147-A177-3AD203B41FA5}">
                      <a16:colId xmlns:a16="http://schemas.microsoft.com/office/drawing/2014/main" val="3818661474"/>
                    </a:ext>
                  </a:extLst>
                </a:gridCol>
                <a:gridCol w="3783417">
                  <a:extLst>
                    <a:ext uri="{9D8B030D-6E8A-4147-A177-3AD203B41FA5}">
                      <a16:colId xmlns:a16="http://schemas.microsoft.com/office/drawing/2014/main" val="383108041"/>
                    </a:ext>
                  </a:extLst>
                </a:gridCol>
              </a:tblGrid>
              <a:tr h="370840">
                <a:tc>
                  <a:txBody>
                    <a:bodyPr/>
                    <a:lstStyle/>
                    <a:p>
                      <a:endParaRPr lang="en-GB">
                        <a:latin typeface="Helvetica" pitchFamily="2" charset="0"/>
                      </a:endParaRPr>
                    </a:p>
                  </a:txBody>
                  <a:tcPr/>
                </a:tc>
                <a:tc>
                  <a:txBody>
                    <a:bodyPr/>
                    <a:lstStyle/>
                    <a:p>
                      <a:r>
                        <a:rPr lang="en-GB">
                          <a:latin typeface="Helvetica" pitchFamily="2" charset="0"/>
                        </a:rPr>
                        <a:t>What was announced</a:t>
                      </a:r>
                    </a:p>
                  </a:txBody>
                  <a:tcPr/>
                </a:tc>
                <a:tc>
                  <a:txBody>
                    <a:bodyPr/>
                    <a:lstStyle/>
                    <a:p>
                      <a:r>
                        <a:rPr lang="en-GB">
                          <a:latin typeface="Helvetica" pitchFamily="2" charset="0"/>
                        </a:rPr>
                        <a:t>What remains now</a:t>
                      </a:r>
                    </a:p>
                  </a:txBody>
                  <a:tcPr/>
                </a:tc>
                <a:extLst>
                  <a:ext uri="{0D108BD9-81ED-4DB2-BD59-A6C34878D82A}">
                    <a16:rowId xmlns:a16="http://schemas.microsoft.com/office/drawing/2014/main" val="2580611285"/>
                  </a:ext>
                </a:extLst>
              </a:tr>
              <a:tr h="615448">
                <a:tc>
                  <a:txBody>
                    <a:bodyPr/>
                    <a:lstStyle/>
                    <a:p>
                      <a:r>
                        <a:rPr lang="en-GB">
                          <a:latin typeface="Helvetica" pitchFamily="2" charset="0"/>
                        </a:rPr>
                        <a:t>Energy bills - households</a:t>
                      </a:r>
                    </a:p>
                  </a:txBody>
                  <a:tcPr/>
                </a:tc>
                <a:tc>
                  <a:txBody>
                    <a:bodyPr/>
                    <a:lstStyle/>
                    <a:p>
                      <a:pPr marL="285750" indent="-285750">
                        <a:buFont typeface="Arial" panose="020B0604020202020204" pitchFamily="34" charset="0"/>
                        <a:buChar char="•"/>
                      </a:pPr>
                      <a:r>
                        <a:rPr lang="en-GB">
                          <a:latin typeface="Helvetica" pitchFamily="2" charset="0"/>
                        </a:rPr>
                        <a:t>The government said a typical household using both gas and electricity would pay £2,500 annually for two years. It announced this before the mini-budget</a:t>
                      </a:r>
                    </a:p>
                  </a:txBody>
                  <a:tcPr/>
                </a:tc>
                <a:tc>
                  <a:txBody>
                    <a:bodyPr/>
                    <a:lstStyle/>
                    <a:p>
                      <a:pPr marL="285750" indent="-285750">
                        <a:buFont typeface="Arial" panose="020B0604020202020204" pitchFamily="34" charset="0"/>
                        <a:buChar char="•"/>
                      </a:pPr>
                      <a:r>
                        <a:rPr lang="en-GB">
                          <a:latin typeface="Helvetica" pitchFamily="2" charset="0"/>
                        </a:rPr>
                        <a:t>The energy price guarantee now only covers this winter. It will be in place until April next year</a:t>
                      </a:r>
                    </a:p>
                    <a:p>
                      <a:pPr marL="285750" indent="-285750">
                        <a:buFont typeface="Arial" panose="020B0604020202020204" pitchFamily="34" charset="0"/>
                        <a:buChar char="•"/>
                      </a:pPr>
                      <a:r>
                        <a:rPr lang="en-GB">
                          <a:latin typeface="Helvetica" pitchFamily="2" charset="0"/>
                        </a:rPr>
                        <a:t>A Treasury-led review will look at what measures should be put in place after this date</a:t>
                      </a:r>
                    </a:p>
                  </a:txBody>
                  <a:tcPr/>
                </a:tc>
                <a:extLst>
                  <a:ext uri="{0D108BD9-81ED-4DB2-BD59-A6C34878D82A}">
                    <a16:rowId xmlns:a16="http://schemas.microsoft.com/office/drawing/2014/main" val="3374993593"/>
                  </a:ext>
                </a:extLst>
              </a:tr>
              <a:tr h="615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Helvetica" pitchFamily="2" charset="0"/>
                        </a:rPr>
                        <a:t>Energy bills - businesses</a:t>
                      </a:r>
                    </a:p>
                    <a:p>
                      <a:endParaRPr lang="en-GB">
                        <a:latin typeface="Helvetica" pitchFamily="2" charset="0"/>
                      </a:endParaRPr>
                    </a:p>
                  </a:txBody>
                  <a:tcPr/>
                </a:tc>
                <a:tc>
                  <a:txBody>
                    <a:bodyPr/>
                    <a:lstStyle/>
                    <a:p>
                      <a:pPr marL="285750" indent="-285750">
                        <a:buFont typeface="Arial" panose="020B0604020202020204" pitchFamily="34" charset="0"/>
                        <a:buChar char="•"/>
                      </a:pPr>
                      <a:r>
                        <a:rPr lang="en-GB">
                          <a:latin typeface="Helvetica" pitchFamily="2" charset="0"/>
                        </a:rPr>
                        <a:t>The Energy Bill Relief Scheme will reduce wholesale gas and electricity prices for all UK businesses, charities, and the public sector like schools and hospitals. It was announced before the mini-budget</a:t>
                      </a:r>
                    </a:p>
                    <a:p>
                      <a:pPr marL="285750" indent="-285750">
                        <a:buFont typeface="Arial" panose="020B0604020202020204" pitchFamily="34" charset="0"/>
                        <a:buChar char="•"/>
                      </a:pPr>
                      <a:r>
                        <a:rPr lang="en-GB">
                          <a:latin typeface="Helvetica" pitchFamily="2" charset="0"/>
                        </a:rPr>
                        <a:t>The discount under the scheme is applied automatically and covers energy usage from 1 October 2022 to 31 March 2023.</a:t>
                      </a:r>
                    </a:p>
                  </a:txBody>
                  <a:tcPr/>
                </a:tc>
                <a:tc>
                  <a:txBody>
                    <a:bodyPr/>
                    <a:lstStyle/>
                    <a:p>
                      <a:pPr marL="285750" indent="-285750">
                        <a:buFont typeface="Arial" panose="020B0604020202020204" pitchFamily="34" charset="0"/>
                        <a:buChar char="•"/>
                      </a:pPr>
                      <a:r>
                        <a:rPr lang="en-GB">
                          <a:latin typeface="Helvetica" pitchFamily="2" charset="0"/>
                        </a:rPr>
                        <a:t>Retained</a:t>
                      </a:r>
                    </a:p>
                  </a:txBody>
                  <a:tcPr/>
                </a:tc>
                <a:extLst>
                  <a:ext uri="{0D108BD9-81ED-4DB2-BD59-A6C34878D82A}">
                    <a16:rowId xmlns:a16="http://schemas.microsoft.com/office/drawing/2014/main" val="3460410138"/>
                  </a:ext>
                </a:extLst>
              </a:tr>
              <a:tr h="370840">
                <a:tc>
                  <a:txBody>
                    <a:bodyPr/>
                    <a:lstStyle/>
                    <a:p>
                      <a:r>
                        <a:rPr lang="en-GB">
                          <a:latin typeface="Helvetica" pitchFamily="2" charset="0"/>
                        </a:rPr>
                        <a:t>Alcohol duty</a:t>
                      </a:r>
                    </a:p>
                  </a:txBody>
                  <a:tcPr/>
                </a:tc>
                <a:tc>
                  <a:txBody>
                    <a:bodyPr/>
                    <a:lstStyle/>
                    <a:p>
                      <a:pPr marL="285750" indent="-285750">
                        <a:buFont typeface="Arial" panose="020B0604020202020204" pitchFamily="34" charset="0"/>
                        <a:buChar char="•"/>
                      </a:pPr>
                      <a:r>
                        <a:rPr lang="en-GB">
                          <a:latin typeface="Helvetica" pitchFamily="2" charset="0"/>
                        </a:rPr>
                        <a:t>Freeze on alcohol duty rates</a:t>
                      </a:r>
                    </a:p>
                  </a:txBody>
                  <a:tcPr/>
                </a:tc>
                <a:tc>
                  <a:txBody>
                    <a:bodyPr/>
                    <a:lstStyle/>
                    <a:p>
                      <a:pPr marL="285750" indent="-285750">
                        <a:buFont typeface="Arial" panose="020B0604020202020204" pitchFamily="34" charset="0"/>
                        <a:buChar char="•"/>
                      </a:pPr>
                      <a:r>
                        <a:rPr lang="en-GB">
                          <a:latin typeface="Helvetica" pitchFamily="2" charset="0"/>
                        </a:rPr>
                        <a:t>Scrapped </a:t>
                      </a:r>
                    </a:p>
                  </a:txBody>
                  <a:tcPr/>
                </a:tc>
                <a:extLst>
                  <a:ext uri="{0D108BD9-81ED-4DB2-BD59-A6C34878D82A}">
                    <a16:rowId xmlns:a16="http://schemas.microsoft.com/office/drawing/2014/main" val="1916324110"/>
                  </a:ext>
                </a:extLst>
              </a:tr>
              <a:tr h="370840">
                <a:tc>
                  <a:txBody>
                    <a:bodyPr/>
                    <a:lstStyle/>
                    <a:p>
                      <a:r>
                        <a:rPr lang="en-GB">
                          <a:latin typeface="Helvetica" pitchFamily="2" charset="0"/>
                        </a:rPr>
                        <a:t>VAT</a:t>
                      </a:r>
                    </a:p>
                  </a:txBody>
                  <a:tcPr/>
                </a:tc>
                <a:tc>
                  <a:txBody>
                    <a:bodyPr/>
                    <a:lstStyle/>
                    <a:p>
                      <a:pPr marL="285750" indent="-285750">
                        <a:buFont typeface="Arial" panose="020B0604020202020204" pitchFamily="34" charset="0"/>
                        <a:buChar char="•"/>
                      </a:pPr>
                      <a:r>
                        <a:rPr lang="en-GB">
                          <a:latin typeface="Helvetica" pitchFamily="2" charset="0"/>
                        </a:rPr>
                        <a:t>VAT-free shopping for non-UK visitors</a:t>
                      </a:r>
                    </a:p>
                  </a:txBody>
                  <a:tcPr/>
                </a:tc>
                <a:tc>
                  <a:txBody>
                    <a:bodyPr/>
                    <a:lstStyle/>
                    <a:p>
                      <a:pPr marL="285750" indent="-285750">
                        <a:buFont typeface="Arial" panose="020B0604020202020204" pitchFamily="34" charset="0"/>
                        <a:buChar char="•"/>
                      </a:pPr>
                      <a:r>
                        <a:rPr lang="en-GB">
                          <a:latin typeface="Helvetica" pitchFamily="2" charset="0"/>
                        </a:rPr>
                        <a:t>Scrapped</a:t>
                      </a:r>
                    </a:p>
                  </a:txBody>
                  <a:tcPr/>
                </a:tc>
                <a:extLst>
                  <a:ext uri="{0D108BD9-81ED-4DB2-BD59-A6C34878D82A}">
                    <a16:rowId xmlns:a16="http://schemas.microsoft.com/office/drawing/2014/main" val="141245412"/>
                  </a:ext>
                </a:extLst>
              </a:tr>
            </a:tbl>
          </a:graphicData>
        </a:graphic>
      </p:graphicFrame>
    </p:spTree>
    <p:extLst>
      <p:ext uri="{BB962C8B-B14F-4D97-AF65-F5344CB8AC3E}">
        <p14:creationId xmlns:p14="http://schemas.microsoft.com/office/powerpoint/2010/main" val="202538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337457" y="299812"/>
            <a:ext cx="11517086" cy="962932"/>
          </a:xfrm>
        </p:spPr>
        <p:txBody>
          <a:bodyPr>
            <a:noAutofit/>
          </a:bodyPr>
          <a:lstStyle/>
          <a:p>
            <a:r>
              <a:rPr kumimoji="0" lang="en-GB" sz="1800" b="0" i="0" u="none" strike="noStrike" kern="1200" cap="none" spc="0" normalizeH="0" baseline="0" noProof="0">
                <a:ln>
                  <a:noFill/>
                </a:ln>
                <a:solidFill>
                  <a:srgbClr val="00B7FF"/>
                </a:solidFill>
                <a:effectLst/>
                <a:uLnTx/>
                <a:uFillTx/>
                <a:latin typeface="Helvetica" pitchFamily="2" charset="0"/>
                <a:ea typeface="+mj-ea"/>
                <a:cs typeface="+mj-cs"/>
              </a:rPr>
              <a:t>September 2022</a:t>
            </a:r>
            <a:br>
              <a:rPr lang="en-GB" sz="3600">
                <a:latin typeface="Helvetica" pitchFamily="2" charset="0"/>
              </a:rPr>
            </a:br>
            <a:r>
              <a:rPr lang="en-GB" sz="3600">
                <a:latin typeface="Helvetica" pitchFamily="2" charset="0"/>
              </a:rPr>
              <a:t>Monthly Spotlight: Fiscal policy changes</a:t>
            </a:r>
          </a:p>
        </p:txBody>
      </p:sp>
      <p:graphicFrame>
        <p:nvGraphicFramePr>
          <p:cNvPr id="4" name="Table 4">
            <a:extLst>
              <a:ext uri="{FF2B5EF4-FFF2-40B4-BE49-F238E27FC236}">
                <a16:creationId xmlns:a16="http://schemas.microsoft.com/office/drawing/2014/main" id="{14863F32-332D-3E2C-35D4-FA68FC9C0491}"/>
              </a:ext>
            </a:extLst>
          </p:cNvPr>
          <p:cNvGraphicFramePr>
            <a:graphicFrameLocks noGrp="1"/>
          </p:cNvGraphicFramePr>
          <p:nvPr>
            <p:ph idx="1"/>
            <p:extLst>
              <p:ext uri="{D42A27DB-BD31-4B8C-83A1-F6EECF244321}">
                <p14:modId xmlns:p14="http://schemas.microsoft.com/office/powerpoint/2010/main" val="4106718885"/>
              </p:ext>
            </p:extLst>
          </p:nvPr>
        </p:nvGraphicFramePr>
        <p:xfrm>
          <a:off x="838201" y="1281929"/>
          <a:ext cx="10515597" cy="5308600"/>
        </p:xfrm>
        <a:graphic>
          <a:graphicData uri="http://schemas.openxmlformats.org/drawingml/2006/table">
            <a:tbl>
              <a:tblPr firstRow="1" firstCol="1" bandRow="1">
                <a:tableStyleId>{BC89EF96-8CEA-46FF-86C4-4CE0E7609802}</a:tableStyleId>
              </a:tblPr>
              <a:tblGrid>
                <a:gridCol w="1447800">
                  <a:extLst>
                    <a:ext uri="{9D8B030D-6E8A-4147-A177-3AD203B41FA5}">
                      <a16:colId xmlns:a16="http://schemas.microsoft.com/office/drawing/2014/main" val="504371826"/>
                    </a:ext>
                  </a:extLst>
                </a:gridCol>
                <a:gridCol w="4742121">
                  <a:extLst>
                    <a:ext uri="{9D8B030D-6E8A-4147-A177-3AD203B41FA5}">
                      <a16:colId xmlns:a16="http://schemas.microsoft.com/office/drawing/2014/main" val="3818661474"/>
                    </a:ext>
                  </a:extLst>
                </a:gridCol>
                <a:gridCol w="4325676">
                  <a:extLst>
                    <a:ext uri="{9D8B030D-6E8A-4147-A177-3AD203B41FA5}">
                      <a16:colId xmlns:a16="http://schemas.microsoft.com/office/drawing/2014/main" val="383108041"/>
                    </a:ext>
                  </a:extLst>
                </a:gridCol>
              </a:tblGrid>
              <a:tr h="370840">
                <a:tc>
                  <a:txBody>
                    <a:bodyPr/>
                    <a:lstStyle/>
                    <a:p>
                      <a:endParaRPr lang="en-GB">
                        <a:latin typeface="Helvetica" pitchFamily="2" charset="0"/>
                      </a:endParaRPr>
                    </a:p>
                  </a:txBody>
                  <a:tcPr/>
                </a:tc>
                <a:tc>
                  <a:txBody>
                    <a:bodyPr/>
                    <a:lstStyle/>
                    <a:p>
                      <a:r>
                        <a:rPr lang="en-GB">
                          <a:latin typeface="Helvetica" pitchFamily="2" charset="0"/>
                        </a:rPr>
                        <a:t>What was announced</a:t>
                      </a:r>
                    </a:p>
                  </a:txBody>
                  <a:tcPr/>
                </a:tc>
                <a:tc>
                  <a:txBody>
                    <a:bodyPr/>
                    <a:lstStyle/>
                    <a:p>
                      <a:r>
                        <a:rPr lang="en-GB">
                          <a:latin typeface="Helvetica" pitchFamily="2" charset="0"/>
                        </a:rPr>
                        <a:t>What remains now</a:t>
                      </a:r>
                    </a:p>
                  </a:txBody>
                  <a:tcPr/>
                </a:tc>
                <a:extLst>
                  <a:ext uri="{0D108BD9-81ED-4DB2-BD59-A6C34878D82A}">
                    <a16:rowId xmlns:a16="http://schemas.microsoft.com/office/drawing/2014/main" val="25806112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Helvetica" pitchFamily="2" charset="0"/>
                        </a:rPr>
                        <a:t>National Insurance</a:t>
                      </a:r>
                    </a:p>
                  </a:txBody>
                  <a:tcPr/>
                </a:tc>
                <a:tc>
                  <a:txBody>
                    <a:bodyPr/>
                    <a:lstStyle/>
                    <a:p>
                      <a:pPr marL="285750" indent="-285750">
                        <a:buFont typeface="Arial" panose="020B0604020202020204" pitchFamily="34" charset="0"/>
                        <a:buChar char="•"/>
                      </a:pPr>
                      <a:r>
                        <a:rPr lang="en-GB">
                          <a:latin typeface="Helvetica" pitchFamily="2" charset="0"/>
                        </a:rPr>
                        <a:t>Reverse recent rise in National Insurance (NI) from 6 November</a:t>
                      </a:r>
                    </a:p>
                    <a:p>
                      <a:pPr marL="285750" indent="-285750">
                        <a:buFont typeface="Arial" panose="020B0604020202020204" pitchFamily="34" charset="0"/>
                        <a:buChar char="•"/>
                      </a:pPr>
                      <a:r>
                        <a:rPr lang="en-GB">
                          <a:latin typeface="Helvetica" pitchFamily="2" charset="0"/>
                        </a:rPr>
                        <a:t>Workers and employers have paid an extra 1.25p in the pound since April</a:t>
                      </a:r>
                    </a:p>
                    <a:p>
                      <a:pPr marL="285750" indent="-285750">
                        <a:buFont typeface="Arial" panose="020B0604020202020204" pitchFamily="34" charset="0"/>
                        <a:buChar char="•"/>
                      </a:pPr>
                      <a:r>
                        <a:rPr lang="en-GB">
                          <a:latin typeface="Helvetica" pitchFamily="2" charset="0"/>
                        </a:rPr>
                        <a:t>New Health and Social Care Levy to pay for the NHS will not be introduced</a:t>
                      </a:r>
                    </a:p>
                  </a:txBody>
                  <a:tcPr/>
                </a:tc>
                <a:tc>
                  <a:txBody>
                    <a:bodyPr/>
                    <a:lstStyle/>
                    <a:p>
                      <a:pPr marL="285750" indent="-285750">
                        <a:buFont typeface="Arial" panose="020B0604020202020204" pitchFamily="34" charset="0"/>
                        <a:buChar char="•"/>
                      </a:pPr>
                      <a:r>
                        <a:rPr lang="en-GB">
                          <a:latin typeface="Helvetica" pitchFamily="2" charset="0"/>
                        </a:rPr>
                        <a:t>Retained</a:t>
                      </a:r>
                    </a:p>
                  </a:txBody>
                  <a:tcPr/>
                </a:tc>
                <a:extLst>
                  <a:ext uri="{0D108BD9-81ED-4DB2-BD59-A6C34878D82A}">
                    <a16:rowId xmlns:a16="http://schemas.microsoft.com/office/drawing/2014/main" val="19163241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Helvetica" pitchFamily="2" charset="0"/>
                        </a:rPr>
                        <a:t>Dividend tax</a:t>
                      </a:r>
                    </a:p>
                  </a:txBody>
                  <a:tcPr/>
                </a:tc>
                <a:tc>
                  <a:txBody>
                    <a:bodyPr/>
                    <a:lstStyle/>
                    <a:p>
                      <a:pPr marL="285750" indent="-285750">
                        <a:buFont typeface="Arial" panose="020B0604020202020204" pitchFamily="34" charset="0"/>
                        <a:buChar char="•"/>
                      </a:pPr>
                      <a:r>
                        <a:rPr lang="en-GB">
                          <a:latin typeface="Helvetica" pitchFamily="2" charset="0"/>
                        </a:rPr>
                        <a:t>Cuts to the tax paid on shareholders' dividends. An increase introduced in April will stay in place, saving about £1bn</a:t>
                      </a:r>
                    </a:p>
                  </a:txBody>
                  <a:tcPr/>
                </a:tc>
                <a:tc>
                  <a:txBody>
                    <a:bodyPr/>
                    <a:lstStyle/>
                    <a:p>
                      <a:pPr marL="285750" indent="-285750">
                        <a:buFont typeface="Arial" panose="020B0604020202020204" pitchFamily="34" charset="0"/>
                        <a:buChar char="•"/>
                      </a:pPr>
                      <a:r>
                        <a:rPr lang="en-GB">
                          <a:latin typeface="Helvetica" pitchFamily="2" charset="0"/>
                        </a:rPr>
                        <a:t>Retained</a:t>
                      </a:r>
                    </a:p>
                  </a:txBody>
                  <a:tcPr/>
                </a:tc>
                <a:extLst>
                  <a:ext uri="{0D108BD9-81ED-4DB2-BD59-A6C34878D82A}">
                    <a16:rowId xmlns:a16="http://schemas.microsoft.com/office/drawing/2014/main" val="141245412"/>
                  </a:ext>
                </a:extLst>
              </a:tr>
              <a:tr h="370840">
                <a:tc>
                  <a:txBody>
                    <a:bodyPr/>
                    <a:lstStyle/>
                    <a:p>
                      <a:r>
                        <a:rPr lang="en-GB">
                          <a:latin typeface="Helvetica" pitchFamily="2" charset="0"/>
                        </a:rPr>
                        <a:t>IR35 rules</a:t>
                      </a:r>
                    </a:p>
                  </a:txBody>
                  <a:tcPr/>
                </a:tc>
                <a:tc>
                  <a:txBody>
                    <a:bodyPr/>
                    <a:lstStyle/>
                    <a:p>
                      <a:pPr marL="285750" indent="-285750">
                        <a:buFont typeface="Arial" panose="020B0604020202020204" pitchFamily="34" charset="0"/>
                        <a:buChar char="•"/>
                      </a:pPr>
                      <a:r>
                        <a:rPr lang="en-GB">
                          <a:latin typeface="Helvetica" pitchFamily="2" charset="0"/>
                        </a:rPr>
                        <a:t>The government had promised to change the rules on off-payroll working, known as IR35, so companies were no longer responsible for ensuring their contractors were paying the right amount of tax.</a:t>
                      </a:r>
                    </a:p>
                    <a:p>
                      <a:pPr marL="285750" indent="-285750">
                        <a:buFont typeface="Arial" panose="020B0604020202020204" pitchFamily="34" charset="0"/>
                        <a:buChar char="•"/>
                      </a:pPr>
                      <a:r>
                        <a:rPr lang="en-GB">
                          <a:latin typeface="Helvetica" pitchFamily="2" charset="0"/>
                        </a:rPr>
                        <a:t>It said the current system created "unnecessary complexity and cost" for businesses.</a:t>
                      </a:r>
                    </a:p>
                  </a:txBody>
                  <a:tcPr/>
                </a:tc>
                <a:tc>
                  <a:txBody>
                    <a:bodyPr/>
                    <a:lstStyle/>
                    <a:p>
                      <a:pPr marL="285750" indent="-285750">
                        <a:buFont typeface="Arial" panose="020B0604020202020204" pitchFamily="34" charset="0"/>
                        <a:buChar char="•"/>
                      </a:pPr>
                      <a:r>
                        <a:rPr lang="en-GB">
                          <a:latin typeface="Helvetica" pitchFamily="2" charset="0"/>
                        </a:rPr>
                        <a:t>Scrapped - this reform, which the government said would have cost £2bn a year, will no longer go ahead.</a:t>
                      </a:r>
                    </a:p>
                  </a:txBody>
                  <a:tcPr/>
                </a:tc>
                <a:extLst>
                  <a:ext uri="{0D108BD9-81ED-4DB2-BD59-A6C34878D82A}">
                    <a16:rowId xmlns:a16="http://schemas.microsoft.com/office/drawing/2014/main" val="539298739"/>
                  </a:ext>
                </a:extLst>
              </a:tr>
            </a:tbl>
          </a:graphicData>
        </a:graphic>
      </p:graphicFrame>
    </p:spTree>
    <p:extLst>
      <p:ext uri="{BB962C8B-B14F-4D97-AF65-F5344CB8AC3E}">
        <p14:creationId xmlns:p14="http://schemas.microsoft.com/office/powerpoint/2010/main" val="422304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337457" y="299812"/>
            <a:ext cx="11517086" cy="962932"/>
          </a:xfrm>
        </p:spPr>
        <p:txBody>
          <a:bodyPr>
            <a:noAutofit/>
          </a:bodyPr>
          <a:lstStyle/>
          <a:p>
            <a:r>
              <a:rPr kumimoji="0" lang="en-GB" sz="1800" b="0" i="0" u="none" strike="noStrike" kern="1200" cap="none" spc="0" normalizeH="0" baseline="0" noProof="0">
                <a:ln>
                  <a:noFill/>
                </a:ln>
                <a:solidFill>
                  <a:srgbClr val="00B7FF"/>
                </a:solidFill>
                <a:effectLst/>
                <a:uLnTx/>
                <a:uFillTx/>
                <a:latin typeface="Helvetica" pitchFamily="2" charset="0"/>
                <a:ea typeface="+mj-ea"/>
                <a:cs typeface="+mj-cs"/>
              </a:rPr>
              <a:t>September 2022</a:t>
            </a:r>
            <a:br>
              <a:rPr lang="en-GB" sz="3600">
                <a:latin typeface="Helvetica" pitchFamily="2" charset="0"/>
              </a:rPr>
            </a:br>
            <a:r>
              <a:rPr lang="en-GB" sz="3600">
                <a:latin typeface="Helvetica" pitchFamily="2" charset="0"/>
              </a:rPr>
              <a:t>Monthly Spotlight: Fiscal policy changes</a:t>
            </a:r>
          </a:p>
        </p:txBody>
      </p:sp>
      <p:graphicFrame>
        <p:nvGraphicFramePr>
          <p:cNvPr id="4" name="Table 4">
            <a:extLst>
              <a:ext uri="{FF2B5EF4-FFF2-40B4-BE49-F238E27FC236}">
                <a16:creationId xmlns:a16="http://schemas.microsoft.com/office/drawing/2014/main" id="{14863F32-332D-3E2C-35D4-FA68FC9C0491}"/>
              </a:ext>
            </a:extLst>
          </p:cNvPr>
          <p:cNvGraphicFramePr>
            <a:graphicFrameLocks noGrp="1"/>
          </p:cNvGraphicFramePr>
          <p:nvPr>
            <p:ph idx="1"/>
            <p:extLst>
              <p:ext uri="{D42A27DB-BD31-4B8C-83A1-F6EECF244321}">
                <p14:modId xmlns:p14="http://schemas.microsoft.com/office/powerpoint/2010/main" val="1863824947"/>
              </p:ext>
            </p:extLst>
          </p:nvPr>
        </p:nvGraphicFramePr>
        <p:xfrm>
          <a:off x="838201" y="1281929"/>
          <a:ext cx="10515597" cy="5308600"/>
        </p:xfrm>
        <a:graphic>
          <a:graphicData uri="http://schemas.openxmlformats.org/drawingml/2006/table">
            <a:tbl>
              <a:tblPr firstRow="1" firstCol="1" bandRow="1">
                <a:tableStyleId>{BC89EF96-8CEA-46FF-86C4-4CE0E7609802}</a:tableStyleId>
              </a:tblPr>
              <a:tblGrid>
                <a:gridCol w="1447800">
                  <a:extLst>
                    <a:ext uri="{9D8B030D-6E8A-4147-A177-3AD203B41FA5}">
                      <a16:colId xmlns:a16="http://schemas.microsoft.com/office/drawing/2014/main" val="504371826"/>
                    </a:ext>
                  </a:extLst>
                </a:gridCol>
                <a:gridCol w="6645348">
                  <a:extLst>
                    <a:ext uri="{9D8B030D-6E8A-4147-A177-3AD203B41FA5}">
                      <a16:colId xmlns:a16="http://schemas.microsoft.com/office/drawing/2014/main" val="3818661474"/>
                    </a:ext>
                  </a:extLst>
                </a:gridCol>
                <a:gridCol w="2422449">
                  <a:extLst>
                    <a:ext uri="{9D8B030D-6E8A-4147-A177-3AD203B41FA5}">
                      <a16:colId xmlns:a16="http://schemas.microsoft.com/office/drawing/2014/main" val="383108041"/>
                    </a:ext>
                  </a:extLst>
                </a:gridCol>
              </a:tblGrid>
              <a:tr h="370840">
                <a:tc>
                  <a:txBody>
                    <a:bodyPr/>
                    <a:lstStyle/>
                    <a:p>
                      <a:endParaRPr lang="en-GB">
                        <a:latin typeface="Helvetica" pitchFamily="2" charset="0"/>
                      </a:endParaRPr>
                    </a:p>
                  </a:txBody>
                  <a:tcPr/>
                </a:tc>
                <a:tc>
                  <a:txBody>
                    <a:bodyPr/>
                    <a:lstStyle/>
                    <a:p>
                      <a:r>
                        <a:rPr lang="en-GB">
                          <a:latin typeface="Helvetica" pitchFamily="2" charset="0"/>
                        </a:rPr>
                        <a:t>What was announced</a:t>
                      </a:r>
                    </a:p>
                  </a:txBody>
                  <a:tcPr/>
                </a:tc>
                <a:tc>
                  <a:txBody>
                    <a:bodyPr/>
                    <a:lstStyle/>
                    <a:p>
                      <a:r>
                        <a:rPr lang="en-GB">
                          <a:latin typeface="Helvetica" pitchFamily="2" charset="0"/>
                        </a:rPr>
                        <a:t>What remains now</a:t>
                      </a:r>
                    </a:p>
                  </a:txBody>
                  <a:tcPr/>
                </a:tc>
                <a:extLst>
                  <a:ext uri="{0D108BD9-81ED-4DB2-BD59-A6C34878D82A}">
                    <a16:rowId xmlns:a16="http://schemas.microsoft.com/office/drawing/2014/main" val="2580611285"/>
                  </a:ext>
                </a:extLst>
              </a:tr>
              <a:tr h="388682">
                <a:tc>
                  <a:txBody>
                    <a:bodyPr/>
                    <a:lstStyle/>
                    <a:p>
                      <a:r>
                        <a:rPr lang="en-GB">
                          <a:latin typeface="Helvetica" pitchFamily="2" charset="0"/>
                        </a:rPr>
                        <a:t>Stamp duty</a:t>
                      </a:r>
                    </a:p>
                  </a:txBody>
                  <a:tcPr/>
                </a:tc>
                <a:tc>
                  <a:txBody>
                    <a:bodyPr/>
                    <a:lstStyle/>
                    <a:p>
                      <a:pPr marL="285750" indent="-285750">
                        <a:buFont typeface="Arial" panose="020B0604020202020204" pitchFamily="34" charset="0"/>
                        <a:buChar char="•"/>
                      </a:pPr>
                      <a:r>
                        <a:rPr lang="en-GB">
                          <a:latin typeface="Helvetica" pitchFamily="2" charset="0"/>
                        </a:rPr>
                        <a:t>Cut to stamp duty which is paid when people buy a property in England and Northern Ireland</a:t>
                      </a:r>
                    </a:p>
                    <a:p>
                      <a:pPr marL="285750" indent="-285750">
                        <a:buFont typeface="Arial" panose="020B0604020202020204" pitchFamily="34" charset="0"/>
                        <a:buChar char="•"/>
                      </a:pPr>
                      <a:r>
                        <a:rPr lang="en-GB">
                          <a:latin typeface="Helvetica" pitchFamily="2" charset="0"/>
                        </a:rPr>
                        <a:t>No stamp duty on first £250,000 and for first time buyers that rises to £425,000 - comes into operation today</a:t>
                      </a:r>
                    </a:p>
                    <a:p>
                      <a:pPr marL="285750" indent="-285750">
                        <a:buFont typeface="Arial" panose="020B0604020202020204" pitchFamily="34" charset="0"/>
                        <a:buChar char="•"/>
                      </a:pPr>
                      <a:r>
                        <a:rPr lang="en-GB">
                          <a:latin typeface="Helvetica" pitchFamily="2" charset="0"/>
                        </a:rPr>
                        <a:t>200,000 more people will be taken out of paying stamp duty altogether, government claims</a:t>
                      </a:r>
                    </a:p>
                  </a:txBody>
                  <a:tcPr/>
                </a:tc>
                <a:tc>
                  <a:txBody>
                    <a:bodyPr/>
                    <a:lstStyle/>
                    <a:p>
                      <a:pPr marL="285750" indent="-285750">
                        <a:buFont typeface="Arial" panose="020B0604020202020204" pitchFamily="34" charset="0"/>
                        <a:buChar char="•"/>
                      </a:pPr>
                      <a:r>
                        <a:rPr lang="en-GB">
                          <a:latin typeface="Helvetica" pitchFamily="2" charset="0"/>
                        </a:rPr>
                        <a:t>Retained</a:t>
                      </a:r>
                    </a:p>
                  </a:txBody>
                  <a:tcPr/>
                </a:tc>
                <a:extLst>
                  <a:ext uri="{0D108BD9-81ED-4DB2-BD59-A6C34878D82A}">
                    <a16:rowId xmlns:a16="http://schemas.microsoft.com/office/drawing/2014/main" val="3374993593"/>
                  </a:ext>
                </a:extLst>
              </a:tr>
              <a:tr h="370840">
                <a:tc>
                  <a:txBody>
                    <a:bodyPr/>
                    <a:lstStyle/>
                    <a:p>
                      <a:r>
                        <a:rPr lang="en-GB">
                          <a:latin typeface="Helvetica" pitchFamily="2" charset="0"/>
                        </a:rPr>
                        <a:t>Benefits</a:t>
                      </a:r>
                    </a:p>
                  </a:txBody>
                  <a:tcPr/>
                </a:tc>
                <a:tc>
                  <a:txBody>
                    <a:bodyPr/>
                    <a:lstStyle/>
                    <a:p>
                      <a:pPr marL="285750" indent="-285750">
                        <a:buFont typeface="Arial" panose="020B0604020202020204" pitchFamily="34" charset="0"/>
                        <a:buChar char="•"/>
                      </a:pPr>
                      <a:r>
                        <a:rPr lang="en-GB">
                          <a:latin typeface="Helvetica" pitchFamily="2" charset="0"/>
                        </a:rPr>
                        <a:t>Rules around universal credit tightened, by reducing benefits if people don't fulfil job search commitments</a:t>
                      </a:r>
                    </a:p>
                    <a:p>
                      <a:pPr marL="285750" indent="-285750">
                        <a:buFont typeface="Arial" panose="020B0604020202020204" pitchFamily="34" charset="0"/>
                        <a:buChar char="•"/>
                      </a:pPr>
                      <a:r>
                        <a:rPr lang="en-GB">
                          <a:latin typeface="Helvetica" pitchFamily="2" charset="0"/>
                        </a:rPr>
                        <a:t>Around 120,000 more people on Universal Credit to be asked to take steps to seek more work, or face having their benefits reduced</a:t>
                      </a:r>
                    </a:p>
                    <a:p>
                      <a:pPr marL="285750" indent="-285750">
                        <a:buFont typeface="Arial" panose="020B0604020202020204" pitchFamily="34" charset="0"/>
                        <a:buChar char="•"/>
                      </a:pPr>
                      <a:r>
                        <a:rPr lang="en-GB">
                          <a:latin typeface="Helvetica" pitchFamily="2" charset="0"/>
                        </a:rPr>
                        <a:t>Jobseekers over 50 to be given extra time with work coaches to help them return to job market</a:t>
                      </a:r>
                    </a:p>
                  </a:txBody>
                  <a:tcPr/>
                </a:tc>
                <a:tc>
                  <a:txBody>
                    <a:bodyPr/>
                    <a:lstStyle/>
                    <a:p>
                      <a:pPr marL="285750" indent="-285750">
                        <a:buFont typeface="Arial" panose="020B0604020202020204" pitchFamily="34" charset="0"/>
                        <a:buChar char="•"/>
                      </a:pPr>
                      <a:r>
                        <a:rPr lang="en-GB">
                          <a:latin typeface="Helvetica" pitchFamily="2" charset="0"/>
                        </a:rPr>
                        <a:t>Retained</a:t>
                      </a:r>
                    </a:p>
                  </a:txBody>
                  <a:tcPr/>
                </a:tc>
                <a:extLst>
                  <a:ext uri="{0D108BD9-81ED-4DB2-BD59-A6C34878D82A}">
                    <a16:rowId xmlns:a16="http://schemas.microsoft.com/office/drawing/2014/main" val="1916324110"/>
                  </a:ext>
                </a:extLst>
              </a:tr>
              <a:tr h="370840">
                <a:tc>
                  <a:txBody>
                    <a:bodyPr/>
                    <a:lstStyle/>
                    <a:p>
                      <a:r>
                        <a:rPr lang="en-GB">
                          <a:latin typeface="Helvetica" pitchFamily="2" charset="0"/>
                        </a:rPr>
                        <a:t>Bankers’ bonuses</a:t>
                      </a:r>
                    </a:p>
                  </a:txBody>
                  <a:tcPr/>
                </a:tc>
                <a:tc>
                  <a:txBody>
                    <a:bodyPr/>
                    <a:lstStyle/>
                    <a:p>
                      <a:pPr marL="285750" indent="-285750">
                        <a:buFont typeface="Arial" panose="020B0604020202020204" pitchFamily="34" charset="0"/>
                        <a:buChar char="•"/>
                      </a:pPr>
                      <a:r>
                        <a:rPr lang="en-GB">
                          <a:latin typeface="Helvetica" pitchFamily="2" charset="0"/>
                        </a:rPr>
                        <a:t>Rules which limit bankers' bonuses to twice their fixed salary to be scrapped</a:t>
                      </a:r>
                    </a:p>
                    <a:p>
                      <a:pPr marL="285750" indent="-285750">
                        <a:buFont typeface="Arial" panose="020B0604020202020204" pitchFamily="34" charset="0"/>
                        <a:buChar char="•"/>
                      </a:pPr>
                      <a:r>
                        <a:rPr lang="en-GB">
                          <a:latin typeface="Helvetica" pitchFamily="2" charset="0"/>
                        </a:rPr>
                        <a:t>Package of regulatory reforms to be set out later in the autumn</a:t>
                      </a:r>
                    </a:p>
                  </a:txBody>
                  <a:tcPr/>
                </a:tc>
                <a:tc>
                  <a:txBody>
                    <a:bodyPr/>
                    <a:lstStyle/>
                    <a:p>
                      <a:pPr marL="285750" indent="-285750">
                        <a:buFont typeface="Arial" panose="020B0604020202020204" pitchFamily="34" charset="0"/>
                        <a:buChar char="•"/>
                      </a:pPr>
                      <a:r>
                        <a:rPr lang="en-GB">
                          <a:latin typeface="Helvetica" pitchFamily="2" charset="0"/>
                        </a:rPr>
                        <a:t>Retained</a:t>
                      </a:r>
                    </a:p>
                  </a:txBody>
                  <a:tcPr/>
                </a:tc>
                <a:extLst>
                  <a:ext uri="{0D108BD9-81ED-4DB2-BD59-A6C34878D82A}">
                    <a16:rowId xmlns:a16="http://schemas.microsoft.com/office/drawing/2014/main" val="141245412"/>
                  </a:ext>
                </a:extLst>
              </a:tr>
            </a:tbl>
          </a:graphicData>
        </a:graphic>
      </p:graphicFrame>
    </p:spTree>
    <p:extLst>
      <p:ext uri="{BB962C8B-B14F-4D97-AF65-F5344CB8AC3E}">
        <p14:creationId xmlns:p14="http://schemas.microsoft.com/office/powerpoint/2010/main" val="163092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381000" y="238222"/>
            <a:ext cx="10515600" cy="754063"/>
          </a:xfrm>
        </p:spPr>
        <p:txBody>
          <a:bodyPr>
            <a:normAutofit fontScale="90000"/>
          </a:bodyPr>
          <a:lstStyle/>
          <a:p>
            <a:r>
              <a:rPr lang="en-GB" sz="2000">
                <a:latin typeface="Helvetica" pitchFamily="2" charset="0"/>
              </a:rPr>
              <a:t>Employment in the UK</a:t>
            </a:r>
            <a:br>
              <a:rPr lang="en-GB">
                <a:latin typeface="Helvetica" pitchFamily="2" charset="0"/>
              </a:rPr>
            </a:br>
            <a:r>
              <a:rPr lang="en-GB">
                <a:latin typeface="Helvetica" pitchFamily="2" charset="0"/>
              </a:rPr>
              <a:t>Labour Force Survey – September 2022</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413657" y="1162483"/>
            <a:ext cx="11364686" cy="4823647"/>
          </a:xfrm>
        </p:spPr>
        <p:txBody>
          <a:bodyPr>
            <a:noAutofit/>
          </a:bodyPr>
          <a:lstStyle/>
          <a:p>
            <a:pPr marL="0" indent="0">
              <a:lnSpc>
                <a:spcPct val="100000"/>
              </a:lnSpc>
              <a:spcBef>
                <a:spcPts val="600"/>
              </a:spcBef>
              <a:spcAft>
                <a:spcPts val="600"/>
              </a:spcAft>
              <a:buNone/>
            </a:pPr>
            <a:r>
              <a:rPr lang="en-GB" sz="2000" b="1">
                <a:latin typeface="Helvetica" pitchFamily="2" charset="0"/>
              </a:rPr>
              <a:t>Key points:</a:t>
            </a:r>
          </a:p>
          <a:p>
            <a:pPr algn="l">
              <a:lnSpc>
                <a:spcPct val="100000"/>
              </a:lnSpc>
              <a:buFont typeface="Arial" panose="020B0604020202020204" pitchFamily="34" charset="0"/>
              <a:buChar char="•"/>
            </a:pPr>
            <a:r>
              <a:rPr lang="en-GB" sz="2000" b="0" i="0">
                <a:solidFill>
                  <a:schemeClr val="accent6"/>
                </a:solidFill>
                <a:effectLst/>
                <a:latin typeface="Helvetica" pitchFamily="2" charset="0"/>
              </a:rPr>
              <a:t>May to July 2022 estimates show a decrease in the unemployment rate compared with the previous three-month period (February to April 2022), and a decrease in the employment rate, while the economic inactivity rate increased.</a:t>
            </a:r>
          </a:p>
          <a:p>
            <a:pPr algn="l">
              <a:lnSpc>
                <a:spcPct val="100000"/>
              </a:lnSpc>
              <a:buFont typeface="Arial" panose="020B0604020202020204" pitchFamily="34" charset="0"/>
              <a:buChar char="•"/>
            </a:pPr>
            <a:r>
              <a:rPr lang="en-GB" sz="2000" b="0" i="0">
                <a:solidFill>
                  <a:schemeClr val="accent6"/>
                </a:solidFill>
                <a:effectLst/>
                <a:latin typeface="Helvetica" pitchFamily="2" charset="0"/>
              </a:rPr>
              <a:t>Total hours worked decreased compared with the previous three-month period, and are still just below pre-coronavirus (COVID-19) pandemic levels.</a:t>
            </a:r>
          </a:p>
          <a:p>
            <a:pPr algn="l">
              <a:lnSpc>
                <a:spcPct val="100000"/>
              </a:lnSpc>
              <a:buFont typeface="Arial" panose="020B0604020202020204" pitchFamily="34" charset="0"/>
              <a:buChar char="•"/>
            </a:pPr>
            <a:r>
              <a:rPr lang="en-GB" sz="2000" b="0" i="0">
                <a:solidFill>
                  <a:schemeClr val="accent6"/>
                </a:solidFill>
                <a:effectLst/>
                <a:latin typeface="Helvetica" pitchFamily="2" charset="0"/>
              </a:rPr>
              <a:t>The UK employment rate was estimated at 75.4%, 0.2 percentage points lower than the previous three-month period and 1.1 percentage points lower than before the coronavirus pandemic (December 2019 to February 2020).</a:t>
            </a:r>
          </a:p>
          <a:p>
            <a:pPr algn="l">
              <a:lnSpc>
                <a:spcPct val="100000"/>
              </a:lnSpc>
              <a:buFont typeface="Arial" panose="020B0604020202020204" pitchFamily="34" charset="0"/>
              <a:buChar char="•"/>
            </a:pPr>
            <a:r>
              <a:rPr lang="en-GB" sz="2000" b="0" i="0">
                <a:solidFill>
                  <a:schemeClr val="accent6"/>
                </a:solidFill>
                <a:effectLst/>
                <a:latin typeface="Helvetica" pitchFamily="2" charset="0"/>
              </a:rPr>
              <a:t>The UK unemployment rate was estimated at 3.6%, 0.2 percentage points lower than the previous three-month period, and 0.4 percentage points below pre-coronavirus pandemic levels.</a:t>
            </a:r>
          </a:p>
          <a:p>
            <a:pPr algn="l">
              <a:lnSpc>
                <a:spcPct val="100000"/>
              </a:lnSpc>
              <a:buFont typeface="Arial" panose="020B0604020202020204" pitchFamily="34" charset="0"/>
              <a:buChar char="•"/>
            </a:pPr>
            <a:r>
              <a:rPr lang="en-GB" sz="2000" b="0" i="0">
                <a:solidFill>
                  <a:schemeClr val="accent6"/>
                </a:solidFill>
                <a:effectLst/>
                <a:latin typeface="Helvetica" pitchFamily="2" charset="0"/>
              </a:rPr>
              <a:t>The UK economic inactivity rate was estimated at 21.7%, 0.4 percentage points higher than the previous three-month period, and 1.5 percentage points higher than before the coronavirus pandemic.</a:t>
            </a:r>
          </a:p>
        </p:txBody>
      </p:sp>
      <p:sp>
        <p:nvSpPr>
          <p:cNvPr id="6" name="TextBox 5">
            <a:extLst>
              <a:ext uri="{FF2B5EF4-FFF2-40B4-BE49-F238E27FC236}">
                <a16:creationId xmlns:a16="http://schemas.microsoft.com/office/drawing/2014/main" id="{E484F891-5DAC-560A-E819-295D5B751FB0}"/>
              </a:ext>
            </a:extLst>
          </p:cNvPr>
          <p:cNvSpPr txBox="1"/>
          <p:nvPr/>
        </p:nvSpPr>
        <p:spPr>
          <a:xfrm>
            <a:off x="8817429" y="6283104"/>
            <a:ext cx="3100841" cy="307777"/>
          </a:xfrm>
          <a:prstGeom prst="rect">
            <a:avLst/>
          </a:prstGeom>
          <a:noFill/>
        </p:spPr>
        <p:txBody>
          <a:bodyPr wrap="square">
            <a:spAutoFit/>
          </a:bodyPr>
          <a:lstStyle/>
          <a:p>
            <a:pPr marL="0" indent="0" algn="r">
              <a:buNone/>
            </a:pPr>
            <a:r>
              <a:rPr lang="en-US" sz="1400" b="1">
                <a:solidFill>
                  <a:srgbClr val="3F3F3F"/>
                </a:solidFill>
                <a:latin typeface="Helvetica" pitchFamily="2" charset="0"/>
              </a:rPr>
              <a:t>Source: </a:t>
            </a:r>
            <a:r>
              <a:rPr lang="en-GB"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ONS, September 2022</a:t>
            </a:r>
            <a:endParaRPr lang="en-GB" altLang="zh-CN" sz="1400" b="1">
              <a:solidFill>
                <a:srgbClr val="00B0F0"/>
              </a:solidFill>
              <a:latin typeface="Helvetica" pitchFamily="2" charset="0"/>
            </a:endParaRPr>
          </a:p>
        </p:txBody>
      </p:sp>
    </p:spTree>
    <p:extLst>
      <p:ext uri="{BB962C8B-B14F-4D97-AF65-F5344CB8AC3E}">
        <p14:creationId xmlns:p14="http://schemas.microsoft.com/office/powerpoint/2010/main" val="3395529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689464"/>
            <a:ext cx="9144000" cy="2387600"/>
          </a:xfrm>
        </p:spPr>
        <p:txBody>
          <a:bodyPr>
            <a:normAutofit fontScale="90000"/>
          </a:bodyPr>
          <a:lstStyle/>
          <a:p>
            <a:r>
              <a:rPr lang="en-GB">
                <a:latin typeface="Helvetica" pitchFamily="2" charset="0"/>
              </a:rPr>
              <a:t>Economic and Labour Market Insight: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a:xfrm>
            <a:off x="473528" y="235474"/>
            <a:ext cx="10515600" cy="760413"/>
          </a:xfrm>
        </p:spPr>
        <p:txBody>
          <a:bodyPr>
            <a:normAutofit/>
          </a:bodyPr>
          <a:lstStyle/>
          <a:p>
            <a:r>
              <a:rPr lang="en-GB" sz="3600">
                <a:latin typeface="Helvetica" pitchFamily="2" charset="0"/>
              </a:rPr>
              <a:t>Claimant Count (Latest data - September 2022)</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a:xfrm>
            <a:off x="473528" y="1056949"/>
            <a:ext cx="11244943" cy="4044767"/>
          </a:xfrm>
        </p:spPr>
        <p:txBody>
          <a:bodyPr>
            <a:normAutofit/>
          </a:bodyPr>
          <a:lstStyle/>
          <a:p>
            <a:r>
              <a:rPr lang="en-GB" sz="1900">
                <a:latin typeface="Helvetica" pitchFamily="2" charset="0"/>
              </a:rPr>
              <a:t>Total of </a:t>
            </a:r>
            <a:r>
              <a:rPr lang="en-GB" sz="1900" b="1">
                <a:latin typeface="Helvetica" pitchFamily="2" charset="0"/>
              </a:rPr>
              <a:t>16,950 </a:t>
            </a:r>
            <a:r>
              <a:rPr lang="en-GB" sz="1900">
                <a:latin typeface="Helvetica" pitchFamily="2" charset="0"/>
              </a:rPr>
              <a:t>claimants (2.9% of the working age population) in Thames Valley Berkshire</a:t>
            </a:r>
          </a:p>
          <a:p>
            <a:r>
              <a:rPr lang="en-GB" sz="1900">
                <a:latin typeface="Helvetica" pitchFamily="2" charset="0"/>
              </a:rPr>
              <a:t>1,650 claimants (2.1% of the working age population) in Bracknell Forest UA</a:t>
            </a:r>
          </a:p>
          <a:p>
            <a:r>
              <a:rPr lang="en-GB" sz="1900">
                <a:latin typeface="Helvetica" pitchFamily="2" charset="0"/>
              </a:rPr>
              <a:t>4,990 claimants (5.3% of the working age population) in Slough UA</a:t>
            </a:r>
          </a:p>
          <a:p>
            <a:r>
              <a:rPr lang="en-GB" sz="1900">
                <a:latin typeface="Helvetica" pitchFamily="2" charset="0"/>
              </a:rPr>
              <a:t>4,370 claimants (4.1% of the working age population) in Reading UA</a:t>
            </a:r>
          </a:p>
          <a:p>
            <a:r>
              <a:rPr lang="en-GB" sz="1900">
                <a:latin typeface="Helvetica" pitchFamily="2" charset="0"/>
              </a:rPr>
              <a:t>1,720 claimants (1.6% of the working age population) in Wokingham UA</a:t>
            </a:r>
          </a:p>
          <a:p>
            <a:r>
              <a:rPr lang="en-GB" sz="1900">
                <a:latin typeface="Helvetica" pitchFamily="2" charset="0"/>
              </a:rPr>
              <a:t>2,100 claimants (2.</a:t>
            </a:r>
            <a:r>
              <a:rPr lang="en-US" sz="1900">
                <a:latin typeface="Helvetica" pitchFamily="2" charset="0"/>
              </a:rPr>
              <a:t>3</a:t>
            </a:r>
            <a:r>
              <a:rPr lang="en-GB" sz="1900">
                <a:latin typeface="Helvetica" pitchFamily="2" charset="0"/>
              </a:rPr>
              <a:t>% of the working age population) in Windsor and Maidenhead UA</a:t>
            </a:r>
          </a:p>
          <a:p>
            <a:r>
              <a:rPr lang="en-GB" sz="1900">
                <a:latin typeface="Helvetica" pitchFamily="2" charset="0"/>
              </a:rPr>
              <a:t>2,115 claimants (2.</a:t>
            </a:r>
            <a:r>
              <a:rPr lang="en-US" sz="1900">
                <a:latin typeface="Helvetica" pitchFamily="2" charset="0"/>
              </a:rPr>
              <a:t>2</a:t>
            </a:r>
            <a:r>
              <a:rPr lang="en-GB" sz="1900">
                <a:latin typeface="Helvetica" pitchFamily="2" charset="0"/>
              </a:rPr>
              <a:t>% of the working age population) in West Berkshire UA</a:t>
            </a:r>
          </a:p>
          <a:p>
            <a:endParaRPr lang="en-GB" sz="1900">
              <a:latin typeface="Helvetica" pitchFamily="2" charset="0"/>
            </a:endParaRPr>
          </a:p>
          <a:p>
            <a:pPr marL="0" indent="0">
              <a:buNone/>
            </a:pPr>
            <a:r>
              <a:rPr lang="en-GB" sz="1900">
                <a:effectLst/>
                <a:latin typeface="Helvetica" pitchFamily="2" charset="0"/>
                <a:ea typeface="Calibri" panose="020F0502020204030204" pitchFamily="34" charset="0"/>
              </a:rPr>
              <a:t>Across Thames Valley Berkshire, claimant unemployment has fallen </a:t>
            </a:r>
            <a:r>
              <a:rPr lang="en-GB" sz="1900">
                <a:latin typeface="Helvetica" pitchFamily="2" charset="0"/>
                <a:ea typeface="Calibri" panose="020F0502020204030204" pitchFamily="34" charset="0"/>
              </a:rPr>
              <a:t>significantly </a:t>
            </a:r>
            <a:r>
              <a:rPr lang="en-GB" sz="1900">
                <a:effectLst/>
                <a:latin typeface="Helvetica" pitchFamily="2" charset="0"/>
                <a:ea typeface="Calibri" panose="020F0502020204030204" pitchFamily="34" charset="0"/>
              </a:rPr>
              <a:t>from </a:t>
            </a:r>
            <a:r>
              <a:rPr lang="en-GB" sz="1900">
                <a:latin typeface="Helvetica" pitchFamily="2" charset="0"/>
                <a:ea typeface="Calibri" panose="020F0502020204030204" pitchFamily="34" charset="0"/>
              </a:rPr>
              <a:t>22,050 in </a:t>
            </a:r>
            <a:r>
              <a:rPr lang="en-US" sz="1900">
                <a:latin typeface="Helvetica" pitchFamily="2" charset="0"/>
                <a:ea typeface="Calibri" panose="020F0502020204030204" pitchFamily="34" charset="0"/>
              </a:rPr>
              <a:t>September</a:t>
            </a:r>
            <a:r>
              <a:rPr lang="en-GB" sz="1900">
                <a:latin typeface="Helvetica" pitchFamily="2" charset="0"/>
                <a:ea typeface="Calibri" panose="020F0502020204030204" pitchFamily="34" charset="0"/>
              </a:rPr>
              <a:t> </a:t>
            </a:r>
            <a:r>
              <a:rPr lang="en-GB" sz="1900">
                <a:effectLst/>
                <a:latin typeface="Helvetica" pitchFamily="2" charset="0"/>
                <a:ea typeface="Calibri" panose="020F0502020204030204" pitchFamily="34" charset="0"/>
              </a:rPr>
              <a:t>2021 to </a:t>
            </a:r>
            <a:r>
              <a:rPr lang="en-GB" sz="1900">
                <a:latin typeface="Helvetica" pitchFamily="2" charset="0"/>
                <a:ea typeface="Calibri" panose="020F0502020204030204" pitchFamily="34" charset="0"/>
              </a:rPr>
              <a:t>16,950 in September 2022</a:t>
            </a:r>
            <a:r>
              <a:rPr lang="en-GB" sz="1900">
                <a:effectLst/>
                <a:latin typeface="Helvetica" pitchFamily="2" charset="0"/>
                <a:ea typeface="Calibri" panose="020F0502020204030204" pitchFamily="34" charset="0"/>
              </a:rPr>
              <a:t>. Slough had </a:t>
            </a:r>
            <a:r>
              <a:rPr lang="en-GB" sz="1900">
                <a:latin typeface="Helvetica" pitchFamily="2" charset="0"/>
                <a:ea typeface="Calibri" panose="020F0502020204030204" pitchFamily="34" charset="0"/>
              </a:rPr>
              <a:t>5.3</a:t>
            </a:r>
            <a:r>
              <a:rPr lang="en-GB" sz="1900">
                <a:effectLst/>
                <a:latin typeface="Helvetica" pitchFamily="2" charset="0"/>
                <a:ea typeface="Calibri" panose="020F0502020204030204" pitchFamily="34" charset="0"/>
              </a:rPr>
              <a:t>% of its working age population claim unemployment in </a:t>
            </a:r>
            <a:r>
              <a:rPr lang="en-US" sz="1900">
                <a:latin typeface="Helvetica" pitchFamily="2" charset="0"/>
                <a:ea typeface="Calibri" panose="020F0502020204030204" pitchFamily="34" charset="0"/>
              </a:rPr>
              <a:t>September</a:t>
            </a:r>
            <a:r>
              <a:rPr lang="en-US" altLang="zh-CN" sz="1900">
                <a:effectLst/>
                <a:latin typeface="Helvetica" pitchFamily="2" charset="0"/>
                <a:ea typeface="Calibri" panose="020F0502020204030204" pitchFamily="34" charset="0"/>
              </a:rPr>
              <a:t> </a:t>
            </a:r>
            <a:r>
              <a:rPr lang="en-GB" sz="1900">
                <a:effectLst/>
                <a:latin typeface="Helvetica" pitchFamily="2" charset="0"/>
                <a:ea typeface="Calibri" panose="020F0502020204030204" pitchFamily="34" charset="0"/>
              </a:rPr>
              <a:t>2022, </a:t>
            </a:r>
            <a:r>
              <a:rPr lang="en-GB" sz="1900">
                <a:latin typeface="Helvetica" pitchFamily="2" charset="0"/>
                <a:ea typeface="Calibri" panose="020F0502020204030204" pitchFamily="34" charset="0"/>
              </a:rPr>
              <a:t>down significantly</a:t>
            </a:r>
            <a:r>
              <a:rPr lang="en-GB" sz="1900">
                <a:effectLst/>
                <a:latin typeface="Helvetica" pitchFamily="2" charset="0"/>
                <a:ea typeface="Calibri" panose="020F0502020204030204" pitchFamily="34" charset="0"/>
              </a:rPr>
              <a:t> from </a:t>
            </a:r>
            <a:r>
              <a:rPr lang="en-GB" sz="1900">
                <a:latin typeface="Helvetica" pitchFamily="2" charset="0"/>
                <a:ea typeface="Calibri" panose="020F0502020204030204" pitchFamily="34" charset="0"/>
              </a:rPr>
              <a:t>6.5</a:t>
            </a:r>
            <a:r>
              <a:rPr lang="en-GB" sz="1900">
                <a:effectLst/>
                <a:latin typeface="Helvetica" pitchFamily="2" charset="0"/>
                <a:ea typeface="Calibri" panose="020F0502020204030204" pitchFamily="34" charset="0"/>
              </a:rPr>
              <a:t>% in September</a:t>
            </a:r>
            <a:r>
              <a:rPr lang="en-US" sz="1900">
                <a:latin typeface="Helvetica" pitchFamily="2" charset="0"/>
                <a:ea typeface="Calibri" panose="020F0502020204030204" pitchFamily="34" charset="0"/>
              </a:rPr>
              <a:t> </a:t>
            </a:r>
            <a:r>
              <a:rPr lang="en-GB" sz="1900">
                <a:latin typeface="Helvetica" pitchFamily="2" charset="0"/>
                <a:ea typeface="Calibri" panose="020F0502020204030204" pitchFamily="34" charset="0"/>
              </a:rPr>
              <a:t>2021.</a:t>
            </a:r>
            <a:endParaRPr lang="en-GB" sz="1900" b="1">
              <a:latin typeface="Helvetica" pitchFamily="2" charset="0"/>
            </a:endParaRPr>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2109" y="4714956"/>
            <a:ext cx="3527780" cy="2143044"/>
          </a:xfrm>
          <a:prstGeom prst="rect">
            <a:avLst/>
          </a:prstGeom>
        </p:spPr>
      </p:pic>
      <p:sp>
        <p:nvSpPr>
          <p:cNvPr id="6" name="TextBox 5">
            <a:extLst>
              <a:ext uri="{FF2B5EF4-FFF2-40B4-BE49-F238E27FC236}">
                <a16:creationId xmlns:a16="http://schemas.microsoft.com/office/drawing/2014/main" id="{56E86190-4A45-26D7-E6BA-8F8C77AA621C}"/>
              </a:ext>
            </a:extLst>
          </p:cNvPr>
          <p:cNvSpPr txBox="1"/>
          <p:nvPr/>
        </p:nvSpPr>
        <p:spPr>
          <a:xfrm>
            <a:off x="8403771" y="6211669"/>
            <a:ext cx="3426326"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GB" altLang="zh-CN" sz="1400" b="1">
                <a:solidFill>
                  <a:srgbClr val="00B0F0"/>
                </a:solidFill>
                <a:latin typeface="Helvetica" pitchFamily="2" charset="0"/>
                <a:hlinkClick r:id="rId3">
                  <a:extLst>
                    <a:ext uri="{A12FA001-AC4F-418D-AE19-62706E023703}">
                      <ahyp:hlinkClr xmlns:ahyp="http://schemas.microsoft.com/office/drawing/2018/hyperlinkcolor" val="tx"/>
                    </a:ext>
                  </a:extLst>
                </a:hlinkClick>
              </a:rPr>
              <a:t>ONS, September 2022</a:t>
            </a:r>
            <a:endParaRPr lang="zh-CN" altLang="en-US" sz="1400">
              <a:solidFill>
                <a:srgbClr val="00B0F0"/>
              </a:solidFill>
              <a:latin typeface="Helvetica" pitchFamily="2" charset="0"/>
            </a:endParaRPr>
          </a:p>
        </p:txBody>
      </p:sp>
    </p:spTree>
    <p:extLst>
      <p:ext uri="{BB962C8B-B14F-4D97-AF65-F5344CB8AC3E}">
        <p14:creationId xmlns:p14="http://schemas.microsoft.com/office/powerpoint/2010/main" val="350040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a:latin typeface="Helvetica" pitchFamily="2" charset="0"/>
              </a:rPr>
              <a:t>2022 </a:t>
            </a:r>
            <a:r>
              <a:rPr lang="en-GB">
                <a:solidFill>
                  <a:srgbClr val="00B0F0"/>
                </a:solidFill>
                <a:latin typeface="Helvetica" pitchFamily="2" charset="0"/>
              </a:rPr>
              <a:t>Refresh</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a:xfrm>
            <a:off x="838200" y="1328468"/>
            <a:ext cx="10515600" cy="4615582"/>
          </a:xfrm>
        </p:spPr>
        <p:txBody>
          <a:bodyPr>
            <a:normAutofit/>
          </a:bodyPr>
          <a:lstStyle/>
          <a:p>
            <a:r>
              <a:rPr lang="en-GB" sz="1950">
                <a:latin typeface="Helvetica" pitchFamily="2" charset="0"/>
              </a:rPr>
              <a:t>Following on from stakeholder feedback as well as discussions within the LEP over the course of the last year, we have decided to make some additions to the content of our economic briefings, whilst still continuing to report on the bulk of the areas we were last year.</a:t>
            </a:r>
          </a:p>
          <a:p>
            <a:r>
              <a:rPr lang="en-GB" sz="1950">
                <a:latin typeface="Helvetica" pitchFamily="2" charset="0"/>
              </a:rPr>
              <a:t>Each month, we aim to have a themed feature. This month, we will be reporting on the fiscal policy announcements in the mini-budget and the reversals that have ensued since.</a:t>
            </a:r>
            <a:endParaRPr lang="en-US" sz="1950">
              <a:latin typeface="Helvetica" pitchFamily="2" charset="0"/>
            </a:endParaRPr>
          </a:p>
          <a:p>
            <a:r>
              <a:rPr lang="en-GB" sz="1950">
                <a:latin typeface="Helvetica" pitchFamily="2" charset="0"/>
              </a:rPr>
              <a:t>These monthly economic briefings are constantly evolving documents and their content is dictated in part by data/information requests from our readers. </a:t>
            </a:r>
          </a:p>
          <a:p>
            <a:r>
              <a:rPr lang="en-GB" sz="1950">
                <a:latin typeface="Helvetica" pitchFamily="2" charset="0"/>
              </a:rPr>
              <a:t>If there is an economic aspect not currently covered within these reports which you think would be beneficial to include/expand upon (or you have any queries), we will do our best to help. Please contact Dex or Aishwarya in the LEP’s research team at </a:t>
            </a:r>
            <a:r>
              <a:rPr lang="en-GB" sz="1950">
                <a:solidFill>
                  <a:srgbClr val="00B0F0"/>
                </a:solidFill>
                <a:latin typeface="Helvetica" pitchFamily="2" charset="0"/>
                <a:hlinkClick r:id="rId2">
                  <a:extLst>
                    <a:ext uri="{A12FA001-AC4F-418D-AE19-62706E023703}">
                      <ahyp:hlinkClr xmlns:ahyp="http://schemas.microsoft.com/office/drawing/2018/hyperlinkcolor" val="tx"/>
                    </a:ext>
                  </a:extLst>
                </a:hlinkClick>
              </a:rPr>
              <a:t>dexterlevick@thamesvalleyberkshire.co.uk</a:t>
            </a:r>
            <a:r>
              <a:rPr lang="en-GB" sz="1950">
                <a:solidFill>
                  <a:srgbClr val="00B0F0"/>
                </a:solidFill>
                <a:latin typeface="Helvetica" pitchFamily="2" charset="0"/>
              </a:rPr>
              <a:t> </a:t>
            </a:r>
            <a:r>
              <a:rPr lang="en-GB" sz="1950">
                <a:latin typeface="Helvetica" pitchFamily="2" charset="0"/>
              </a:rPr>
              <a:t>or</a:t>
            </a:r>
            <a:r>
              <a:rPr lang="en-GB" sz="1950">
                <a:solidFill>
                  <a:srgbClr val="00B0F0"/>
                </a:solidFill>
                <a:latin typeface="Helvetica" pitchFamily="2" charset="0"/>
              </a:rPr>
              <a:t> </a:t>
            </a:r>
            <a:r>
              <a:rPr lang="en-GB" sz="1950">
                <a:solidFill>
                  <a:srgbClr val="00B0F0"/>
                </a:solidFill>
                <a:latin typeface="Helvetica" pitchFamily="2" charset="0"/>
                <a:hlinkClick r:id="rId3">
                  <a:extLst>
                    <a:ext uri="{A12FA001-AC4F-418D-AE19-62706E023703}">
                      <ahyp:hlinkClr xmlns:ahyp="http://schemas.microsoft.com/office/drawing/2018/hyperlinkcolor" val="tx"/>
                    </a:ext>
                  </a:extLst>
                </a:hlinkClick>
              </a:rPr>
              <a:t>aishwaryachakravarty@thamesvalleyberkshire.co.uk</a:t>
            </a:r>
            <a:r>
              <a:rPr lang="en-GB" sz="1950">
                <a:solidFill>
                  <a:srgbClr val="00B0F0"/>
                </a:solidFill>
                <a:latin typeface="Helvetica" pitchFamily="2" charset="0"/>
              </a:rPr>
              <a:t>. </a:t>
            </a:r>
          </a:p>
          <a:p>
            <a:endParaRPr lang="en-GB" sz="1950">
              <a:latin typeface="Helvetica" pitchFamily="2" charset="0"/>
            </a:endParaRPr>
          </a:p>
          <a:p>
            <a:endParaRPr lang="en-GB" sz="1950">
              <a:latin typeface="Helvetica" pitchFamily="2" charset="0"/>
            </a:endParaRPr>
          </a:p>
        </p:txBody>
      </p:sp>
    </p:spTree>
    <p:extLst>
      <p:ext uri="{BB962C8B-B14F-4D97-AF65-F5344CB8AC3E}">
        <p14:creationId xmlns:p14="http://schemas.microsoft.com/office/powerpoint/2010/main" val="563067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a:xfrm>
            <a:off x="584154" y="472261"/>
            <a:ext cx="11016343" cy="815068"/>
          </a:xfrm>
        </p:spPr>
        <p:txBody>
          <a:bodyPr>
            <a:normAutofit fontScale="90000"/>
          </a:bodyPr>
          <a:lstStyle/>
          <a:p>
            <a:r>
              <a:rPr lang="en-GB" sz="2000">
                <a:latin typeface="Helvetica" pitchFamily="2" charset="0"/>
              </a:rPr>
              <a:t>Strategic Issues</a:t>
            </a:r>
            <a:br>
              <a:rPr lang="en-GB" altLang="zh-CN">
                <a:latin typeface="Helvetica" pitchFamily="2" charset="0"/>
              </a:rPr>
            </a:br>
            <a:r>
              <a:rPr lang="en-GB" altLang="zh-CN">
                <a:latin typeface="Helvetica" pitchFamily="2" charset="0"/>
              </a:rPr>
              <a:t>Liz Truss backs construction of a third runway at Heathrow Airport</a:t>
            </a:r>
            <a:endParaRPr lang="en-GB" sz="3600">
              <a:latin typeface="Helvetica" pitchFamily="2" charset="0"/>
            </a:endParaRP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a:xfrm>
            <a:off x="645732" y="1646287"/>
            <a:ext cx="10893186" cy="4635172"/>
          </a:xfrm>
        </p:spPr>
        <p:txBody>
          <a:bodyPr>
            <a:noAutofit/>
          </a:bodyPr>
          <a:lstStyle/>
          <a:p>
            <a:pPr>
              <a:lnSpc>
                <a:spcPct val="100000"/>
              </a:lnSpc>
              <a:spcBef>
                <a:spcPts val="600"/>
              </a:spcBef>
              <a:spcAft>
                <a:spcPts val="600"/>
              </a:spcAft>
            </a:pPr>
            <a:r>
              <a:rPr lang="en-GB" sz="1800" b="0" i="0" u="none" strike="noStrike">
                <a:effectLst/>
                <a:latin typeface="Helvetica" pitchFamily="2" charset="0"/>
              </a:rPr>
              <a:t>Liz Truss has reiterated her support for a third runway at Heathrow - but warned the aviation industry it needs to become more environmentally friendly. The PM spoke as she was </a:t>
            </a:r>
            <a:r>
              <a:rPr lang="en-GB" sz="1800">
                <a:latin typeface="Helvetica" pitchFamily="2" charset="0"/>
              </a:rPr>
              <a:t>questioned</a:t>
            </a:r>
            <a:r>
              <a:rPr lang="en-GB" sz="1800" b="0" i="0" u="none" strike="noStrike">
                <a:effectLst/>
                <a:latin typeface="Helvetica" pitchFamily="2" charset="0"/>
              </a:rPr>
              <a:t> in the Commons about the expansion of the UK's largest air hub, saying</a:t>
            </a:r>
            <a:r>
              <a:rPr lang="en-GB" sz="1800">
                <a:latin typeface="Helvetica" pitchFamily="2" charset="0"/>
              </a:rPr>
              <a:t> </a:t>
            </a:r>
            <a:r>
              <a:rPr lang="en-GB" sz="1800" b="0" i="0" u="none" strike="noStrike">
                <a:effectLst/>
                <a:latin typeface="Helvetica" pitchFamily="2" charset="0"/>
              </a:rPr>
              <a:t>she agreed with Transport Secretary Anne-Marie Trevelyan, who last week backed the project because 'aviation is a really important part of our growth’. 'What we need to do is make sure industries like the air industry become more environmentally friendly. I support the development of low-carbon technology in those sectors, that's the way we will help grow the economy but also serve the environment.'</a:t>
            </a:r>
          </a:p>
          <a:p>
            <a:pPr>
              <a:lnSpc>
                <a:spcPct val="100000"/>
              </a:lnSpc>
              <a:spcBef>
                <a:spcPts val="600"/>
              </a:spcBef>
              <a:spcAft>
                <a:spcPts val="600"/>
              </a:spcAft>
            </a:pPr>
            <a:r>
              <a:rPr lang="en-GB" sz="1800" b="0" i="0" u="none" strike="noStrike">
                <a:effectLst/>
                <a:latin typeface="Helvetica" pitchFamily="2" charset="0"/>
              </a:rPr>
              <a:t>Paul McGuinness, chairman of the No 3rd Runway Coalition, said: 'Whatever this new administration and Transport Secretary might say now, facts are likely to steer Government away from Heathrow expansion. After all, with forecasts that Heathrow expansion would lead to a loss of activity at regional airports, even embedded in the policy document originally supporting Heathrow's growth, and the Climate Change Committee calculating that Heathrow expansion might require the closure of some regional airports, it is becoming clear that a national aviation strategy is required.’</a:t>
            </a:r>
          </a:p>
        </p:txBody>
      </p:sp>
      <p:sp>
        <p:nvSpPr>
          <p:cNvPr id="5" name="TextBox 4">
            <a:extLst>
              <a:ext uri="{FF2B5EF4-FFF2-40B4-BE49-F238E27FC236}">
                <a16:creationId xmlns:a16="http://schemas.microsoft.com/office/drawing/2014/main" id="{ABF92BB4-924A-9675-7F5C-A246705B4446}"/>
              </a:ext>
            </a:extLst>
          </p:cNvPr>
          <p:cNvSpPr txBox="1"/>
          <p:nvPr/>
        </p:nvSpPr>
        <p:spPr>
          <a:xfrm>
            <a:off x="5773286" y="6427768"/>
            <a:ext cx="6097836"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 </a:t>
            </a:r>
            <a:r>
              <a:rPr lang="en-US"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MSN, September 2022</a:t>
            </a:r>
            <a:endParaRPr lang="en-GB" sz="1400">
              <a:solidFill>
                <a:srgbClr val="00B0F0"/>
              </a:solidFill>
              <a:latin typeface="Helvetica" pitchFamily="2" charset="0"/>
            </a:endParaRPr>
          </a:p>
        </p:txBody>
      </p:sp>
    </p:spTree>
    <p:extLst>
      <p:ext uri="{BB962C8B-B14F-4D97-AF65-F5344CB8AC3E}">
        <p14:creationId xmlns:p14="http://schemas.microsoft.com/office/powerpoint/2010/main" val="679703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a:xfrm>
            <a:off x="685800" y="365125"/>
            <a:ext cx="10820400" cy="1082675"/>
          </a:xfrm>
        </p:spPr>
        <p:txBody>
          <a:bodyPr>
            <a:noAutofit/>
          </a:bodyPr>
          <a:lstStyle/>
          <a:p>
            <a:r>
              <a:rPr lang="en-GB" sz="3600">
                <a:latin typeface="Helvetica" pitchFamily="2" charset="0"/>
              </a:rPr>
              <a:t>An important note on the EMSI figures contained on the following slides: 22, 26, 29, 32, 35, 38 and 41</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a:xfrm>
            <a:off x="838200" y="1877293"/>
            <a:ext cx="10515600" cy="4615582"/>
          </a:xfrm>
        </p:spPr>
        <p:txBody>
          <a:bodyPr>
            <a:noAutofit/>
          </a:bodyPr>
          <a:lstStyle/>
          <a:p>
            <a:pPr>
              <a:lnSpc>
                <a:spcPct val="100000"/>
              </a:lnSpc>
            </a:pPr>
            <a:r>
              <a:rPr lang="en-US" sz="2000">
                <a:latin typeface="Helvetica" pitchFamily="2" charset="0"/>
              </a:rPr>
              <a:t>From February 2022, there has been a methodological change in how EMSI calculates job posting figures compared to those from prior months following a merger between EMSI and Burning Glass Technologies (rebranding to Lightcast). </a:t>
            </a:r>
          </a:p>
          <a:p>
            <a:pPr>
              <a:lnSpc>
                <a:spcPct val="100000"/>
              </a:lnSpc>
            </a:pPr>
            <a:r>
              <a:rPr lang="en-US" sz="2000">
                <a:latin typeface="Helvetica" pitchFamily="2" charset="0"/>
              </a:rPr>
              <a:t>Those of you who have read previous economic briefings from Thames Valley Berkshire LEP may notice that the job posting figures contained in post-January 2022 briefings are lower across the board – in some cases quite significantly.</a:t>
            </a:r>
          </a:p>
          <a:p>
            <a:pPr>
              <a:lnSpc>
                <a:spcPct val="100000"/>
              </a:lnSpc>
            </a:pPr>
            <a:r>
              <a:rPr lang="en-US" sz="2000">
                <a:latin typeface="Helvetica" pitchFamily="2" charset="0"/>
              </a:rPr>
              <a:t>This change in methodology does not invalidate previous figures, but it is important to consider when reporting on job posting data longitudinally. </a:t>
            </a:r>
          </a:p>
        </p:txBody>
      </p:sp>
    </p:spTree>
    <p:extLst>
      <p:ext uri="{BB962C8B-B14F-4D97-AF65-F5344CB8AC3E}">
        <p14:creationId xmlns:p14="http://schemas.microsoft.com/office/powerpoint/2010/main" val="135437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a:xfrm>
            <a:off x="834271" y="317425"/>
            <a:ext cx="10515600" cy="760413"/>
          </a:xfrm>
        </p:spPr>
        <p:txBody>
          <a:bodyPr>
            <a:normAutofit/>
          </a:bodyPr>
          <a:lstStyle/>
          <a:p>
            <a:r>
              <a:rPr lang="en-GB" sz="3600">
                <a:latin typeface="Helvetica" pitchFamily="2" charset="0"/>
              </a:rPr>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a:xfrm>
            <a:off x="834271" y="1148339"/>
            <a:ext cx="10515600" cy="4901529"/>
          </a:xfrm>
        </p:spPr>
        <p:txBody>
          <a:bodyPr>
            <a:noAutofit/>
          </a:bodyPr>
          <a:lstStyle/>
          <a:p>
            <a:pPr>
              <a:lnSpc>
                <a:spcPct val="100000"/>
              </a:lnSpc>
            </a:pPr>
            <a:r>
              <a:rPr lang="en-US" sz="1800">
                <a:latin typeface="Helvetica" pitchFamily="2" charset="0"/>
              </a:rPr>
              <a:t>In September of 2022, there were 3,554 unique job postings for remote positions at companies based in Berkshire, around 1.5% more than the figure of 3,502 for the same period one year before.</a:t>
            </a:r>
          </a:p>
          <a:p>
            <a:pPr>
              <a:lnSpc>
                <a:spcPct val="100000"/>
              </a:lnSpc>
            </a:pPr>
            <a:r>
              <a:rPr lang="en-US" sz="1800">
                <a:latin typeface="Helvetica" pitchFamily="2" charset="0"/>
              </a:rPr>
              <a:t>Compare this with the South-East, in September 2022 there were 17,132 unique remote job postings for remote positions; falling from 17,780 in September of the previous year – a decrease of 3.6%.</a:t>
            </a:r>
          </a:p>
          <a:p>
            <a:pPr>
              <a:lnSpc>
                <a:spcPct val="100000"/>
              </a:lnSpc>
            </a:pPr>
            <a:r>
              <a:rPr lang="en-US" sz="1800">
                <a:latin typeface="Helvetica" pitchFamily="2" charset="0"/>
              </a:rPr>
              <a:t>A rise can also be seen at national level, with a recorded 129,430 unique remote job postings in England in September of 2022, falling from 134,941 in September 2021 – a decrease of about 4.1%.</a:t>
            </a:r>
          </a:p>
          <a:p>
            <a:pPr>
              <a:lnSpc>
                <a:spcPct val="100000"/>
              </a:lnSpc>
            </a:pPr>
            <a:r>
              <a:rPr lang="en-US" sz="1800">
                <a:latin typeface="Helvetica" pitchFamily="2" charset="0"/>
              </a:rPr>
              <a:t>From these figures it’s apparent that the massive boost in job postings for explicitly remote roles prompted by the COVID-19 pandemic has persisted despite the reduction in cases. Berkshire has seen a larger boost in vacancies which are remote-based than in the South-East and England overall.</a:t>
            </a:r>
            <a:endParaRPr lang="en-US" sz="1800" b="1">
              <a:latin typeface="Helvetica" pitchFamily="2" charset="0"/>
            </a:endParaRPr>
          </a:p>
        </p:txBody>
      </p:sp>
      <p:sp>
        <p:nvSpPr>
          <p:cNvPr id="5" name="TextBox 4">
            <a:extLst>
              <a:ext uri="{FF2B5EF4-FFF2-40B4-BE49-F238E27FC236}">
                <a16:creationId xmlns:a16="http://schemas.microsoft.com/office/drawing/2014/main" id="{B555BB86-6028-977F-AEF9-B2EFBB5DB748}"/>
              </a:ext>
            </a:extLst>
          </p:cNvPr>
          <p:cNvSpPr txBox="1"/>
          <p:nvPr/>
        </p:nvSpPr>
        <p:spPr>
          <a:xfrm>
            <a:off x="8360228" y="6311758"/>
            <a:ext cx="3363685" cy="307777"/>
          </a:xfrm>
          <a:prstGeom prst="rect">
            <a:avLst/>
          </a:prstGeom>
          <a:noFill/>
        </p:spPr>
        <p:txBody>
          <a:bodyPr wrap="square">
            <a:spAutoFit/>
          </a:bodyPr>
          <a:lstStyle/>
          <a:p>
            <a:pPr algn="r"/>
            <a:r>
              <a:rPr lang="en-US" sz="1400" b="1">
                <a:solidFill>
                  <a:srgbClr val="3F3F3F"/>
                </a:solidFill>
                <a:latin typeface="Helvetica" pitchFamily="2" charset="0"/>
              </a:rPr>
              <a:t>Source: </a:t>
            </a:r>
            <a:r>
              <a:rPr lang="en-US" altLang="zh-CN" sz="14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September 2022</a:t>
            </a:r>
            <a:endParaRPr lang="zh-CN" altLang="en-US" sz="1400">
              <a:solidFill>
                <a:srgbClr val="00B0F0"/>
              </a:solidFill>
              <a:latin typeface="Helvetica" pitchFamily="2" charset="0"/>
            </a:endParaRPr>
          </a:p>
        </p:txBody>
      </p:sp>
    </p:spTree>
    <p:extLst>
      <p:ext uri="{BB962C8B-B14F-4D97-AF65-F5344CB8AC3E}">
        <p14:creationId xmlns:p14="http://schemas.microsoft.com/office/powerpoint/2010/main" val="2803270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122362"/>
            <a:ext cx="9144000" cy="2414587"/>
          </a:xfrm>
        </p:spPr>
        <p:txBody>
          <a:bodyPr anchor="ctr" anchorCtr="0"/>
          <a:lstStyle/>
          <a:p>
            <a:r>
              <a:rPr lang="en-GB">
                <a:latin typeface="Helvetica" pitchFamily="2" charset="0"/>
              </a:rPr>
              <a:t>Local Profiles</a:t>
            </a:r>
          </a:p>
        </p:txBody>
      </p:sp>
    </p:spTree>
    <p:extLst>
      <p:ext uri="{BB962C8B-B14F-4D97-AF65-F5344CB8AC3E}">
        <p14:creationId xmlns:p14="http://schemas.microsoft.com/office/powerpoint/2010/main" val="45034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a:latin typeface="Helvetica" pitchFamily="2" charset="0"/>
              </a:rPr>
              <a:t>Bracknell Forest</a:t>
            </a:r>
          </a:p>
        </p:txBody>
      </p:sp>
    </p:spTree>
    <p:extLst>
      <p:ext uri="{BB962C8B-B14F-4D97-AF65-F5344CB8AC3E}">
        <p14:creationId xmlns:p14="http://schemas.microsoft.com/office/powerpoint/2010/main" val="250758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664028" y="321582"/>
            <a:ext cx="10863943" cy="1017361"/>
          </a:xfrm>
        </p:spPr>
        <p:txBody>
          <a:bodyPr>
            <a:noAutofit/>
          </a:bodyPr>
          <a:lstStyle/>
          <a:p>
            <a:r>
              <a:rPr lang="en-GB" sz="3600">
                <a:latin typeface="Helvetica" pitchFamily="2" charset="0"/>
              </a:rPr>
              <a:t>Unemployment figures and notable business news - September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664027" y="1528724"/>
            <a:ext cx="10570029" cy="4643476"/>
          </a:xfrm>
        </p:spPr>
        <p:txBody>
          <a:bodyPr>
            <a:noAutofit/>
          </a:bodyPr>
          <a:lstStyle/>
          <a:p>
            <a:pPr marL="0" indent="0">
              <a:buNone/>
            </a:pPr>
            <a:r>
              <a:rPr lang="en-US" sz="2000" b="1">
                <a:latin typeface="Helvetica" pitchFamily="2" charset="0"/>
              </a:rPr>
              <a:t>Claimant unemployment to September 2022 (latest)</a:t>
            </a:r>
          </a:p>
          <a:p>
            <a:r>
              <a:rPr lang="en-GB" sz="2000">
                <a:latin typeface="Helvetica" pitchFamily="2" charset="0"/>
              </a:rPr>
              <a:t>1,650 claimants (2.1% of the working age population) in Bracknell Forest UA</a:t>
            </a:r>
          </a:p>
          <a:p>
            <a:pPr marL="0" indent="0">
              <a:buNone/>
            </a:pPr>
            <a:endParaRPr lang="en-US" sz="2000" b="1">
              <a:latin typeface="Helvetica" pitchFamily="2" charset="0"/>
            </a:endParaRPr>
          </a:p>
          <a:p>
            <a:pPr marL="0" indent="0">
              <a:buNone/>
            </a:pPr>
            <a:r>
              <a:rPr lang="en-US" sz="2000" b="1">
                <a:latin typeface="Helvetica" pitchFamily="2" charset="0"/>
              </a:rPr>
              <a:t>Notable business news:</a:t>
            </a:r>
          </a:p>
          <a:p>
            <a:r>
              <a:rPr lang="en-GB" sz="2000">
                <a:latin typeface="Helvetica" pitchFamily="2" charset="0"/>
              </a:rPr>
              <a:t>The latest and final phase of hundreds of homes being built in Warfield is to go ahead as dozens more get the green light. Land to the north of Harvest Ride and east of West End Lane, dubbed ‘Phase 10’, will also see the construction of new access, parking, landscaping and associated infrastructure following approval by Bracknell Forest Council. It is the latest stage of the huge 750-home Warfield plan, first approved in 2014, which includes a retirement home, primary school, and the north-south link road between Harvest Ride and Forest Ride. - </a:t>
            </a:r>
            <a:r>
              <a:rPr lang="en-GB" sz="2000">
                <a:solidFill>
                  <a:srgbClr val="00B0F0"/>
                </a:solidFill>
                <a:latin typeface="Helvetica" pitchFamily="2" charset="0"/>
                <a:hlinkClick r:id="rId2">
                  <a:extLst>
                    <a:ext uri="{A12FA001-AC4F-418D-AE19-62706E023703}">
                      <ahyp:hlinkClr xmlns:ahyp="http://schemas.microsoft.com/office/drawing/2018/hyperlinkcolor" val="tx"/>
                    </a:ext>
                  </a:extLst>
                </a:hlinkClick>
              </a:rPr>
              <a:t>LINK</a:t>
            </a:r>
            <a:r>
              <a:rPr lang="en-GB" sz="2000">
                <a:latin typeface="Helvetica" pitchFamily="2" charset="0"/>
              </a:rPr>
              <a:t>.</a:t>
            </a:r>
          </a:p>
          <a:p>
            <a:pPr marL="0" indent="0">
              <a:buNone/>
            </a:pPr>
            <a:endParaRPr lang="en-GB" sz="2000">
              <a:latin typeface="Helvetica" pitchFamily="2" charset="0"/>
            </a:endParaRPr>
          </a:p>
          <a:p>
            <a:pPr marL="0" indent="0">
              <a:buNone/>
            </a:pPr>
            <a:r>
              <a:rPr lang="en-GB" sz="2000" b="1">
                <a:latin typeface="Helvetica" pitchFamily="2" charset="0"/>
              </a:rPr>
              <a:t>Note: </a:t>
            </a:r>
            <a:r>
              <a:rPr lang="en-GB" sz="2000">
                <a:latin typeface="Helvetica" pitchFamily="2" charset="0"/>
              </a:rPr>
              <a:t>The LEP has been previously reporting on COVID-19 case rates in these monthly economic briefings. The dashboards containing this data have been shut down as April 2022 and, as a result, we will no longer be doing so.</a:t>
            </a:r>
            <a:endParaRPr lang="en-US" sz="2000" b="1">
              <a:latin typeface="Helvetica" pitchFamily="2" charset="0"/>
            </a:endParaRPr>
          </a:p>
          <a:p>
            <a:endParaRPr lang="en-US" sz="2000">
              <a:latin typeface="Helvetica" pitchFamily="2" charset="0"/>
            </a:endParaRPr>
          </a:p>
        </p:txBody>
      </p:sp>
    </p:spTree>
    <p:extLst>
      <p:ext uri="{BB962C8B-B14F-4D97-AF65-F5344CB8AC3E}">
        <p14:creationId xmlns:p14="http://schemas.microsoft.com/office/powerpoint/2010/main" val="2963334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29240"/>
            <a:ext cx="10515600" cy="760413"/>
          </a:xfrm>
        </p:spPr>
        <p:txBody>
          <a:bodyPr>
            <a:normAutofit/>
          </a:bodyPr>
          <a:lstStyle/>
          <a:p>
            <a:r>
              <a:rPr lang="en-GB" sz="360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756894" y="1535157"/>
            <a:ext cx="5498366" cy="1885962"/>
          </a:xfrm>
        </p:spPr>
        <p:txBody>
          <a:bodyPr>
            <a:normAutofit/>
          </a:bodyPr>
          <a:lstStyle/>
          <a:p>
            <a:r>
              <a:rPr lang="en-GB" sz="2000">
                <a:latin typeface="Helvetica" pitchFamily="2" charset="0"/>
              </a:rPr>
              <a:t>Unique job postings: 4,864</a:t>
            </a:r>
          </a:p>
          <a:p>
            <a:r>
              <a:rPr lang="en-GB" sz="2000">
                <a:latin typeface="Helvetica" pitchFamily="2" charset="0"/>
              </a:rPr>
              <a:t>Total job postings: 11,070</a:t>
            </a:r>
          </a:p>
          <a:p>
            <a:r>
              <a:rPr lang="en-GB" sz="2000">
                <a:latin typeface="Helvetica" pitchFamily="2" charset="0"/>
              </a:rPr>
              <a:t>Job posting intensity: 2:1</a:t>
            </a:r>
          </a:p>
          <a:p>
            <a:r>
              <a:rPr lang="en-GB" sz="2000">
                <a:latin typeface="Helvetica" pitchFamily="2" charset="0"/>
              </a:rPr>
              <a:t>Unique job postings (</a:t>
            </a:r>
            <a:r>
              <a:rPr lang="en-US" altLang="zh-CN" sz="2000">
                <a:latin typeface="Helvetica" pitchFamily="2" charset="0"/>
              </a:rPr>
              <a:t>September</a:t>
            </a:r>
            <a:r>
              <a:rPr lang="en-GB" sz="2000">
                <a:latin typeface="Helvetica" pitchFamily="2" charset="0"/>
              </a:rPr>
              <a:t> 2021): 4,798</a:t>
            </a:r>
            <a:endParaRPr lang="en-GB">
              <a:latin typeface="Helvetica" pitchFamily="2" charset="0"/>
            </a:endParaRPr>
          </a:p>
        </p:txBody>
      </p:sp>
      <p:sp>
        <p:nvSpPr>
          <p:cNvPr id="14" name="TextBox 13">
            <a:extLst>
              <a:ext uri="{FF2B5EF4-FFF2-40B4-BE49-F238E27FC236}">
                <a16:creationId xmlns:a16="http://schemas.microsoft.com/office/drawing/2014/main" id="{59C2B8D1-2773-5FAF-02C7-F7E8451C595E}"/>
              </a:ext>
            </a:extLst>
          </p:cNvPr>
          <p:cNvSpPr txBox="1"/>
          <p:nvPr/>
        </p:nvSpPr>
        <p:spPr>
          <a:xfrm>
            <a:off x="406013" y="785619"/>
            <a:ext cx="3793847" cy="369332"/>
          </a:xfrm>
          <a:prstGeom prst="rect">
            <a:avLst/>
          </a:prstGeom>
          <a:noFill/>
        </p:spPr>
        <p:txBody>
          <a:bodyPr wrap="square">
            <a:spAutoFit/>
          </a:bodyPr>
          <a:lstStyle/>
          <a:p>
            <a:r>
              <a:rPr lang="en-US" sz="1800" b="1">
                <a:solidFill>
                  <a:srgbClr val="3F3F3F"/>
                </a:solidFill>
                <a:latin typeface="Helvetica" pitchFamily="2" charset="0"/>
              </a:rPr>
              <a:t>Source: </a:t>
            </a:r>
            <a:r>
              <a:rPr lang="en-US" altLang="zh-CN" sz="18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September 2022</a:t>
            </a:r>
            <a:endParaRPr lang="zh-CN" altLang="en-US">
              <a:solidFill>
                <a:srgbClr val="00B0F0"/>
              </a:solidFill>
              <a:latin typeface="Helvetica" pitchFamily="2" charset="0"/>
            </a:endParaRPr>
          </a:p>
        </p:txBody>
      </p:sp>
      <p:pic>
        <p:nvPicPr>
          <p:cNvPr id="7" name="Picture 6">
            <a:extLst>
              <a:ext uri="{FF2B5EF4-FFF2-40B4-BE49-F238E27FC236}">
                <a16:creationId xmlns:a16="http://schemas.microsoft.com/office/drawing/2014/main" id="{03AD4AA2-5F36-46B5-F989-82C6BD805BC7}"/>
              </a:ext>
            </a:extLst>
          </p:cNvPr>
          <p:cNvPicPr>
            <a:picLocks noChangeAspect="1"/>
          </p:cNvPicPr>
          <p:nvPr/>
        </p:nvPicPr>
        <p:blipFill>
          <a:blip r:embed="rId3"/>
          <a:stretch>
            <a:fillRect/>
          </a:stretch>
        </p:blipFill>
        <p:spPr>
          <a:xfrm>
            <a:off x="499833" y="3801325"/>
            <a:ext cx="5755427" cy="2588043"/>
          </a:xfrm>
          <a:prstGeom prst="rect">
            <a:avLst/>
          </a:prstGeom>
        </p:spPr>
      </p:pic>
      <p:pic>
        <p:nvPicPr>
          <p:cNvPr id="9" name="Picture 8">
            <a:extLst>
              <a:ext uri="{FF2B5EF4-FFF2-40B4-BE49-F238E27FC236}">
                <a16:creationId xmlns:a16="http://schemas.microsoft.com/office/drawing/2014/main" id="{FEDEDB44-8FC4-625B-8483-EA24D46A6A85}"/>
              </a:ext>
            </a:extLst>
          </p:cNvPr>
          <p:cNvPicPr>
            <a:picLocks noChangeAspect="1"/>
          </p:cNvPicPr>
          <p:nvPr/>
        </p:nvPicPr>
        <p:blipFill>
          <a:blip r:embed="rId4"/>
          <a:stretch>
            <a:fillRect/>
          </a:stretch>
        </p:blipFill>
        <p:spPr>
          <a:xfrm>
            <a:off x="6627827" y="430678"/>
            <a:ext cx="5203022" cy="2990441"/>
          </a:xfrm>
          <a:prstGeom prst="rect">
            <a:avLst/>
          </a:prstGeom>
        </p:spPr>
      </p:pic>
      <p:pic>
        <p:nvPicPr>
          <p:cNvPr id="13" name="Picture 12">
            <a:extLst>
              <a:ext uri="{FF2B5EF4-FFF2-40B4-BE49-F238E27FC236}">
                <a16:creationId xmlns:a16="http://schemas.microsoft.com/office/drawing/2014/main" id="{59E35C3D-9A3A-52EA-0C97-4CD526E06A5E}"/>
              </a:ext>
            </a:extLst>
          </p:cNvPr>
          <p:cNvPicPr>
            <a:picLocks noChangeAspect="1"/>
          </p:cNvPicPr>
          <p:nvPr/>
        </p:nvPicPr>
        <p:blipFill>
          <a:blip r:embed="rId5"/>
          <a:stretch>
            <a:fillRect/>
          </a:stretch>
        </p:blipFill>
        <p:spPr>
          <a:xfrm>
            <a:off x="6627826" y="3604437"/>
            <a:ext cx="5203023" cy="2784931"/>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a:latin typeface="Helvetica" pitchFamily="2" charset="0"/>
              </a:rPr>
              <a:t>Slough</a:t>
            </a:r>
          </a:p>
        </p:txBody>
      </p:sp>
    </p:spTree>
    <p:extLst>
      <p:ext uri="{BB962C8B-B14F-4D97-AF65-F5344CB8AC3E}">
        <p14:creationId xmlns:p14="http://schemas.microsoft.com/office/powerpoint/2010/main" val="711294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348342" y="245380"/>
            <a:ext cx="10863943" cy="984706"/>
          </a:xfrm>
        </p:spPr>
        <p:txBody>
          <a:bodyPr>
            <a:noAutofit/>
          </a:bodyPr>
          <a:lstStyle/>
          <a:p>
            <a:r>
              <a:rPr lang="en-GB" sz="3600">
                <a:latin typeface="Helvetica" pitchFamily="2" charset="0"/>
              </a:rPr>
              <a:t>Unemployment figures and notable business news - September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348343" y="1328468"/>
            <a:ext cx="11495314" cy="4974361"/>
          </a:xfrm>
        </p:spPr>
        <p:txBody>
          <a:bodyPr>
            <a:noAutofit/>
          </a:bodyPr>
          <a:lstStyle/>
          <a:p>
            <a:pPr marL="0" indent="0">
              <a:buNone/>
            </a:pPr>
            <a:r>
              <a:rPr lang="en-US" sz="1850" b="1">
                <a:latin typeface="Helvetica" pitchFamily="2" charset="0"/>
              </a:rPr>
              <a:t>Claimant unemployment to September 2022 (latest)</a:t>
            </a:r>
          </a:p>
          <a:p>
            <a:r>
              <a:rPr lang="en-GB" sz="1800">
                <a:latin typeface="Helvetica" pitchFamily="2" charset="0"/>
              </a:rPr>
              <a:t>4,990 claimants (5.3% of the working age population) in Slough UA</a:t>
            </a:r>
            <a:endParaRPr lang="en-GB" sz="1850">
              <a:latin typeface="Helvetica" pitchFamily="2" charset="0"/>
            </a:endParaRPr>
          </a:p>
          <a:p>
            <a:pPr marL="0" indent="0">
              <a:buNone/>
            </a:pPr>
            <a:endParaRPr lang="en-GB" sz="1850">
              <a:latin typeface="Helvetica" pitchFamily="2" charset="0"/>
            </a:endParaRPr>
          </a:p>
          <a:p>
            <a:pPr marL="0" indent="0">
              <a:buNone/>
            </a:pPr>
            <a:r>
              <a:rPr lang="en-US" sz="1850" b="1">
                <a:latin typeface="Helvetica" pitchFamily="2" charset="0"/>
              </a:rPr>
              <a:t>Notable business news:</a:t>
            </a:r>
          </a:p>
          <a:p>
            <a:pPr fontAlgn="base"/>
            <a:r>
              <a:rPr lang="en-GB" sz="1850">
                <a:solidFill>
                  <a:schemeClr val="accent6"/>
                </a:solidFill>
                <a:latin typeface="Helvetica" pitchFamily="2" charset="0"/>
              </a:rPr>
              <a:t>Slough Borough Council announced a Sustainable Travel Grant (STG) for schools and businesses. The STG scheme provides financial assistance to organisations investing in measures aimed at encouraging sustainable travel, such as increasing travel to school or work by public transport, cycling, walking and scooting. STGs could include, but are not limited to secure cycle parking, shower/changing facilities, a survey to develop a travel action plan, cycle training, biker’s breakfasts, cycling promotion event and walking initiative. Grants can range up to £2,000 and will normally be up to 50% of any proposal, although in exceptional circumstances higher awards may be made. The applicant would be required to secure the remaining 50% match funding amount.</a:t>
            </a:r>
            <a:r>
              <a:rPr lang="en-US" sz="1850">
                <a:solidFill>
                  <a:schemeClr val="accent6"/>
                </a:solidFill>
                <a:latin typeface="Helvetica" pitchFamily="2" charset="0"/>
              </a:rPr>
              <a:t>– </a:t>
            </a:r>
            <a:r>
              <a:rPr lang="en-US" sz="1850">
                <a:solidFill>
                  <a:srgbClr val="00B0F0"/>
                </a:solidFill>
                <a:latin typeface="Helvetica" pitchFamily="2" charset="0"/>
                <a:hlinkClick r:id="rId2">
                  <a:extLst>
                    <a:ext uri="{A12FA001-AC4F-418D-AE19-62706E023703}">
                      <ahyp:hlinkClr xmlns:ahyp="http://schemas.microsoft.com/office/drawing/2018/hyperlinkcolor" val="tx"/>
                    </a:ext>
                  </a:extLst>
                </a:hlinkClick>
              </a:rPr>
              <a:t>LINK</a:t>
            </a:r>
            <a:r>
              <a:rPr lang="en-US" sz="1850">
                <a:solidFill>
                  <a:schemeClr val="accent6"/>
                </a:solidFill>
                <a:latin typeface="Helvetica" pitchFamily="2" charset="0"/>
              </a:rPr>
              <a:t>. </a:t>
            </a:r>
          </a:p>
          <a:p>
            <a:pPr marL="0" indent="0" fontAlgn="base">
              <a:buNone/>
            </a:pPr>
            <a:endParaRPr lang="en-US" sz="1850">
              <a:solidFill>
                <a:schemeClr val="accent6"/>
              </a:solidFill>
              <a:latin typeface="Helvetica" pitchFamily="2" charset="0"/>
            </a:endParaRPr>
          </a:p>
          <a:p>
            <a:pPr marL="0" indent="0" fontAlgn="base">
              <a:buNone/>
            </a:pPr>
            <a:r>
              <a:rPr lang="en-GB" sz="1850" b="1">
                <a:latin typeface="Helvetica" pitchFamily="2" charset="0"/>
              </a:rPr>
              <a:t>Note: </a:t>
            </a:r>
            <a:r>
              <a:rPr lang="en-GB" sz="2000">
                <a:latin typeface="Helvetica" pitchFamily="2" charset="0"/>
              </a:rPr>
              <a:t>The LEP has been previously reporting on COVID-19 case rates in these monthly economic briefings. The dashboards containing this data have been shut down as April 2022 and, as a result, we will no longer be doing so.</a:t>
            </a:r>
            <a:endParaRPr lang="en-US" sz="1850">
              <a:latin typeface="Helvetica" pitchFamily="2" charset="0"/>
            </a:endParaRPr>
          </a:p>
        </p:txBody>
      </p:sp>
    </p:spTree>
    <p:extLst>
      <p:ext uri="{BB962C8B-B14F-4D97-AF65-F5344CB8AC3E}">
        <p14:creationId xmlns:p14="http://schemas.microsoft.com/office/powerpoint/2010/main" val="4140400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15590"/>
            <a:ext cx="10515600" cy="760413"/>
          </a:xfrm>
        </p:spPr>
        <p:txBody>
          <a:bodyPr>
            <a:normAutofit/>
          </a:bodyPr>
          <a:lstStyle/>
          <a:p>
            <a:r>
              <a:rPr lang="en-GB" sz="360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538099"/>
            <a:ext cx="5714843" cy="1888608"/>
          </a:xfrm>
        </p:spPr>
        <p:txBody>
          <a:bodyPr>
            <a:normAutofit/>
          </a:bodyPr>
          <a:lstStyle/>
          <a:p>
            <a:r>
              <a:rPr lang="en-GB" sz="2000">
                <a:latin typeface="Helvetica" pitchFamily="2" charset="0"/>
              </a:rPr>
              <a:t>Unique job postings: 6,560</a:t>
            </a:r>
          </a:p>
          <a:p>
            <a:r>
              <a:rPr lang="en-GB" sz="2000">
                <a:latin typeface="Helvetica" pitchFamily="2" charset="0"/>
              </a:rPr>
              <a:t>Total job postings: 15,292</a:t>
            </a:r>
          </a:p>
          <a:p>
            <a:r>
              <a:rPr lang="en-GB" sz="2000">
                <a:latin typeface="Helvetica" pitchFamily="2" charset="0"/>
              </a:rPr>
              <a:t>Job posting intensity: 2:1</a:t>
            </a:r>
          </a:p>
          <a:p>
            <a:r>
              <a:rPr lang="en-GB" sz="2000">
                <a:latin typeface="Helvetica" pitchFamily="2" charset="0"/>
              </a:rPr>
              <a:t>Unique job postings (</a:t>
            </a:r>
            <a:r>
              <a:rPr lang="en-US" altLang="zh-CN" sz="2000">
                <a:latin typeface="Helvetica" pitchFamily="2" charset="0"/>
              </a:rPr>
              <a:t>September</a:t>
            </a:r>
            <a:r>
              <a:rPr lang="en-GB" sz="2000">
                <a:latin typeface="Helvetica" pitchFamily="2" charset="0"/>
              </a:rPr>
              <a:t> 2021): 7,077</a:t>
            </a:r>
            <a:endParaRPr lang="en-GB">
              <a:latin typeface="Helvetica" pitchFamily="2" charset="0"/>
            </a:endParaRPr>
          </a:p>
        </p:txBody>
      </p:sp>
      <p:sp>
        <p:nvSpPr>
          <p:cNvPr id="6" name="TextBox 5">
            <a:extLst>
              <a:ext uri="{FF2B5EF4-FFF2-40B4-BE49-F238E27FC236}">
                <a16:creationId xmlns:a16="http://schemas.microsoft.com/office/drawing/2014/main" id="{42BD8E32-EE26-2FE3-D3A7-3594C74367A2}"/>
              </a:ext>
            </a:extLst>
          </p:cNvPr>
          <p:cNvSpPr txBox="1"/>
          <p:nvPr/>
        </p:nvSpPr>
        <p:spPr>
          <a:xfrm>
            <a:off x="406013" y="787639"/>
            <a:ext cx="3836378" cy="369332"/>
          </a:xfrm>
          <a:prstGeom prst="rect">
            <a:avLst/>
          </a:prstGeom>
          <a:noFill/>
        </p:spPr>
        <p:txBody>
          <a:bodyPr wrap="square">
            <a:spAutoFit/>
          </a:bodyPr>
          <a:lstStyle/>
          <a:p>
            <a:r>
              <a:rPr lang="en-US" sz="1800" b="1">
                <a:solidFill>
                  <a:srgbClr val="3F3F3F"/>
                </a:solidFill>
                <a:latin typeface="Helvetica" pitchFamily="2" charset="0"/>
              </a:rPr>
              <a:t>Source: </a:t>
            </a:r>
            <a:r>
              <a:rPr lang="en-US" altLang="zh-CN" sz="18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September 2022</a:t>
            </a:r>
            <a:endParaRPr lang="zh-CN" altLang="en-US">
              <a:solidFill>
                <a:srgbClr val="00B0F0"/>
              </a:solidFill>
              <a:latin typeface="Helvetica" pitchFamily="2" charset="0"/>
            </a:endParaRPr>
          </a:p>
        </p:txBody>
      </p:sp>
      <p:pic>
        <p:nvPicPr>
          <p:cNvPr id="5" name="Picture 4">
            <a:extLst>
              <a:ext uri="{FF2B5EF4-FFF2-40B4-BE49-F238E27FC236}">
                <a16:creationId xmlns:a16="http://schemas.microsoft.com/office/drawing/2014/main" id="{478222BE-4639-01D1-0582-963F7210D86D}"/>
              </a:ext>
            </a:extLst>
          </p:cNvPr>
          <p:cNvPicPr>
            <a:picLocks noChangeAspect="1"/>
          </p:cNvPicPr>
          <p:nvPr/>
        </p:nvPicPr>
        <p:blipFill>
          <a:blip r:embed="rId3"/>
          <a:stretch>
            <a:fillRect/>
          </a:stretch>
        </p:blipFill>
        <p:spPr>
          <a:xfrm>
            <a:off x="325506" y="3903773"/>
            <a:ext cx="5617330" cy="2269954"/>
          </a:xfrm>
          <a:prstGeom prst="rect">
            <a:avLst/>
          </a:prstGeom>
        </p:spPr>
      </p:pic>
      <p:pic>
        <p:nvPicPr>
          <p:cNvPr id="8" name="Picture 7">
            <a:extLst>
              <a:ext uri="{FF2B5EF4-FFF2-40B4-BE49-F238E27FC236}">
                <a16:creationId xmlns:a16="http://schemas.microsoft.com/office/drawing/2014/main" id="{CBBB6229-EBBF-D895-0C39-6CCF42D59EE6}"/>
              </a:ext>
            </a:extLst>
          </p:cNvPr>
          <p:cNvPicPr>
            <a:picLocks noChangeAspect="1"/>
          </p:cNvPicPr>
          <p:nvPr/>
        </p:nvPicPr>
        <p:blipFill>
          <a:blip r:embed="rId4"/>
          <a:stretch>
            <a:fillRect/>
          </a:stretch>
        </p:blipFill>
        <p:spPr>
          <a:xfrm>
            <a:off x="5941583" y="397671"/>
            <a:ext cx="5844404" cy="2986505"/>
          </a:xfrm>
          <a:prstGeom prst="rect">
            <a:avLst/>
          </a:prstGeom>
        </p:spPr>
      </p:pic>
      <p:pic>
        <p:nvPicPr>
          <p:cNvPr id="10" name="Picture 9">
            <a:extLst>
              <a:ext uri="{FF2B5EF4-FFF2-40B4-BE49-F238E27FC236}">
                <a16:creationId xmlns:a16="http://schemas.microsoft.com/office/drawing/2014/main" id="{54C39EFB-7C43-21FB-0476-AB9E2D3E2546}"/>
              </a:ext>
            </a:extLst>
          </p:cNvPr>
          <p:cNvPicPr>
            <a:picLocks noChangeAspect="1"/>
          </p:cNvPicPr>
          <p:nvPr/>
        </p:nvPicPr>
        <p:blipFill>
          <a:blip r:embed="rId5"/>
          <a:stretch>
            <a:fillRect/>
          </a:stretch>
        </p:blipFill>
        <p:spPr>
          <a:xfrm>
            <a:off x="5983403" y="3551274"/>
            <a:ext cx="5802584" cy="2974953"/>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a:latin typeface="Helvetica" pitchFamily="2" charset="0"/>
              </a:rPr>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a:xfrm>
            <a:off x="838200" y="1561381"/>
            <a:ext cx="10515600" cy="3531614"/>
          </a:xfrm>
        </p:spPr>
        <p:txBody>
          <a:bodyPr/>
          <a:lstStyle/>
          <a:p>
            <a:r>
              <a:rPr lang="en-GB" sz="2000">
                <a:latin typeface="Helvetica" pitchFamily="2" charset="0"/>
              </a:rPr>
              <a:t>Updated global and UK economic forecasts</a:t>
            </a:r>
          </a:p>
          <a:p>
            <a:r>
              <a:rPr lang="en-GB" sz="2000">
                <a:latin typeface="Helvetica" pitchFamily="2" charset="0"/>
              </a:rPr>
              <a:t>Monthly Spotlight – Fiscal policy changes and their implications</a:t>
            </a:r>
          </a:p>
          <a:p>
            <a:r>
              <a:rPr lang="en-GB" sz="2000">
                <a:latin typeface="Helvetica" pitchFamily="2" charset="0"/>
              </a:rPr>
              <a:t>Key points from the latest Labour Force Survey data</a:t>
            </a:r>
          </a:p>
          <a:p>
            <a:r>
              <a:rPr lang="en-GB" sz="2000">
                <a:latin typeface="Helvetica" pitchFamily="2" charset="0"/>
              </a:rPr>
              <a:t>Latest claimant count figures by Local Authority</a:t>
            </a:r>
          </a:p>
          <a:p>
            <a:r>
              <a:rPr lang="en-GB" sz="2000">
                <a:latin typeface="Helvetica" pitchFamily="2" charset="0"/>
              </a:rPr>
              <a:t>Latest remote working figures for Thames Valley Berkshire</a:t>
            </a:r>
          </a:p>
          <a:p>
            <a:r>
              <a:rPr lang="en-GB" sz="2000">
                <a:latin typeface="Helvetica" pitchFamily="2" charset="0"/>
              </a:rPr>
              <a:t>Latest ‘notable business news’ by Local Authority</a:t>
            </a:r>
          </a:p>
          <a:p>
            <a:r>
              <a:rPr lang="en-GB" sz="2000">
                <a:latin typeface="Helvetica" pitchFamily="2" charset="0"/>
              </a:rPr>
              <a:t>Latest job posting analytics by Local Authority</a:t>
            </a:r>
          </a:p>
          <a:p>
            <a:pPr marL="0" indent="0">
              <a:buNone/>
            </a:pPr>
            <a:endParaRPr lang="en-GB">
              <a:latin typeface="Helvetica" pitchFamily="2" charset="0"/>
            </a:endParaRPr>
          </a:p>
        </p:txBody>
      </p:sp>
    </p:spTree>
    <p:extLst>
      <p:ext uri="{BB962C8B-B14F-4D97-AF65-F5344CB8AC3E}">
        <p14:creationId xmlns:p14="http://schemas.microsoft.com/office/powerpoint/2010/main" val="265966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a:latin typeface="Helvetica" pitchFamily="2" charset="0"/>
              </a:rPr>
              <a:t>Reading</a:t>
            </a:r>
          </a:p>
        </p:txBody>
      </p:sp>
    </p:spTree>
    <p:extLst>
      <p:ext uri="{BB962C8B-B14F-4D97-AF65-F5344CB8AC3E}">
        <p14:creationId xmlns:p14="http://schemas.microsoft.com/office/powerpoint/2010/main" val="2010406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593272" y="289565"/>
            <a:ext cx="11005456" cy="1053726"/>
          </a:xfrm>
        </p:spPr>
        <p:txBody>
          <a:bodyPr>
            <a:noAutofit/>
          </a:bodyPr>
          <a:lstStyle/>
          <a:p>
            <a:r>
              <a:rPr lang="en-GB" sz="3600">
                <a:latin typeface="Helvetica" pitchFamily="2" charset="0"/>
              </a:rPr>
              <a:t>Unemployment figures and notable business news - September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593272" y="1528724"/>
            <a:ext cx="11005456" cy="4512848"/>
          </a:xfrm>
        </p:spPr>
        <p:txBody>
          <a:bodyPr>
            <a:noAutofit/>
          </a:bodyPr>
          <a:lstStyle/>
          <a:p>
            <a:pPr marL="0" indent="0">
              <a:buNone/>
            </a:pPr>
            <a:r>
              <a:rPr lang="en-US" sz="1850" b="1">
                <a:latin typeface="Helvetica" pitchFamily="2" charset="0"/>
              </a:rPr>
              <a:t>Claimant unemployment to September 2022 (latest)</a:t>
            </a:r>
          </a:p>
          <a:p>
            <a:r>
              <a:rPr lang="en-GB" sz="2000">
                <a:latin typeface="Helvetica" pitchFamily="2" charset="0"/>
              </a:rPr>
              <a:t>4,370 claimants (4.1% of the working age population) in Reading UA</a:t>
            </a:r>
            <a:endParaRPr lang="en-GB" sz="1850">
              <a:latin typeface="Helvetica" pitchFamily="2" charset="0"/>
            </a:endParaRPr>
          </a:p>
          <a:p>
            <a:pPr marL="0" indent="0">
              <a:buNone/>
            </a:pPr>
            <a:endParaRPr lang="en-US" sz="1850" b="1">
              <a:latin typeface="Helvetica" pitchFamily="2" charset="0"/>
            </a:endParaRPr>
          </a:p>
          <a:p>
            <a:pPr marL="0" indent="0">
              <a:buNone/>
            </a:pPr>
            <a:r>
              <a:rPr lang="en-US" sz="1850" b="1">
                <a:latin typeface="Helvetica" pitchFamily="2" charset="0"/>
              </a:rPr>
              <a:t>Notable business news:</a:t>
            </a:r>
          </a:p>
          <a:p>
            <a:r>
              <a:rPr lang="en-GB" sz="1850">
                <a:effectLst/>
                <a:latin typeface="Helvetica" pitchFamily="2" charset="0"/>
                <a:ea typeface="Calibri" panose="020F0502020204030204" pitchFamily="34" charset="0"/>
                <a:cs typeface="Calibri" panose="020F0502020204030204" pitchFamily="34" charset="0"/>
              </a:rPr>
              <a:t>A scheme for a hotel, exciting new courtyard and shopping area which could change a corner of Reading forever will be decided on soon. This summer, landholder Thackeray Estates submitted plans to transform the corner of Queen Victoria Street and Friar Street. If approved, the project would see a new 163 bed hotel, 104 apart-hotel rooms and a new courtyard and shopping area come to the town centre. Recently, the Local Democracy Reporting Service attended a briefing with David Owens, construction director at Thackeray Estates, and Paul Bottomley, planning consultant to get a better idea of their proposals.</a:t>
            </a:r>
            <a:r>
              <a:rPr lang="en-GB" sz="1850">
                <a:effectLst/>
                <a:latin typeface="Helvetica" pitchFamily="2" charset="0"/>
                <a:ea typeface="Calibri" panose="020F0502020204030204" pitchFamily="34" charset="0"/>
              </a:rPr>
              <a:t>– </a:t>
            </a:r>
            <a:r>
              <a:rPr lang="en-GB" sz="1850" u="sng">
                <a:solidFill>
                  <a:srgbClr val="00B0F0"/>
                </a:solidFill>
                <a:effectLst/>
                <a:latin typeface="Helvetica"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LINK</a:t>
            </a:r>
            <a:r>
              <a:rPr lang="en-GB" sz="1850">
                <a:effectLst/>
                <a:latin typeface="Helvetica" pitchFamily="2" charset="0"/>
                <a:ea typeface="Calibri" panose="020F0502020204030204" pitchFamily="34" charset="0"/>
              </a:rPr>
              <a:t>.</a:t>
            </a:r>
            <a:endParaRPr lang="en-US" sz="1850">
              <a:latin typeface="Helvetica" pitchFamily="2" charset="0"/>
            </a:endParaRPr>
          </a:p>
          <a:p>
            <a:pPr marL="0" indent="0">
              <a:buNone/>
            </a:pPr>
            <a:endParaRPr lang="en-GB" sz="1850">
              <a:latin typeface="Helvetica" pitchFamily="2" charset="0"/>
              <a:ea typeface="Calibri" panose="020F0502020204030204" pitchFamily="34" charset="0"/>
            </a:endParaRPr>
          </a:p>
          <a:p>
            <a:pPr marL="0" indent="0">
              <a:buNone/>
            </a:pPr>
            <a:r>
              <a:rPr lang="en-GB" sz="1850" b="1">
                <a:latin typeface="Helvetica" pitchFamily="2" charset="0"/>
              </a:rPr>
              <a:t>Note: </a:t>
            </a:r>
            <a:r>
              <a:rPr lang="en-GB" sz="2000">
                <a:latin typeface="Helvetica" pitchFamily="2" charset="0"/>
              </a:rPr>
              <a:t>The LEP has been previously reporting on COVID-19 case rates in these monthly economic briefings. The dashboards containing this data have been shut down as April 2022 and, as a result, we will no longer be doing so.</a:t>
            </a:r>
            <a:endParaRPr lang="en-US" sz="1850" b="1">
              <a:latin typeface="Helvetica" pitchFamily="2" charset="0"/>
            </a:endParaRPr>
          </a:p>
        </p:txBody>
      </p:sp>
    </p:spTree>
    <p:extLst>
      <p:ext uri="{BB962C8B-B14F-4D97-AF65-F5344CB8AC3E}">
        <p14:creationId xmlns:p14="http://schemas.microsoft.com/office/powerpoint/2010/main" val="2369565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44433"/>
            <a:ext cx="10515600" cy="760413"/>
          </a:xfrm>
        </p:spPr>
        <p:txBody>
          <a:bodyPr>
            <a:normAutofit/>
          </a:bodyPr>
          <a:lstStyle/>
          <a:p>
            <a:r>
              <a:rPr lang="en-GB" sz="360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302696" y="1468842"/>
            <a:ext cx="5695331" cy="1812396"/>
          </a:xfrm>
        </p:spPr>
        <p:txBody>
          <a:bodyPr>
            <a:normAutofit/>
          </a:bodyPr>
          <a:lstStyle/>
          <a:p>
            <a:r>
              <a:rPr lang="en-GB" sz="2000">
                <a:latin typeface="Helvetica" pitchFamily="2" charset="0"/>
              </a:rPr>
              <a:t>Unique job postings: 19,178</a:t>
            </a:r>
          </a:p>
          <a:p>
            <a:r>
              <a:rPr lang="en-GB" sz="2000">
                <a:latin typeface="Helvetica" pitchFamily="2" charset="0"/>
              </a:rPr>
              <a:t>Total job postings: 48,028</a:t>
            </a:r>
          </a:p>
          <a:p>
            <a:r>
              <a:rPr lang="en-GB" sz="2000">
                <a:latin typeface="Helvetica" pitchFamily="2" charset="0"/>
              </a:rPr>
              <a:t>Job posting intensity: 3:1</a:t>
            </a:r>
          </a:p>
          <a:p>
            <a:r>
              <a:rPr lang="en-GB" sz="2000">
                <a:latin typeface="Helvetica" pitchFamily="2" charset="0"/>
              </a:rPr>
              <a:t>Unique job postings (September 2021): 15,590</a:t>
            </a:r>
            <a:endParaRPr lang="en-GB">
              <a:latin typeface="Helvetica" pitchFamily="2" charset="0"/>
            </a:endParaRPr>
          </a:p>
        </p:txBody>
      </p:sp>
      <p:sp>
        <p:nvSpPr>
          <p:cNvPr id="5" name="TextBox 4">
            <a:extLst>
              <a:ext uri="{FF2B5EF4-FFF2-40B4-BE49-F238E27FC236}">
                <a16:creationId xmlns:a16="http://schemas.microsoft.com/office/drawing/2014/main" id="{F549FD28-EB81-E584-3C1B-37E5F4BBE192}"/>
              </a:ext>
            </a:extLst>
          </p:cNvPr>
          <p:cNvSpPr txBox="1"/>
          <p:nvPr/>
        </p:nvSpPr>
        <p:spPr>
          <a:xfrm>
            <a:off x="406013" y="783978"/>
            <a:ext cx="3783215" cy="369332"/>
          </a:xfrm>
          <a:prstGeom prst="rect">
            <a:avLst/>
          </a:prstGeom>
          <a:noFill/>
        </p:spPr>
        <p:txBody>
          <a:bodyPr wrap="square">
            <a:spAutoFit/>
          </a:bodyPr>
          <a:lstStyle/>
          <a:p>
            <a:r>
              <a:rPr lang="en-US" sz="1800" b="1">
                <a:solidFill>
                  <a:srgbClr val="3F3F3F"/>
                </a:solidFill>
                <a:latin typeface="Helvetica" pitchFamily="2" charset="0"/>
              </a:rPr>
              <a:t>Source: </a:t>
            </a:r>
            <a:r>
              <a:rPr lang="en-US" altLang="zh-CN" sz="18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September 2022</a:t>
            </a:r>
            <a:endParaRPr lang="zh-CN" altLang="en-US">
              <a:solidFill>
                <a:srgbClr val="00B0F0"/>
              </a:solidFill>
              <a:latin typeface="Helvetica" pitchFamily="2" charset="0"/>
            </a:endParaRPr>
          </a:p>
        </p:txBody>
      </p:sp>
      <p:pic>
        <p:nvPicPr>
          <p:cNvPr id="6" name="Picture 5">
            <a:extLst>
              <a:ext uri="{FF2B5EF4-FFF2-40B4-BE49-F238E27FC236}">
                <a16:creationId xmlns:a16="http://schemas.microsoft.com/office/drawing/2014/main" id="{2BB06001-9899-5DDF-D213-92FDABA625BC}"/>
              </a:ext>
            </a:extLst>
          </p:cNvPr>
          <p:cNvPicPr>
            <a:picLocks noChangeAspect="1"/>
          </p:cNvPicPr>
          <p:nvPr/>
        </p:nvPicPr>
        <p:blipFill>
          <a:blip r:embed="rId3"/>
          <a:stretch>
            <a:fillRect/>
          </a:stretch>
        </p:blipFill>
        <p:spPr>
          <a:xfrm>
            <a:off x="302696" y="3962192"/>
            <a:ext cx="5565505" cy="2240957"/>
          </a:xfrm>
          <a:prstGeom prst="rect">
            <a:avLst/>
          </a:prstGeom>
        </p:spPr>
      </p:pic>
      <p:pic>
        <p:nvPicPr>
          <p:cNvPr id="9" name="Picture 8">
            <a:extLst>
              <a:ext uri="{FF2B5EF4-FFF2-40B4-BE49-F238E27FC236}">
                <a16:creationId xmlns:a16="http://schemas.microsoft.com/office/drawing/2014/main" id="{5394856C-A115-0B2E-AE3E-99A40D0888D3}"/>
              </a:ext>
            </a:extLst>
          </p:cNvPr>
          <p:cNvPicPr>
            <a:picLocks noChangeAspect="1"/>
          </p:cNvPicPr>
          <p:nvPr/>
        </p:nvPicPr>
        <p:blipFill>
          <a:blip r:embed="rId4"/>
          <a:stretch>
            <a:fillRect/>
          </a:stretch>
        </p:blipFill>
        <p:spPr>
          <a:xfrm>
            <a:off x="6095999" y="413917"/>
            <a:ext cx="5739614" cy="3015084"/>
          </a:xfrm>
          <a:prstGeom prst="rect">
            <a:avLst/>
          </a:prstGeom>
        </p:spPr>
      </p:pic>
      <p:pic>
        <p:nvPicPr>
          <p:cNvPr id="11" name="Picture 10">
            <a:extLst>
              <a:ext uri="{FF2B5EF4-FFF2-40B4-BE49-F238E27FC236}">
                <a16:creationId xmlns:a16="http://schemas.microsoft.com/office/drawing/2014/main" id="{C1F81A5B-BBCA-1CC6-B6FE-5AA0EF89D13D}"/>
              </a:ext>
            </a:extLst>
          </p:cNvPr>
          <p:cNvPicPr>
            <a:picLocks noChangeAspect="1"/>
          </p:cNvPicPr>
          <p:nvPr/>
        </p:nvPicPr>
        <p:blipFill>
          <a:blip r:embed="rId5"/>
          <a:stretch>
            <a:fillRect/>
          </a:stretch>
        </p:blipFill>
        <p:spPr>
          <a:xfrm>
            <a:off x="6095999" y="3545957"/>
            <a:ext cx="5787246" cy="2986505"/>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a:latin typeface="Helvetica" pitchFamily="2" charset="0"/>
              </a:rPr>
              <a:t>Wokingham</a:t>
            </a:r>
          </a:p>
        </p:txBody>
      </p:sp>
    </p:spTree>
    <p:extLst>
      <p:ext uri="{BB962C8B-B14F-4D97-AF65-F5344CB8AC3E}">
        <p14:creationId xmlns:p14="http://schemas.microsoft.com/office/powerpoint/2010/main" val="2780923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478971" y="299812"/>
            <a:ext cx="10689771" cy="1017361"/>
          </a:xfrm>
        </p:spPr>
        <p:txBody>
          <a:bodyPr>
            <a:noAutofit/>
          </a:bodyPr>
          <a:lstStyle/>
          <a:p>
            <a:r>
              <a:rPr lang="en-GB" sz="3600">
                <a:latin typeface="Helvetica" pitchFamily="2" charset="0"/>
              </a:rPr>
              <a:t>Unemployment figures and notable business news - September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478971" y="1474295"/>
            <a:ext cx="11234057" cy="4795875"/>
          </a:xfrm>
        </p:spPr>
        <p:txBody>
          <a:bodyPr>
            <a:noAutofit/>
          </a:bodyPr>
          <a:lstStyle/>
          <a:p>
            <a:pPr marL="0" indent="0">
              <a:lnSpc>
                <a:spcPct val="100000"/>
              </a:lnSpc>
              <a:spcBef>
                <a:spcPts val="600"/>
              </a:spcBef>
              <a:buNone/>
            </a:pPr>
            <a:r>
              <a:rPr lang="en-US" sz="1800" b="1">
                <a:latin typeface="Helvetica" pitchFamily="2" charset="0"/>
              </a:rPr>
              <a:t>Claimant unemployment to September 2022 (latest)</a:t>
            </a:r>
          </a:p>
          <a:p>
            <a:pPr>
              <a:lnSpc>
                <a:spcPct val="100000"/>
              </a:lnSpc>
            </a:pPr>
            <a:r>
              <a:rPr lang="en-GB" sz="1800">
                <a:latin typeface="Helvetica" pitchFamily="2" charset="0"/>
              </a:rPr>
              <a:t>1,720 claimants (1.6% of the working age population) in Wokingham UA</a:t>
            </a:r>
          </a:p>
          <a:p>
            <a:pPr marL="0" indent="0">
              <a:lnSpc>
                <a:spcPct val="100000"/>
              </a:lnSpc>
              <a:buNone/>
            </a:pPr>
            <a:r>
              <a:rPr lang="en-US" sz="1800" b="1">
                <a:latin typeface="Helvetica" pitchFamily="2" charset="0"/>
              </a:rPr>
              <a:t>Notable business news:</a:t>
            </a:r>
          </a:p>
          <a:p>
            <a:pPr fontAlgn="base">
              <a:lnSpc>
                <a:spcPct val="100000"/>
              </a:lnSpc>
            </a:pPr>
            <a:r>
              <a:rPr lang="en-GB" sz="1800">
                <a:effectLst/>
                <a:latin typeface="Helvetica" pitchFamily="2" charset="0"/>
                <a:ea typeface="Times New Roman" panose="02020603050405020304" pitchFamily="18" charset="0"/>
              </a:rPr>
              <a:t>Mulberry </a:t>
            </a:r>
            <a:r>
              <a:rPr lang="en-GB" sz="1800">
                <a:latin typeface="Helvetica" pitchFamily="2" charset="0"/>
                <a:ea typeface="Times New Roman" panose="02020603050405020304" pitchFamily="18" charset="0"/>
              </a:rPr>
              <a:t>Business Park, </a:t>
            </a:r>
            <a:r>
              <a:rPr lang="en-GB" sz="1800">
                <a:effectLst/>
                <a:latin typeface="Helvetica" pitchFamily="2" charset="0"/>
                <a:ea typeface="Times New Roman" panose="02020603050405020304" pitchFamily="18" charset="0"/>
              </a:rPr>
              <a:t>Wokingham will see the creation of new employment units after re-development plans were approved by the council. The plan involves the demolition of Nigra House, located on Fishponds Lane, and the construction of 12 new two-storey units with a storage and distribution, research and development, and general industry use. Wokingham Town and Parish Council’s offered no objection to the plans, stating they were “pleased” to see that it would be kept as an industrial site and not be converted into residential properties. It was recommended for approval by a council planning officer, subject to securing an employment plan which provides opportunities for “training, apprenticeship or other vocational initiatives” to develop local employability skills. – </a:t>
            </a:r>
            <a:r>
              <a:rPr lang="en-GB" sz="1800" u="sng">
                <a:solidFill>
                  <a:srgbClr val="00B0F0"/>
                </a:solidFill>
                <a:effectLst/>
                <a:latin typeface="Helvetica" pitchFamily="2"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LINK</a:t>
            </a:r>
            <a:r>
              <a:rPr lang="en-GB" sz="1800">
                <a:effectLst/>
                <a:latin typeface="Helvetica" pitchFamily="2" charset="0"/>
                <a:ea typeface="Times New Roman" panose="02020603050405020304" pitchFamily="18" charset="0"/>
              </a:rPr>
              <a:t>.</a:t>
            </a:r>
          </a:p>
          <a:p>
            <a:pPr marL="0" indent="0" fontAlgn="base">
              <a:lnSpc>
                <a:spcPct val="100000"/>
              </a:lnSpc>
              <a:buNone/>
            </a:pPr>
            <a:r>
              <a:rPr lang="en-GB" sz="1800" b="1">
                <a:latin typeface="Helvetica" pitchFamily="2" charset="0"/>
              </a:rPr>
              <a:t>Note: </a:t>
            </a:r>
            <a:r>
              <a:rPr lang="en-GB" sz="1800">
                <a:latin typeface="Helvetica" pitchFamily="2" charset="0"/>
              </a:rPr>
              <a:t>The LEP has been previously reporting on COVID-19 case rates in these monthly economic briefings. The dashboards containing this data have been shut down as April 2022 and, as a result, we will no longer be doing so.</a:t>
            </a:r>
            <a:endParaRPr lang="en-US" sz="2000">
              <a:latin typeface="Helvetica" pitchFamily="2" charset="0"/>
            </a:endParaRPr>
          </a:p>
          <a:p>
            <a:pPr>
              <a:lnSpc>
                <a:spcPct val="100000"/>
              </a:lnSpc>
              <a:spcBef>
                <a:spcPts val="600"/>
              </a:spcBef>
            </a:pPr>
            <a:endParaRPr lang="en-US" sz="1600">
              <a:latin typeface="Helvetica" pitchFamily="2" charset="0"/>
            </a:endParaRPr>
          </a:p>
        </p:txBody>
      </p:sp>
    </p:spTree>
    <p:extLst>
      <p:ext uri="{BB962C8B-B14F-4D97-AF65-F5344CB8AC3E}">
        <p14:creationId xmlns:p14="http://schemas.microsoft.com/office/powerpoint/2010/main" val="2021082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39336"/>
            <a:ext cx="10515600" cy="765510"/>
          </a:xfrm>
        </p:spPr>
        <p:txBody>
          <a:bodyPr>
            <a:normAutofit/>
          </a:bodyPr>
          <a:lstStyle/>
          <a:p>
            <a:r>
              <a:rPr lang="en-GB" sz="360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727935" y="1433561"/>
            <a:ext cx="6083526" cy="1807048"/>
          </a:xfrm>
        </p:spPr>
        <p:txBody>
          <a:bodyPr/>
          <a:lstStyle/>
          <a:p>
            <a:r>
              <a:rPr lang="en-GB" sz="2000">
                <a:latin typeface="Helvetica" pitchFamily="2" charset="0"/>
              </a:rPr>
              <a:t>Unique job postings: 3,010</a:t>
            </a:r>
          </a:p>
          <a:p>
            <a:r>
              <a:rPr lang="en-GB" sz="2000">
                <a:latin typeface="Helvetica" pitchFamily="2" charset="0"/>
              </a:rPr>
              <a:t>Total job postings: 7,189</a:t>
            </a:r>
          </a:p>
          <a:p>
            <a:r>
              <a:rPr lang="en-GB" sz="2000">
                <a:latin typeface="Helvetica" pitchFamily="2" charset="0"/>
              </a:rPr>
              <a:t>Job posting intensity: 2:1</a:t>
            </a:r>
          </a:p>
          <a:p>
            <a:r>
              <a:rPr lang="en-GB" sz="2000">
                <a:latin typeface="Helvetica" pitchFamily="2" charset="0"/>
              </a:rPr>
              <a:t>Unique job postings (September 2021): 2,806</a:t>
            </a:r>
            <a:endParaRPr lang="en-GB">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06013" y="787060"/>
            <a:ext cx="3942703" cy="369332"/>
          </a:xfrm>
          <a:prstGeom prst="rect">
            <a:avLst/>
          </a:prstGeom>
          <a:noFill/>
        </p:spPr>
        <p:txBody>
          <a:bodyPr wrap="square">
            <a:spAutoFit/>
          </a:bodyPr>
          <a:lstStyle/>
          <a:p>
            <a:r>
              <a:rPr lang="en-US" sz="1800" b="1">
                <a:solidFill>
                  <a:srgbClr val="3F3F3F"/>
                </a:solidFill>
                <a:latin typeface="Helvetica" pitchFamily="2" charset="0"/>
              </a:rPr>
              <a:t>Source: </a:t>
            </a:r>
            <a:r>
              <a:rPr lang="en-US" altLang="zh-CN" sz="18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September 2022</a:t>
            </a:r>
            <a:endParaRPr lang="zh-CN" altLang="en-US">
              <a:solidFill>
                <a:srgbClr val="00B0F0"/>
              </a:solidFill>
              <a:latin typeface="Helvetica" pitchFamily="2" charset="0"/>
            </a:endParaRPr>
          </a:p>
        </p:txBody>
      </p:sp>
      <p:pic>
        <p:nvPicPr>
          <p:cNvPr id="5" name="Picture 4">
            <a:extLst>
              <a:ext uri="{FF2B5EF4-FFF2-40B4-BE49-F238E27FC236}">
                <a16:creationId xmlns:a16="http://schemas.microsoft.com/office/drawing/2014/main" id="{1B8440B3-7CD5-A457-4FF3-F01D68B558C5}"/>
              </a:ext>
            </a:extLst>
          </p:cNvPr>
          <p:cNvPicPr>
            <a:picLocks noChangeAspect="1"/>
          </p:cNvPicPr>
          <p:nvPr/>
        </p:nvPicPr>
        <p:blipFill>
          <a:blip r:embed="rId3"/>
          <a:stretch>
            <a:fillRect/>
          </a:stretch>
        </p:blipFill>
        <p:spPr>
          <a:xfrm>
            <a:off x="318281" y="3429000"/>
            <a:ext cx="5777718" cy="2329187"/>
          </a:xfrm>
          <a:prstGeom prst="rect">
            <a:avLst/>
          </a:prstGeom>
        </p:spPr>
      </p:pic>
      <p:pic>
        <p:nvPicPr>
          <p:cNvPr id="8" name="Picture 7">
            <a:extLst>
              <a:ext uri="{FF2B5EF4-FFF2-40B4-BE49-F238E27FC236}">
                <a16:creationId xmlns:a16="http://schemas.microsoft.com/office/drawing/2014/main" id="{516C3DE4-7D20-34A7-A924-1A919D66AC06}"/>
              </a:ext>
            </a:extLst>
          </p:cNvPr>
          <p:cNvPicPr>
            <a:picLocks noChangeAspect="1"/>
          </p:cNvPicPr>
          <p:nvPr/>
        </p:nvPicPr>
        <p:blipFill>
          <a:blip r:embed="rId4"/>
          <a:stretch>
            <a:fillRect/>
          </a:stretch>
        </p:blipFill>
        <p:spPr>
          <a:xfrm>
            <a:off x="6458637" y="447259"/>
            <a:ext cx="5376976" cy="2793350"/>
          </a:xfrm>
          <a:prstGeom prst="rect">
            <a:avLst/>
          </a:prstGeom>
        </p:spPr>
      </p:pic>
      <p:pic>
        <p:nvPicPr>
          <p:cNvPr id="11" name="Picture 10">
            <a:extLst>
              <a:ext uri="{FF2B5EF4-FFF2-40B4-BE49-F238E27FC236}">
                <a16:creationId xmlns:a16="http://schemas.microsoft.com/office/drawing/2014/main" id="{524E92A2-278C-0142-641D-F4CE62FEB7FA}"/>
              </a:ext>
            </a:extLst>
          </p:cNvPr>
          <p:cNvPicPr>
            <a:picLocks noChangeAspect="1"/>
          </p:cNvPicPr>
          <p:nvPr/>
        </p:nvPicPr>
        <p:blipFill>
          <a:blip r:embed="rId5"/>
          <a:stretch>
            <a:fillRect/>
          </a:stretch>
        </p:blipFill>
        <p:spPr>
          <a:xfrm>
            <a:off x="6458637" y="3517778"/>
            <a:ext cx="5429635" cy="2750480"/>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a:latin typeface="Helvetica" pitchFamily="2" charset="0"/>
              </a:rPr>
              <a:t>Windsor and Maidenhead</a:t>
            </a:r>
          </a:p>
        </p:txBody>
      </p:sp>
    </p:spTree>
    <p:extLst>
      <p:ext uri="{BB962C8B-B14F-4D97-AF65-F5344CB8AC3E}">
        <p14:creationId xmlns:p14="http://schemas.microsoft.com/office/powerpoint/2010/main" val="3034170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680357" y="332468"/>
            <a:ext cx="10831286" cy="995589"/>
          </a:xfrm>
        </p:spPr>
        <p:txBody>
          <a:bodyPr>
            <a:noAutofit/>
          </a:bodyPr>
          <a:lstStyle/>
          <a:p>
            <a:r>
              <a:rPr lang="en-GB" sz="3600">
                <a:latin typeface="Helvetica" pitchFamily="2" charset="0"/>
              </a:rPr>
              <a:t>Unemployment figures and notable business news - September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lnSpc>
                <a:spcPct val="100000"/>
              </a:lnSpc>
              <a:buNone/>
            </a:pPr>
            <a:r>
              <a:rPr lang="en-US" sz="1800" b="1">
                <a:latin typeface="Helvetica" pitchFamily="2" charset="0"/>
              </a:rPr>
              <a:t>Claimant unemployment September 2022 (latest)</a:t>
            </a:r>
          </a:p>
          <a:p>
            <a:pPr>
              <a:lnSpc>
                <a:spcPct val="100000"/>
              </a:lnSpc>
            </a:pPr>
            <a:r>
              <a:rPr lang="en-GB" sz="1800">
                <a:latin typeface="Helvetica" pitchFamily="2" charset="0"/>
              </a:rPr>
              <a:t>2,100 claimants (2.</a:t>
            </a:r>
            <a:r>
              <a:rPr lang="en-US" sz="1800">
                <a:latin typeface="Helvetica" pitchFamily="2" charset="0"/>
              </a:rPr>
              <a:t>3</a:t>
            </a:r>
            <a:r>
              <a:rPr lang="en-GB" sz="1800">
                <a:latin typeface="Helvetica" pitchFamily="2" charset="0"/>
              </a:rPr>
              <a:t>% of the working age population) in Windsor and Maidenhead UA</a:t>
            </a:r>
          </a:p>
          <a:p>
            <a:pPr marL="0" indent="0">
              <a:lnSpc>
                <a:spcPct val="100000"/>
              </a:lnSpc>
              <a:buNone/>
            </a:pPr>
            <a:r>
              <a:rPr lang="en-US" sz="1800" b="1">
                <a:latin typeface="Helvetica" pitchFamily="2" charset="0"/>
              </a:rPr>
              <a:t>Notable business news:</a:t>
            </a:r>
          </a:p>
          <a:p>
            <a:pPr>
              <a:lnSpc>
                <a:spcPct val="100000"/>
              </a:lnSpc>
            </a:pPr>
            <a:r>
              <a:rPr lang="en-GB" sz="1800">
                <a:latin typeface="Helvetica" pitchFamily="2" charset="0"/>
              </a:rPr>
              <a:t>Fi.Fest music festival is set to return to Fifield, Maidenhead next summer. Now in its 5th year, organisers boast that it will be the biggest yet, with chart topping acts to feature in the line-up. The celebration of live music, entertainment and family attractions, will take place on Saturday, July 8, 2023, running through the day and into the night. With something for the whole family, there will be a dedicated kidszone and kids’ stage, and a large variety of refreshment and food options. Further details will be released later this month.</a:t>
            </a:r>
            <a:r>
              <a:rPr lang="en-US" sz="1800">
                <a:latin typeface="Helvetica" pitchFamily="2" charset="0"/>
              </a:rPr>
              <a:t>– </a:t>
            </a:r>
            <a:r>
              <a:rPr lang="en-US" sz="1800">
                <a:solidFill>
                  <a:srgbClr val="00B0F0"/>
                </a:solidFill>
                <a:latin typeface="Helvetica" pitchFamily="2" charset="0"/>
                <a:hlinkClick r:id="rId2">
                  <a:extLst>
                    <a:ext uri="{A12FA001-AC4F-418D-AE19-62706E023703}">
                      <ahyp:hlinkClr xmlns:ahyp="http://schemas.microsoft.com/office/drawing/2018/hyperlinkcolor" val="tx"/>
                    </a:ext>
                  </a:extLst>
                </a:hlinkClick>
              </a:rPr>
              <a:t>LINK</a:t>
            </a:r>
            <a:r>
              <a:rPr lang="en-US" sz="1800">
                <a:latin typeface="Helvetica" pitchFamily="2" charset="0"/>
              </a:rPr>
              <a:t>.</a:t>
            </a:r>
          </a:p>
          <a:p>
            <a:pPr marL="0" indent="0">
              <a:lnSpc>
                <a:spcPct val="100000"/>
              </a:lnSpc>
              <a:buNone/>
            </a:pPr>
            <a:r>
              <a:rPr lang="en-GB" sz="1800" b="1">
                <a:latin typeface="Helvetica" pitchFamily="2" charset="0"/>
              </a:rPr>
              <a:t>Note: </a:t>
            </a:r>
            <a:r>
              <a:rPr lang="en-GB" sz="1800">
                <a:latin typeface="Helvetica" pitchFamily="2" charset="0"/>
              </a:rPr>
              <a:t>The LEP has been previously reporting on COVID-19 case rates in these monthly economic briefings. The dashboards containing this data have been shut down as April 2022 and, as a result, we will no longer be doing so.</a:t>
            </a:r>
            <a:endParaRPr lang="en-US" sz="1800" b="1">
              <a:latin typeface="Helvetica" pitchFamily="2" charset="0"/>
            </a:endParaRPr>
          </a:p>
        </p:txBody>
      </p:sp>
    </p:spTree>
    <p:extLst>
      <p:ext uri="{BB962C8B-B14F-4D97-AF65-F5344CB8AC3E}">
        <p14:creationId xmlns:p14="http://schemas.microsoft.com/office/powerpoint/2010/main" val="384645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03868"/>
            <a:ext cx="10515600" cy="760413"/>
          </a:xfrm>
        </p:spPr>
        <p:txBody>
          <a:bodyPr>
            <a:normAutofit/>
          </a:bodyPr>
          <a:lstStyle/>
          <a:p>
            <a:r>
              <a:rPr lang="en-GB" sz="360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74037" y="1499792"/>
            <a:ext cx="5645476" cy="2000647"/>
          </a:xfrm>
        </p:spPr>
        <p:txBody>
          <a:bodyPr/>
          <a:lstStyle/>
          <a:p>
            <a:r>
              <a:rPr lang="en-GB" sz="2000">
                <a:latin typeface="Helvetica" pitchFamily="2" charset="0"/>
              </a:rPr>
              <a:t>Unique job postings: 6,113</a:t>
            </a:r>
          </a:p>
          <a:p>
            <a:r>
              <a:rPr lang="en-GB" sz="2000">
                <a:latin typeface="Helvetica" pitchFamily="2" charset="0"/>
              </a:rPr>
              <a:t>Total job postings: 14,285</a:t>
            </a:r>
          </a:p>
          <a:p>
            <a:r>
              <a:rPr lang="en-GB" sz="2000">
                <a:latin typeface="Helvetica" pitchFamily="2" charset="0"/>
              </a:rPr>
              <a:t>Job posting intensity: 2:1</a:t>
            </a:r>
          </a:p>
          <a:p>
            <a:r>
              <a:rPr lang="en-GB" sz="2000">
                <a:latin typeface="Helvetica" pitchFamily="2" charset="0"/>
              </a:rPr>
              <a:t>Unique job postings (September 2021): 5,893</a:t>
            </a:r>
            <a:endParaRPr lang="en-GB">
              <a:latin typeface="Helvetica" pitchFamily="2" charset="0"/>
            </a:endParaRPr>
          </a:p>
        </p:txBody>
      </p:sp>
      <p:sp>
        <p:nvSpPr>
          <p:cNvPr id="5" name="TextBox 4">
            <a:extLst>
              <a:ext uri="{FF2B5EF4-FFF2-40B4-BE49-F238E27FC236}">
                <a16:creationId xmlns:a16="http://schemas.microsoft.com/office/drawing/2014/main" id="{924D96CD-172E-B619-B5BE-EBB01E8DB8CE}"/>
              </a:ext>
            </a:extLst>
          </p:cNvPr>
          <p:cNvSpPr txBox="1"/>
          <p:nvPr/>
        </p:nvSpPr>
        <p:spPr>
          <a:xfrm>
            <a:off x="406013" y="776428"/>
            <a:ext cx="3751317" cy="369332"/>
          </a:xfrm>
          <a:prstGeom prst="rect">
            <a:avLst/>
          </a:prstGeom>
          <a:noFill/>
        </p:spPr>
        <p:txBody>
          <a:bodyPr wrap="square">
            <a:spAutoFit/>
          </a:bodyPr>
          <a:lstStyle/>
          <a:p>
            <a:r>
              <a:rPr lang="en-US" sz="1800" b="1">
                <a:solidFill>
                  <a:srgbClr val="3F3F3F"/>
                </a:solidFill>
                <a:latin typeface="Helvetica" pitchFamily="2" charset="0"/>
              </a:rPr>
              <a:t>Source: </a:t>
            </a:r>
            <a:r>
              <a:rPr lang="en-US" altLang="zh-CN" sz="18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September 2022</a:t>
            </a:r>
            <a:endParaRPr lang="zh-CN" altLang="en-US">
              <a:solidFill>
                <a:srgbClr val="00B0F0"/>
              </a:solidFill>
              <a:latin typeface="Helvetica" pitchFamily="2" charset="0"/>
            </a:endParaRPr>
          </a:p>
        </p:txBody>
      </p:sp>
      <p:pic>
        <p:nvPicPr>
          <p:cNvPr id="6" name="Picture 5">
            <a:extLst>
              <a:ext uri="{FF2B5EF4-FFF2-40B4-BE49-F238E27FC236}">
                <a16:creationId xmlns:a16="http://schemas.microsoft.com/office/drawing/2014/main" id="{5C10AF53-3204-028F-47FD-C18960EFE0E8}"/>
              </a:ext>
            </a:extLst>
          </p:cNvPr>
          <p:cNvPicPr>
            <a:picLocks noChangeAspect="1"/>
          </p:cNvPicPr>
          <p:nvPr/>
        </p:nvPicPr>
        <p:blipFill>
          <a:blip r:embed="rId3"/>
          <a:stretch>
            <a:fillRect/>
          </a:stretch>
        </p:blipFill>
        <p:spPr>
          <a:xfrm>
            <a:off x="231881" y="3803047"/>
            <a:ext cx="5864119" cy="2324253"/>
          </a:xfrm>
          <a:prstGeom prst="rect">
            <a:avLst/>
          </a:prstGeom>
        </p:spPr>
      </p:pic>
      <p:pic>
        <p:nvPicPr>
          <p:cNvPr id="9" name="Picture 8">
            <a:extLst>
              <a:ext uri="{FF2B5EF4-FFF2-40B4-BE49-F238E27FC236}">
                <a16:creationId xmlns:a16="http://schemas.microsoft.com/office/drawing/2014/main" id="{CA9260A1-A3C5-C243-E457-343A333B2A09}"/>
              </a:ext>
            </a:extLst>
          </p:cNvPr>
          <p:cNvPicPr>
            <a:picLocks noChangeAspect="1"/>
          </p:cNvPicPr>
          <p:nvPr/>
        </p:nvPicPr>
        <p:blipFill>
          <a:blip r:embed="rId4"/>
          <a:stretch>
            <a:fillRect/>
          </a:stretch>
        </p:blipFill>
        <p:spPr>
          <a:xfrm>
            <a:off x="6187537" y="423443"/>
            <a:ext cx="5705234" cy="2958096"/>
          </a:xfrm>
          <a:prstGeom prst="rect">
            <a:avLst/>
          </a:prstGeom>
        </p:spPr>
      </p:pic>
      <p:pic>
        <p:nvPicPr>
          <p:cNvPr id="12" name="Picture 11">
            <a:extLst>
              <a:ext uri="{FF2B5EF4-FFF2-40B4-BE49-F238E27FC236}">
                <a16:creationId xmlns:a16="http://schemas.microsoft.com/office/drawing/2014/main" id="{E657F451-C66B-97FF-528F-B202CE1EE0D3}"/>
              </a:ext>
            </a:extLst>
          </p:cNvPr>
          <p:cNvPicPr>
            <a:picLocks noChangeAspect="1"/>
          </p:cNvPicPr>
          <p:nvPr/>
        </p:nvPicPr>
        <p:blipFill>
          <a:blip r:embed="rId5"/>
          <a:stretch>
            <a:fillRect/>
          </a:stretch>
        </p:blipFill>
        <p:spPr>
          <a:xfrm>
            <a:off x="6215742" y="3500439"/>
            <a:ext cx="5677029" cy="2882830"/>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a:latin typeface="Helvetica" pitchFamily="2" charset="0"/>
              </a:rPr>
              <a:t>West Berkshire</a:t>
            </a:r>
          </a:p>
        </p:txBody>
      </p:sp>
    </p:spTree>
    <p:extLst>
      <p:ext uri="{BB962C8B-B14F-4D97-AF65-F5344CB8AC3E}">
        <p14:creationId xmlns:p14="http://schemas.microsoft.com/office/powerpoint/2010/main" val="132341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122362"/>
            <a:ext cx="9144000" cy="2414587"/>
          </a:xfrm>
        </p:spPr>
        <p:txBody>
          <a:bodyPr anchor="ctr" anchorCtr="0"/>
          <a:lstStyle/>
          <a:p>
            <a:r>
              <a:rPr lang="en-GB">
                <a:latin typeface="Helvetica" pitchFamily="2" charset="0"/>
              </a:rPr>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a:latin typeface="Helvetica" pitchFamily="2" charset="0"/>
              </a:rPr>
              <a:t>September 2022</a:t>
            </a:r>
          </a:p>
        </p:txBody>
      </p:sp>
    </p:spTree>
    <p:extLst>
      <p:ext uri="{BB962C8B-B14F-4D97-AF65-F5344CB8AC3E}">
        <p14:creationId xmlns:p14="http://schemas.microsoft.com/office/powerpoint/2010/main" val="2119222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838199" y="365125"/>
            <a:ext cx="10787743" cy="1028246"/>
          </a:xfrm>
        </p:spPr>
        <p:txBody>
          <a:bodyPr>
            <a:noAutofit/>
          </a:bodyPr>
          <a:lstStyle/>
          <a:p>
            <a:r>
              <a:rPr lang="en-GB" sz="3600">
                <a:latin typeface="Helvetica" pitchFamily="2" charset="0"/>
              </a:rPr>
              <a:t>Unemployment figures and notable business news - September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lnSpc>
                <a:spcPct val="100000"/>
              </a:lnSpc>
              <a:buNone/>
            </a:pPr>
            <a:r>
              <a:rPr lang="en-US" sz="1800" b="1">
                <a:latin typeface="Helvetica" pitchFamily="2" charset="0"/>
              </a:rPr>
              <a:t>Claimant unemployment to September 2022 (latest)</a:t>
            </a:r>
          </a:p>
          <a:p>
            <a:pPr>
              <a:lnSpc>
                <a:spcPct val="100000"/>
              </a:lnSpc>
            </a:pPr>
            <a:r>
              <a:rPr lang="en-GB" sz="1800">
                <a:latin typeface="Helvetica" pitchFamily="2" charset="0"/>
              </a:rPr>
              <a:t>2,115 claimants (2.</a:t>
            </a:r>
            <a:r>
              <a:rPr lang="en-US" sz="1800">
                <a:latin typeface="Helvetica" pitchFamily="2" charset="0"/>
              </a:rPr>
              <a:t>2</a:t>
            </a:r>
            <a:r>
              <a:rPr lang="en-GB" sz="1800">
                <a:latin typeface="Helvetica" pitchFamily="2" charset="0"/>
              </a:rPr>
              <a:t>% of the working age population) in West Berkshire UA</a:t>
            </a:r>
          </a:p>
          <a:p>
            <a:pPr marL="0" indent="0">
              <a:lnSpc>
                <a:spcPct val="100000"/>
              </a:lnSpc>
              <a:buNone/>
            </a:pPr>
            <a:r>
              <a:rPr lang="en-US" sz="1800" b="1">
                <a:latin typeface="Helvetica" pitchFamily="2" charset="0"/>
              </a:rPr>
              <a:t>Notable business news:</a:t>
            </a:r>
          </a:p>
          <a:p>
            <a:pPr>
              <a:lnSpc>
                <a:spcPct val="100000"/>
              </a:lnSpc>
            </a:pPr>
            <a:r>
              <a:rPr lang="en-GB" sz="1800">
                <a:effectLst/>
                <a:latin typeface="Helvetica" pitchFamily="2" charset="0"/>
                <a:ea typeface="Calibri" panose="020F0502020204030204" pitchFamily="34" charset="0"/>
                <a:cs typeface="Calibri" panose="020F0502020204030204" pitchFamily="34" charset="0"/>
              </a:rPr>
              <a:t>Construction work has begun on three new business units on the south side of Newbury station as the railway station’s multi-million-pound redevelopment continues. Great Western Railway is working with West Berkshire Council and Berkshire Local Enterprise Partnership (LEP) to deliver the scheme, designed to help support the town’s economic development and increase employment opportunities. The three new units which will be located on the south side of the station..</a:t>
            </a:r>
            <a:r>
              <a:rPr lang="en-GB" sz="1800">
                <a:effectLst/>
                <a:latin typeface="Helvetica" pitchFamily="2" charset="0"/>
                <a:ea typeface="Calibri" panose="020F0502020204030204" pitchFamily="34" charset="0"/>
              </a:rPr>
              <a:t>– </a:t>
            </a:r>
            <a:r>
              <a:rPr lang="en-GB" sz="1800" u="sng">
                <a:solidFill>
                  <a:srgbClr val="00B0F0"/>
                </a:solidFill>
                <a:effectLst/>
                <a:latin typeface="Helvetica"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LINK</a:t>
            </a:r>
            <a:r>
              <a:rPr lang="en-GB" sz="1800">
                <a:effectLst/>
                <a:latin typeface="Helvetica" pitchFamily="2" charset="0"/>
                <a:ea typeface="Calibri" panose="020F0502020204030204" pitchFamily="34" charset="0"/>
              </a:rPr>
              <a:t>.</a:t>
            </a:r>
            <a:endParaRPr lang="en-US" sz="1800">
              <a:latin typeface="Helvetica" pitchFamily="2" charset="0"/>
            </a:endParaRPr>
          </a:p>
          <a:p>
            <a:pPr marL="0" indent="0" fontAlgn="base">
              <a:lnSpc>
                <a:spcPct val="100000"/>
              </a:lnSpc>
              <a:buNone/>
            </a:pPr>
            <a:r>
              <a:rPr lang="en-GB" sz="1800" b="1">
                <a:latin typeface="Helvetica" pitchFamily="2" charset="0"/>
              </a:rPr>
              <a:t>Note: </a:t>
            </a:r>
            <a:r>
              <a:rPr lang="en-GB" sz="1800">
                <a:latin typeface="Helvetica" pitchFamily="2" charset="0"/>
              </a:rPr>
              <a:t>The LEP has been previously reporting on COVID-19 case rates in these monthly economic briefings. The dashboards containing this data have been shut down as April 2022 and, as a result, we will no longer be doing so.</a:t>
            </a:r>
            <a:endParaRPr lang="en-US" sz="1800" b="1">
              <a:latin typeface="Helvetica" pitchFamily="2" charset="0"/>
            </a:endParaRPr>
          </a:p>
        </p:txBody>
      </p:sp>
    </p:spTree>
    <p:extLst>
      <p:ext uri="{BB962C8B-B14F-4D97-AF65-F5344CB8AC3E}">
        <p14:creationId xmlns:p14="http://schemas.microsoft.com/office/powerpoint/2010/main" val="1115866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47203"/>
            <a:ext cx="10515600" cy="760413"/>
          </a:xfrm>
        </p:spPr>
        <p:txBody>
          <a:bodyPr>
            <a:normAutofit/>
          </a:bodyPr>
          <a:lstStyle/>
          <a:p>
            <a:r>
              <a:rPr lang="en-GB" sz="360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06013" y="1568739"/>
            <a:ext cx="5559599" cy="1737987"/>
          </a:xfrm>
        </p:spPr>
        <p:txBody>
          <a:bodyPr>
            <a:normAutofit/>
          </a:bodyPr>
          <a:lstStyle/>
          <a:p>
            <a:r>
              <a:rPr lang="en-GB" sz="2000">
                <a:latin typeface="Helvetica" pitchFamily="2" charset="0"/>
              </a:rPr>
              <a:t>Unique job postings: 4,129</a:t>
            </a:r>
          </a:p>
          <a:p>
            <a:r>
              <a:rPr lang="en-GB" sz="2000">
                <a:latin typeface="Helvetica" pitchFamily="2" charset="0"/>
              </a:rPr>
              <a:t>Total job postings: 9,059</a:t>
            </a:r>
          </a:p>
          <a:p>
            <a:r>
              <a:rPr lang="en-GB" sz="2000">
                <a:latin typeface="Helvetica" pitchFamily="2" charset="0"/>
              </a:rPr>
              <a:t>Job posting intensity: 2:1</a:t>
            </a:r>
          </a:p>
          <a:p>
            <a:r>
              <a:rPr lang="en-GB" sz="2000">
                <a:latin typeface="Helvetica" pitchFamily="2" charset="0"/>
              </a:rPr>
              <a:t>Unique job postings (September 2021): 4,295</a:t>
            </a:r>
            <a:endParaRPr lang="en-GB">
              <a:latin typeface="Helvetica" pitchFamily="2" charset="0"/>
            </a:endParaRPr>
          </a:p>
        </p:txBody>
      </p:sp>
      <p:sp>
        <p:nvSpPr>
          <p:cNvPr id="6" name="TextBox 5">
            <a:extLst>
              <a:ext uri="{FF2B5EF4-FFF2-40B4-BE49-F238E27FC236}">
                <a16:creationId xmlns:a16="http://schemas.microsoft.com/office/drawing/2014/main" id="{7D57270C-018B-0DC9-262B-58E1F18C929D}"/>
              </a:ext>
            </a:extLst>
          </p:cNvPr>
          <p:cNvSpPr txBox="1"/>
          <p:nvPr/>
        </p:nvSpPr>
        <p:spPr>
          <a:xfrm>
            <a:off x="406013" y="808326"/>
            <a:ext cx="3857643" cy="371889"/>
          </a:xfrm>
          <a:prstGeom prst="rect">
            <a:avLst/>
          </a:prstGeom>
          <a:noFill/>
        </p:spPr>
        <p:txBody>
          <a:bodyPr wrap="square">
            <a:spAutoFit/>
          </a:bodyPr>
          <a:lstStyle/>
          <a:p>
            <a:r>
              <a:rPr lang="en-US" sz="1800" b="1">
                <a:solidFill>
                  <a:srgbClr val="3F3F3F"/>
                </a:solidFill>
                <a:latin typeface="Helvetica" pitchFamily="2" charset="0"/>
              </a:rPr>
              <a:t>Source: </a:t>
            </a:r>
            <a:r>
              <a:rPr lang="en-US" altLang="zh-CN" sz="1800" b="1">
                <a:solidFill>
                  <a:srgbClr val="00B0F0"/>
                </a:solidFill>
                <a:latin typeface="Helvetica" pitchFamily="2" charset="0"/>
                <a:hlinkClick r:id="rId2">
                  <a:extLst>
                    <a:ext uri="{A12FA001-AC4F-418D-AE19-62706E023703}">
                      <ahyp:hlinkClr xmlns:ahyp="http://schemas.microsoft.com/office/drawing/2018/hyperlinkcolor" val="tx"/>
                    </a:ext>
                  </a:extLst>
                </a:hlinkClick>
              </a:rPr>
              <a:t>EMSI, September 2022</a:t>
            </a:r>
            <a:endParaRPr lang="zh-CN" altLang="en-US">
              <a:solidFill>
                <a:srgbClr val="00B0F0"/>
              </a:solidFill>
              <a:latin typeface="Helvetica" pitchFamily="2" charset="0"/>
            </a:endParaRPr>
          </a:p>
        </p:txBody>
      </p:sp>
      <p:pic>
        <p:nvPicPr>
          <p:cNvPr id="5" name="Picture 4">
            <a:extLst>
              <a:ext uri="{FF2B5EF4-FFF2-40B4-BE49-F238E27FC236}">
                <a16:creationId xmlns:a16="http://schemas.microsoft.com/office/drawing/2014/main" id="{660A8DD8-E61E-6967-5F13-AC60DD162665}"/>
              </a:ext>
            </a:extLst>
          </p:cNvPr>
          <p:cNvPicPr>
            <a:picLocks noChangeAspect="1"/>
          </p:cNvPicPr>
          <p:nvPr/>
        </p:nvPicPr>
        <p:blipFill>
          <a:blip r:embed="rId3"/>
          <a:stretch>
            <a:fillRect/>
          </a:stretch>
        </p:blipFill>
        <p:spPr>
          <a:xfrm>
            <a:off x="332571" y="3739539"/>
            <a:ext cx="5559599" cy="2228435"/>
          </a:xfrm>
          <a:prstGeom prst="rect">
            <a:avLst/>
          </a:prstGeom>
        </p:spPr>
      </p:pic>
      <p:pic>
        <p:nvPicPr>
          <p:cNvPr id="9" name="Picture 8">
            <a:extLst>
              <a:ext uri="{FF2B5EF4-FFF2-40B4-BE49-F238E27FC236}">
                <a16:creationId xmlns:a16="http://schemas.microsoft.com/office/drawing/2014/main" id="{C54FE83B-523B-4BD4-700E-DD8DA812A25A}"/>
              </a:ext>
            </a:extLst>
          </p:cNvPr>
          <p:cNvPicPr>
            <a:picLocks noChangeAspect="1"/>
          </p:cNvPicPr>
          <p:nvPr/>
        </p:nvPicPr>
        <p:blipFill>
          <a:blip r:embed="rId4"/>
          <a:stretch>
            <a:fillRect/>
          </a:stretch>
        </p:blipFill>
        <p:spPr>
          <a:xfrm>
            <a:off x="6096000" y="423443"/>
            <a:ext cx="5815824" cy="3005557"/>
          </a:xfrm>
          <a:prstGeom prst="rect">
            <a:avLst/>
          </a:prstGeom>
        </p:spPr>
      </p:pic>
      <p:pic>
        <p:nvPicPr>
          <p:cNvPr id="12" name="Picture 11">
            <a:extLst>
              <a:ext uri="{FF2B5EF4-FFF2-40B4-BE49-F238E27FC236}">
                <a16:creationId xmlns:a16="http://schemas.microsoft.com/office/drawing/2014/main" id="{EF1ABBFB-AA50-FCBF-A847-77DCC6A97C66}"/>
              </a:ext>
            </a:extLst>
          </p:cNvPr>
          <p:cNvPicPr>
            <a:picLocks noChangeAspect="1"/>
          </p:cNvPicPr>
          <p:nvPr/>
        </p:nvPicPr>
        <p:blipFill>
          <a:blip r:embed="rId5"/>
          <a:stretch>
            <a:fillRect/>
          </a:stretch>
        </p:blipFill>
        <p:spPr>
          <a:xfrm>
            <a:off x="6096000" y="3428999"/>
            <a:ext cx="5763429" cy="2969615"/>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0ACA460-1E29-8B20-6E1F-0683C0AA5133}"/>
              </a:ext>
            </a:extLst>
          </p:cNvPr>
          <p:cNvSpPr txBox="1"/>
          <p:nvPr/>
        </p:nvSpPr>
        <p:spPr>
          <a:xfrm>
            <a:off x="423738" y="1040178"/>
            <a:ext cx="11144483" cy="5355312"/>
          </a:xfrm>
          <a:prstGeom prst="rect">
            <a:avLst/>
          </a:prstGeom>
          <a:noFill/>
        </p:spPr>
        <p:txBody>
          <a:bodyPr wrap="square" rtlCol="0">
            <a:spAutoFit/>
          </a:bodyPr>
          <a:lstStyle/>
          <a:p>
            <a:pPr algn="l"/>
            <a:r>
              <a:rPr lang="en-GB" sz="1900">
                <a:latin typeface="Helvetica" pitchFamily="2" charset="0"/>
              </a:rPr>
              <a:t>The world economy is paying a high price for Russia’s war against Ukraine. The four main takeaways are:</a:t>
            </a:r>
          </a:p>
          <a:p>
            <a:pPr algn="l"/>
            <a:endParaRPr lang="en-GB" sz="1900">
              <a:latin typeface="Helvetica" pitchFamily="2" charset="0"/>
            </a:endParaRPr>
          </a:p>
          <a:p>
            <a:pPr marL="285750" indent="-285750" algn="l">
              <a:buFont typeface="Arial" panose="020B0604020202020204" pitchFamily="34" charset="0"/>
              <a:buChar char="•"/>
            </a:pPr>
            <a:r>
              <a:rPr lang="en-GB" sz="1900" b="1">
                <a:latin typeface="Helvetica" pitchFamily="2" charset="0"/>
              </a:rPr>
              <a:t>The world economy is slowing more than anticipated. </a:t>
            </a:r>
            <a:r>
              <a:rPr lang="en-GB" sz="1900">
                <a:latin typeface="Helvetica" pitchFamily="2" charset="0"/>
              </a:rPr>
              <a:t>Global growth is projected to slow from 3% in 2022 to 2¼ per cent in 2023, well below the pace foreseen prior to the war.</a:t>
            </a:r>
          </a:p>
          <a:p>
            <a:pPr marL="285750" indent="-285750" algn="l">
              <a:buFont typeface="Arial" panose="020B0604020202020204" pitchFamily="34" charset="0"/>
              <a:buChar char="•"/>
            </a:pPr>
            <a:endParaRPr lang="en-GB" sz="1900">
              <a:latin typeface="Helvetica" pitchFamily="2" charset="0"/>
            </a:endParaRPr>
          </a:p>
          <a:p>
            <a:pPr marL="285750" indent="-285750" algn="l">
              <a:buFont typeface="Arial" panose="020B0604020202020204" pitchFamily="34" charset="0"/>
              <a:buChar char="•"/>
            </a:pPr>
            <a:r>
              <a:rPr lang="en-GB" sz="1900" b="1">
                <a:latin typeface="Helvetica" pitchFamily="2" charset="0"/>
              </a:rPr>
              <a:t>Inflation has become more widespread</a:t>
            </a:r>
            <a:r>
              <a:rPr lang="en-GB" sz="1900">
                <a:latin typeface="Helvetica" pitchFamily="2" charset="0"/>
              </a:rPr>
              <a:t>. More than half of the items in the price index show inflation above 4% in the United Kingdom.</a:t>
            </a:r>
          </a:p>
          <a:p>
            <a:pPr marL="285750" indent="-285750" algn="l">
              <a:buFont typeface="Arial" panose="020B0604020202020204" pitchFamily="34" charset="0"/>
              <a:buChar char="•"/>
            </a:pPr>
            <a:endParaRPr lang="en-GB" sz="1900">
              <a:latin typeface="Helvetica" pitchFamily="2" charset="0"/>
            </a:endParaRPr>
          </a:p>
          <a:p>
            <a:pPr marL="285750" indent="-285750" algn="l">
              <a:buFont typeface="Arial" panose="020B0604020202020204" pitchFamily="34" charset="0"/>
              <a:buChar char="•"/>
            </a:pPr>
            <a:r>
              <a:rPr lang="en-GB" sz="1900" b="1">
                <a:latin typeface="Helvetica" pitchFamily="2" charset="0"/>
              </a:rPr>
              <a:t>Inflation will ease but will remain at high levels. </a:t>
            </a:r>
            <a:r>
              <a:rPr lang="en-GB" sz="1900">
                <a:latin typeface="Helvetica" pitchFamily="2" charset="0"/>
              </a:rPr>
              <a:t>Headline inflation is projected to ease from 8.2% in 2022 to 6½ per cent in 2023 in the G20 economies, and decline from 6.2% in the G20 advanced economies this year to 4% in 2023.</a:t>
            </a:r>
          </a:p>
          <a:p>
            <a:pPr marL="285750" indent="-285750" algn="l">
              <a:buFont typeface="Arial" panose="020B0604020202020204" pitchFamily="34" charset="0"/>
              <a:buChar char="•"/>
            </a:pPr>
            <a:endParaRPr lang="en-GB" sz="1900">
              <a:latin typeface="Helvetica" pitchFamily="2" charset="0"/>
            </a:endParaRPr>
          </a:p>
          <a:p>
            <a:pPr marL="285750" indent="-285750" algn="l">
              <a:buFont typeface="Arial" panose="020B0604020202020204" pitchFamily="34" charset="0"/>
              <a:buChar char="•"/>
            </a:pPr>
            <a:r>
              <a:rPr lang="en-GB" sz="1900" b="1">
                <a:latin typeface="Helvetica" pitchFamily="2" charset="0"/>
              </a:rPr>
              <a:t>Demand reduction and supply diversification are needed to avoid energy shortages </a:t>
            </a:r>
            <a:r>
              <a:rPr lang="en-GB" sz="1900">
                <a:latin typeface="Helvetica" pitchFamily="2" charset="0"/>
              </a:rPr>
              <a:t>which could push up global energy prices, hit confidence and financial conditions and require a temporary rationing of gas use by businesses. Taken together, these shocks could reduce growth in the European economies by over 1¼ percentage points in 2023, relative to baseline, and raise inflation by over 1½ percentage point.</a:t>
            </a:r>
          </a:p>
        </p:txBody>
      </p:sp>
      <p:sp>
        <p:nvSpPr>
          <p:cNvPr id="14" name="Title 1">
            <a:extLst>
              <a:ext uri="{FF2B5EF4-FFF2-40B4-BE49-F238E27FC236}">
                <a16:creationId xmlns:a16="http://schemas.microsoft.com/office/drawing/2014/main" id="{2CB1801F-9025-559F-6627-7E8672FF070F}"/>
              </a:ext>
            </a:extLst>
          </p:cNvPr>
          <p:cNvSpPr>
            <a:spLocks noGrp="1"/>
          </p:cNvSpPr>
          <p:nvPr>
            <p:ph type="title"/>
          </p:nvPr>
        </p:nvSpPr>
        <p:spPr>
          <a:xfrm>
            <a:off x="423738" y="189615"/>
            <a:ext cx="11344524" cy="788316"/>
          </a:xfrm>
        </p:spPr>
        <p:txBody>
          <a:bodyPr>
            <a:normAutofit fontScale="90000"/>
          </a:bodyPr>
          <a:lstStyle/>
          <a:p>
            <a:r>
              <a:rPr lang="en-GB" sz="2000">
                <a:latin typeface="Helvetica" pitchFamily="2" charset="0"/>
              </a:rPr>
              <a:t>September 2022</a:t>
            </a:r>
            <a:br>
              <a:rPr lang="en-GB" sz="2000">
                <a:latin typeface="Helvetica" pitchFamily="2" charset="0"/>
              </a:rPr>
            </a:br>
            <a:r>
              <a:rPr lang="en-GB" sz="4000">
                <a:latin typeface="Helvetica" pitchFamily="2" charset="0"/>
              </a:rPr>
              <a:t>OECD Economic Outlook, Interim Report</a:t>
            </a:r>
            <a:endParaRPr lang="en-GB">
              <a:latin typeface="Helvetica" pitchFamily="2" charset="0"/>
            </a:endParaRPr>
          </a:p>
        </p:txBody>
      </p:sp>
      <p:sp>
        <p:nvSpPr>
          <p:cNvPr id="7" name="TextBox 6">
            <a:extLst>
              <a:ext uri="{FF2B5EF4-FFF2-40B4-BE49-F238E27FC236}">
                <a16:creationId xmlns:a16="http://schemas.microsoft.com/office/drawing/2014/main" id="{6AD14CE3-CFE5-E22C-F00D-8C9CC849FE6B}"/>
              </a:ext>
            </a:extLst>
          </p:cNvPr>
          <p:cNvSpPr txBox="1"/>
          <p:nvPr/>
        </p:nvSpPr>
        <p:spPr>
          <a:xfrm>
            <a:off x="7442791" y="6398162"/>
            <a:ext cx="4607694" cy="307777"/>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sz="1400" b="1" i="0">
                <a:solidFill>
                  <a:srgbClr val="00B0F0"/>
                </a:solidFill>
                <a:effectLst/>
                <a:latin typeface="Helvetica" pitchFamily="2" charset="0"/>
                <a:hlinkClick r:id="rId3">
                  <a:extLst>
                    <a:ext uri="{A12FA001-AC4F-418D-AE19-62706E023703}">
                      <ahyp:hlinkClr xmlns:ahyp="http://schemas.microsoft.com/office/drawing/2018/hyperlinkcolor" val="tx"/>
                    </a:ext>
                  </a:extLst>
                </a:hlinkClick>
              </a:rPr>
              <a:t>OECD, September 2022</a:t>
            </a:r>
            <a:endParaRPr lang="en-GB" sz="1400">
              <a:solidFill>
                <a:srgbClr val="00B0F0"/>
              </a:solidFill>
              <a:latin typeface="Helvetica" pitchFamily="2" charset="0"/>
            </a:endParaRPr>
          </a:p>
        </p:txBody>
      </p:sp>
    </p:spTree>
    <p:extLst>
      <p:ext uri="{BB962C8B-B14F-4D97-AF65-F5344CB8AC3E}">
        <p14:creationId xmlns:p14="http://schemas.microsoft.com/office/powerpoint/2010/main" val="110247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a:xfrm>
            <a:off x="445683" y="1452113"/>
            <a:ext cx="11300631" cy="5086910"/>
          </a:xfrm>
        </p:spPr>
        <p:txBody>
          <a:bodyPr>
            <a:normAutofit fontScale="92500" lnSpcReduction="10000"/>
          </a:bodyPr>
          <a:lstStyle/>
          <a:p>
            <a:pPr>
              <a:lnSpc>
                <a:spcPct val="100000"/>
              </a:lnSpc>
              <a:spcBef>
                <a:spcPts val="0"/>
              </a:spcBef>
            </a:pPr>
            <a:r>
              <a:rPr lang="en-GB" sz="2000" i="0">
                <a:effectLst/>
                <a:latin typeface="Helvetica" pitchFamily="2" charset="0"/>
              </a:rPr>
              <a:t>Led by the US Federal Reserve, most central banks are </a:t>
            </a:r>
            <a:r>
              <a:rPr lang="en-GB" sz="2000" b="1" i="0">
                <a:effectLst/>
                <a:latin typeface="Helvetica" pitchFamily="2" charset="0"/>
              </a:rPr>
              <a:t>increasing interest rates</a:t>
            </a:r>
            <a:r>
              <a:rPr lang="en-GB" sz="2000" i="0">
                <a:effectLst/>
                <a:latin typeface="Helvetica" pitchFamily="2" charset="0"/>
              </a:rPr>
              <a:t> to fight inflation. With 75-basis-point hikes in September, the Fed and the European Central Bank (ECB) brought policy interest rates to ranges of 3–3.25% and 0.75–1.50%, respectively. In Britain, where inflation is near 10%, the Bank of England (BoE) raised its key interest rate to 2.25%. </a:t>
            </a:r>
          </a:p>
          <a:p>
            <a:pPr>
              <a:lnSpc>
                <a:spcPct val="100000"/>
              </a:lnSpc>
              <a:spcBef>
                <a:spcPts val="0"/>
              </a:spcBef>
            </a:pPr>
            <a:endParaRPr lang="en-GB" sz="2000" i="0">
              <a:effectLst/>
              <a:latin typeface="Helvetica" pitchFamily="2" charset="0"/>
            </a:endParaRPr>
          </a:p>
          <a:p>
            <a:pPr>
              <a:lnSpc>
                <a:spcPct val="100000"/>
              </a:lnSpc>
              <a:spcBef>
                <a:spcPts val="0"/>
              </a:spcBef>
            </a:pPr>
            <a:r>
              <a:rPr lang="en-GB" sz="2000" i="0">
                <a:effectLst/>
                <a:latin typeface="Helvetica" pitchFamily="2" charset="0"/>
              </a:rPr>
              <a:t>Among the factors driving high inflation are high energy costs. The price of petroleum has been receding since June. However, </a:t>
            </a:r>
            <a:r>
              <a:rPr lang="en-GB" sz="2000" b="1" i="0">
                <a:effectLst/>
                <a:latin typeface="Helvetica" pitchFamily="2" charset="0"/>
              </a:rPr>
              <a:t>the prices for coal and natural gas have increased rapidly</a:t>
            </a:r>
            <a:r>
              <a:rPr lang="en-GB" sz="2000" i="0">
                <a:effectLst/>
                <a:latin typeface="Helvetica" pitchFamily="2" charset="0"/>
              </a:rPr>
              <a:t>, especially in Europe.</a:t>
            </a:r>
          </a:p>
          <a:p>
            <a:pPr>
              <a:lnSpc>
                <a:spcPct val="100000"/>
              </a:lnSpc>
              <a:spcBef>
                <a:spcPts val="0"/>
              </a:spcBef>
            </a:pPr>
            <a:endParaRPr lang="en-GB" sz="2000" i="0">
              <a:effectLst/>
              <a:latin typeface="Helvetica" pitchFamily="2" charset="0"/>
            </a:endParaRPr>
          </a:p>
          <a:p>
            <a:pPr>
              <a:lnSpc>
                <a:spcPct val="100000"/>
              </a:lnSpc>
              <a:spcBef>
                <a:spcPts val="0"/>
              </a:spcBef>
            </a:pPr>
            <a:r>
              <a:rPr lang="en-GB" sz="2000" b="1" i="0">
                <a:effectLst/>
                <a:latin typeface="Helvetica" pitchFamily="2" charset="0"/>
              </a:rPr>
              <a:t>The US dollar strengthened to historic levels against the pound and the euro</a:t>
            </a:r>
            <a:r>
              <a:rPr lang="en-GB" sz="2000" i="0">
                <a:effectLst/>
                <a:latin typeface="Helvetica" pitchFamily="2" charset="0"/>
              </a:rPr>
              <a:t>. The depreciation of the pound accelerated following the news of a government plan for tax cuts and borrowing which set off turmoil in the UK bond market. The BoE announced that it would buy £65 billion in government bonds to secure financial stability.</a:t>
            </a:r>
          </a:p>
          <a:p>
            <a:pPr>
              <a:lnSpc>
                <a:spcPct val="100000"/>
              </a:lnSpc>
              <a:spcBef>
                <a:spcPts val="0"/>
              </a:spcBef>
            </a:pPr>
            <a:endParaRPr lang="en-GB" sz="2000">
              <a:latin typeface="Helvetica" pitchFamily="2" charset="0"/>
            </a:endParaRPr>
          </a:p>
          <a:p>
            <a:pPr>
              <a:lnSpc>
                <a:spcPct val="100000"/>
              </a:lnSpc>
              <a:spcBef>
                <a:spcPts val="0"/>
              </a:spcBef>
            </a:pPr>
            <a:r>
              <a:rPr lang="en-GB" sz="2000" i="0">
                <a:effectLst/>
                <a:latin typeface="Helvetica" pitchFamily="2" charset="0"/>
              </a:rPr>
              <a:t>Despite COVID-19 restrictions, heat waves, and drought, Chinese economic activity showed some signs of recovery in August and September. In India, the economy expanded 13.5% in the second quarter of 2022; industrial production slowed in July but more recent indicators show manufacturing and services growth.</a:t>
            </a:r>
          </a:p>
        </p:txBody>
      </p:sp>
      <p:sp>
        <p:nvSpPr>
          <p:cNvPr id="14" name="Title 1">
            <a:extLst>
              <a:ext uri="{FF2B5EF4-FFF2-40B4-BE49-F238E27FC236}">
                <a16:creationId xmlns:a16="http://schemas.microsoft.com/office/drawing/2014/main" id="{2CB1801F-9025-559F-6627-7E8672FF070F}"/>
              </a:ext>
            </a:extLst>
          </p:cNvPr>
          <p:cNvSpPr>
            <a:spLocks noGrp="1"/>
          </p:cNvSpPr>
          <p:nvPr>
            <p:ph type="title"/>
          </p:nvPr>
        </p:nvSpPr>
        <p:spPr>
          <a:xfrm>
            <a:off x="445683" y="135543"/>
            <a:ext cx="11300631" cy="1316570"/>
          </a:xfrm>
        </p:spPr>
        <p:txBody>
          <a:bodyPr>
            <a:normAutofit fontScale="90000"/>
          </a:bodyPr>
          <a:lstStyle/>
          <a:p>
            <a:r>
              <a:rPr lang="en-GB" sz="2000">
                <a:latin typeface="Helvetica" pitchFamily="2" charset="0"/>
              </a:rPr>
              <a:t>September 2022</a:t>
            </a:r>
            <a:br>
              <a:rPr lang="en-GB" sz="2000">
                <a:latin typeface="Helvetica" pitchFamily="2" charset="0"/>
              </a:rPr>
            </a:br>
            <a:r>
              <a:rPr lang="en-GB" sz="4000">
                <a:latin typeface="Helvetica" pitchFamily="2" charset="0"/>
              </a:rPr>
              <a:t>Global Economics Intelligence executive summary</a:t>
            </a:r>
            <a:endParaRPr lang="en-GB">
              <a:latin typeface="Helvetica" pitchFamily="2" charset="0"/>
            </a:endParaRPr>
          </a:p>
        </p:txBody>
      </p:sp>
      <p:sp>
        <p:nvSpPr>
          <p:cNvPr id="7" name="TextBox 6">
            <a:extLst>
              <a:ext uri="{FF2B5EF4-FFF2-40B4-BE49-F238E27FC236}">
                <a16:creationId xmlns:a16="http://schemas.microsoft.com/office/drawing/2014/main" id="{8ADBCED4-EC06-6DA0-E2DA-E6820C8C8F4E}"/>
              </a:ext>
            </a:extLst>
          </p:cNvPr>
          <p:cNvSpPr txBox="1"/>
          <p:nvPr/>
        </p:nvSpPr>
        <p:spPr>
          <a:xfrm>
            <a:off x="7826829" y="6369300"/>
            <a:ext cx="4190999" cy="307777"/>
          </a:xfrm>
          <a:prstGeom prst="rect">
            <a:avLst/>
          </a:prstGeom>
          <a:noFill/>
        </p:spPr>
        <p:txBody>
          <a:bodyPr wrap="square" rtlCol="0">
            <a:spAutoFit/>
          </a:bodyPr>
          <a:lstStyle/>
          <a:p>
            <a:pPr algn="r"/>
            <a:r>
              <a:rPr lang="en-US" sz="1400" b="1" i="0">
                <a:solidFill>
                  <a:srgbClr val="3F3F3F"/>
                </a:solidFill>
                <a:effectLst/>
                <a:latin typeface="Helvetica" pitchFamily="2" charset="0"/>
              </a:rPr>
              <a:t>Source:</a:t>
            </a:r>
            <a:r>
              <a:rPr lang="en-US" sz="1400">
                <a:solidFill>
                  <a:srgbClr val="00B0F0"/>
                </a:solidFill>
                <a:latin typeface="Helvetica" pitchFamily="2" charset="0"/>
              </a:rPr>
              <a:t> </a:t>
            </a:r>
            <a:r>
              <a:rPr lang="en-US" sz="1400" b="1" i="0">
                <a:solidFill>
                  <a:srgbClr val="00B0F0"/>
                </a:solidFill>
                <a:effectLst/>
                <a:latin typeface="Helvetica" pitchFamily="2" charset="0"/>
                <a:hlinkClick r:id="rId3">
                  <a:extLst>
                    <a:ext uri="{A12FA001-AC4F-418D-AE19-62706E023703}">
                      <ahyp:hlinkClr xmlns:ahyp="http://schemas.microsoft.com/office/drawing/2018/hyperlinkcolor" val="tx"/>
                    </a:ext>
                  </a:extLst>
                </a:hlinkClick>
              </a:rPr>
              <a:t>McKinsey, September 2022</a:t>
            </a:r>
            <a:endParaRPr lang="en-GB" sz="1400">
              <a:solidFill>
                <a:srgbClr val="00B0F0"/>
              </a:solidFill>
              <a:latin typeface="Helvetica" pitchFamily="2" charset="0"/>
            </a:endParaRPr>
          </a:p>
        </p:txBody>
      </p:sp>
    </p:spTree>
    <p:extLst>
      <p:ext uri="{BB962C8B-B14F-4D97-AF65-F5344CB8AC3E}">
        <p14:creationId xmlns:p14="http://schemas.microsoft.com/office/powerpoint/2010/main" val="412221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a:xfrm>
            <a:off x="325113" y="166333"/>
            <a:ext cx="10504586" cy="750986"/>
          </a:xfrm>
        </p:spPr>
        <p:txBody>
          <a:bodyPr>
            <a:normAutofit fontScale="90000"/>
          </a:bodyPr>
          <a:lstStyle/>
          <a:p>
            <a:r>
              <a:rPr lang="en-GB" sz="2000">
                <a:latin typeface="Helvetica" pitchFamily="2" charset="0"/>
              </a:rPr>
              <a:t>Global Economy</a:t>
            </a:r>
            <a:br>
              <a:rPr lang="en-GB" sz="2000">
                <a:latin typeface="Helvetica" pitchFamily="2" charset="0"/>
              </a:rPr>
            </a:br>
            <a:r>
              <a:rPr lang="en-GB">
                <a:latin typeface="Helvetica" pitchFamily="2" charset="0"/>
              </a:rPr>
              <a:t>OECD GDP Tracker</a:t>
            </a:r>
          </a:p>
        </p:txBody>
      </p:sp>
      <p:sp>
        <p:nvSpPr>
          <p:cNvPr id="13" name="TextBox 12">
            <a:extLst>
              <a:ext uri="{FF2B5EF4-FFF2-40B4-BE49-F238E27FC236}">
                <a16:creationId xmlns:a16="http://schemas.microsoft.com/office/drawing/2014/main" id="{70FB5A10-E6E9-09BD-1D9E-B6CC5A65676F}"/>
              </a:ext>
            </a:extLst>
          </p:cNvPr>
          <p:cNvSpPr txBox="1"/>
          <p:nvPr/>
        </p:nvSpPr>
        <p:spPr>
          <a:xfrm>
            <a:off x="325113" y="987994"/>
            <a:ext cx="6735622" cy="584775"/>
          </a:xfrm>
          <a:prstGeom prst="rect">
            <a:avLst/>
          </a:prstGeom>
          <a:noFill/>
        </p:spPr>
        <p:txBody>
          <a:bodyPr wrap="square">
            <a:spAutoFit/>
          </a:bodyPr>
          <a:lstStyle/>
          <a:p>
            <a:r>
              <a:rPr lang="en-US" altLang="zh-CN" sz="1600" b="0" i="0">
                <a:effectLst/>
                <a:latin typeface="Helvetica" pitchFamily="2" charset="0"/>
              </a:rPr>
              <a:t>The Weekly Tracker is an estimate of weekly GDP relative to the pre-crisis trend, which is proxied by the OECD Economic Outlook forecasts.</a:t>
            </a:r>
            <a:endParaRPr lang="en-GB" altLang="zh-CN" b="1">
              <a:latin typeface="Helvetica" pitchFamily="2" charset="0"/>
            </a:endParaRPr>
          </a:p>
        </p:txBody>
      </p:sp>
      <p:sp>
        <p:nvSpPr>
          <p:cNvPr id="15" name="TextBox 14">
            <a:extLst>
              <a:ext uri="{FF2B5EF4-FFF2-40B4-BE49-F238E27FC236}">
                <a16:creationId xmlns:a16="http://schemas.microsoft.com/office/drawing/2014/main" id="{5F73031D-94F7-1DF4-96CC-0A93EBECF987}"/>
              </a:ext>
            </a:extLst>
          </p:cNvPr>
          <p:cNvSpPr txBox="1"/>
          <p:nvPr/>
        </p:nvSpPr>
        <p:spPr>
          <a:xfrm>
            <a:off x="8377279" y="6384731"/>
            <a:ext cx="3324864" cy="307777"/>
          </a:xfrm>
          <a:prstGeom prst="rect">
            <a:avLst/>
          </a:prstGeom>
          <a:noFill/>
        </p:spPr>
        <p:txBody>
          <a:bodyPr wrap="square">
            <a:spAutoFit/>
          </a:bodyPr>
          <a:lstStyle/>
          <a:p>
            <a:pPr algn="r"/>
            <a:r>
              <a:rPr lang="en-US" sz="1400" b="1" i="0">
                <a:solidFill>
                  <a:srgbClr val="3F3F3F"/>
                </a:solidFill>
                <a:effectLst/>
                <a:latin typeface="Helvetica" pitchFamily="2" charset="0"/>
              </a:rPr>
              <a:t>Source:</a:t>
            </a:r>
            <a:r>
              <a:rPr lang="en-US" sz="1400" b="1" i="0">
                <a:solidFill>
                  <a:srgbClr val="00B0F0"/>
                </a:solidFill>
                <a:effectLst/>
                <a:latin typeface="Helvetica" pitchFamily="2" charset="0"/>
              </a:rPr>
              <a:t> </a:t>
            </a:r>
            <a:r>
              <a:rPr lang="en-US" altLang="zh-CN" sz="1400" b="1">
                <a:solidFill>
                  <a:srgbClr val="00B0F0"/>
                </a:solidFill>
                <a:latin typeface="Helvetica" pitchFamily="2" charset="0"/>
                <a:hlinkClick r:id="rId3">
                  <a:extLst>
                    <a:ext uri="{A12FA001-AC4F-418D-AE19-62706E023703}">
                      <ahyp:hlinkClr xmlns:ahyp="http://schemas.microsoft.com/office/drawing/2018/hyperlinkcolor" val="tx"/>
                    </a:ext>
                  </a:extLst>
                </a:hlinkClick>
              </a:rPr>
              <a:t>OECD, September 2022</a:t>
            </a:r>
            <a:endParaRPr lang="en-GB" altLang="zh-CN" sz="1400" b="1">
              <a:solidFill>
                <a:srgbClr val="00B0F0"/>
              </a:solidFill>
              <a:latin typeface="Helvetica" pitchFamily="2" charset="0"/>
            </a:endParaRPr>
          </a:p>
        </p:txBody>
      </p:sp>
      <p:pic>
        <p:nvPicPr>
          <p:cNvPr id="4" name="Picture 3">
            <a:extLst>
              <a:ext uri="{FF2B5EF4-FFF2-40B4-BE49-F238E27FC236}">
                <a16:creationId xmlns:a16="http://schemas.microsoft.com/office/drawing/2014/main" id="{0DBD5BCD-D441-8B30-32BC-B15DCB9E4994}"/>
              </a:ext>
            </a:extLst>
          </p:cNvPr>
          <p:cNvPicPr>
            <a:picLocks noChangeAspect="1"/>
          </p:cNvPicPr>
          <p:nvPr/>
        </p:nvPicPr>
        <p:blipFill>
          <a:blip r:embed="rId4"/>
          <a:stretch>
            <a:fillRect/>
          </a:stretch>
        </p:blipFill>
        <p:spPr>
          <a:xfrm>
            <a:off x="325113" y="1572769"/>
            <a:ext cx="6735622" cy="2749114"/>
          </a:xfrm>
          <a:prstGeom prst="rect">
            <a:avLst/>
          </a:prstGeom>
        </p:spPr>
      </p:pic>
      <p:pic>
        <p:nvPicPr>
          <p:cNvPr id="7" name="Picture 6">
            <a:extLst>
              <a:ext uri="{FF2B5EF4-FFF2-40B4-BE49-F238E27FC236}">
                <a16:creationId xmlns:a16="http://schemas.microsoft.com/office/drawing/2014/main" id="{6BAA3CE0-85E5-A9AC-0B60-EDEC2AA78DF1}"/>
              </a:ext>
            </a:extLst>
          </p:cNvPr>
          <p:cNvPicPr>
            <a:picLocks noChangeAspect="1"/>
          </p:cNvPicPr>
          <p:nvPr/>
        </p:nvPicPr>
        <p:blipFill>
          <a:blip r:embed="rId5"/>
          <a:stretch>
            <a:fillRect/>
          </a:stretch>
        </p:blipFill>
        <p:spPr>
          <a:xfrm>
            <a:off x="489857" y="4274378"/>
            <a:ext cx="6486595" cy="2417289"/>
          </a:xfrm>
          <a:prstGeom prst="rect">
            <a:avLst/>
          </a:prstGeom>
        </p:spPr>
      </p:pic>
      <p:pic>
        <p:nvPicPr>
          <p:cNvPr id="11" name="Picture 10">
            <a:extLst>
              <a:ext uri="{FF2B5EF4-FFF2-40B4-BE49-F238E27FC236}">
                <a16:creationId xmlns:a16="http://schemas.microsoft.com/office/drawing/2014/main" id="{131BCCBB-BC48-711F-59C5-5B742B333F9A}"/>
              </a:ext>
            </a:extLst>
          </p:cNvPr>
          <p:cNvPicPr>
            <a:picLocks noChangeAspect="1"/>
          </p:cNvPicPr>
          <p:nvPr/>
        </p:nvPicPr>
        <p:blipFill>
          <a:blip r:embed="rId6"/>
          <a:stretch>
            <a:fillRect/>
          </a:stretch>
        </p:blipFill>
        <p:spPr>
          <a:xfrm>
            <a:off x="7481434" y="166333"/>
            <a:ext cx="4118101" cy="1512145"/>
          </a:xfrm>
          <a:prstGeom prst="rect">
            <a:avLst/>
          </a:prstGeom>
        </p:spPr>
      </p:pic>
      <p:pic>
        <p:nvPicPr>
          <p:cNvPr id="16" name="Picture 15">
            <a:extLst>
              <a:ext uri="{FF2B5EF4-FFF2-40B4-BE49-F238E27FC236}">
                <a16:creationId xmlns:a16="http://schemas.microsoft.com/office/drawing/2014/main" id="{27EDBC43-F893-33E4-82AC-37BF21C075D7}"/>
              </a:ext>
            </a:extLst>
          </p:cNvPr>
          <p:cNvPicPr>
            <a:picLocks noChangeAspect="1"/>
          </p:cNvPicPr>
          <p:nvPr/>
        </p:nvPicPr>
        <p:blipFill>
          <a:blip r:embed="rId7"/>
          <a:stretch>
            <a:fillRect/>
          </a:stretch>
        </p:blipFill>
        <p:spPr>
          <a:xfrm>
            <a:off x="7495536" y="1692683"/>
            <a:ext cx="4118102" cy="1517401"/>
          </a:xfrm>
          <a:prstGeom prst="rect">
            <a:avLst/>
          </a:prstGeom>
        </p:spPr>
      </p:pic>
      <p:pic>
        <p:nvPicPr>
          <p:cNvPr id="19" name="Picture 18">
            <a:extLst>
              <a:ext uri="{FF2B5EF4-FFF2-40B4-BE49-F238E27FC236}">
                <a16:creationId xmlns:a16="http://schemas.microsoft.com/office/drawing/2014/main" id="{D0798EA5-BCF4-A134-8AE5-A671E6593423}"/>
              </a:ext>
            </a:extLst>
          </p:cNvPr>
          <p:cNvPicPr>
            <a:picLocks noChangeAspect="1"/>
          </p:cNvPicPr>
          <p:nvPr/>
        </p:nvPicPr>
        <p:blipFill>
          <a:blip r:embed="rId8"/>
          <a:stretch>
            <a:fillRect/>
          </a:stretch>
        </p:blipFill>
        <p:spPr>
          <a:xfrm>
            <a:off x="7481434" y="3361718"/>
            <a:ext cx="4118101" cy="1482672"/>
          </a:xfrm>
          <a:prstGeom prst="rect">
            <a:avLst/>
          </a:prstGeom>
        </p:spPr>
      </p:pic>
      <p:pic>
        <p:nvPicPr>
          <p:cNvPr id="22" name="Picture 21">
            <a:extLst>
              <a:ext uri="{FF2B5EF4-FFF2-40B4-BE49-F238E27FC236}">
                <a16:creationId xmlns:a16="http://schemas.microsoft.com/office/drawing/2014/main" id="{900C5C47-B432-0751-E4DF-67D63F26072D}"/>
              </a:ext>
            </a:extLst>
          </p:cNvPr>
          <p:cNvPicPr>
            <a:picLocks noChangeAspect="1"/>
          </p:cNvPicPr>
          <p:nvPr/>
        </p:nvPicPr>
        <p:blipFill>
          <a:blip r:embed="rId9"/>
          <a:stretch>
            <a:fillRect/>
          </a:stretch>
        </p:blipFill>
        <p:spPr>
          <a:xfrm>
            <a:off x="7481433" y="4862475"/>
            <a:ext cx="4118101" cy="1504170"/>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312965" y="163285"/>
            <a:ext cx="11674929" cy="831624"/>
          </a:xfrm>
        </p:spPr>
        <p:txBody>
          <a:bodyPr>
            <a:noAutofit/>
          </a:bodyPr>
          <a:lstStyle/>
          <a:p>
            <a:r>
              <a:rPr kumimoji="0" lang="en-GB" sz="1800" b="0" i="0" u="none" strike="noStrike" kern="1200" cap="none" spc="0" normalizeH="0" baseline="0" noProof="0">
                <a:ln>
                  <a:noFill/>
                </a:ln>
                <a:solidFill>
                  <a:srgbClr val="00B7FF"/>
                </a:solidFill>
                <a:effectLst/>
                <a:uLnTx/>
                <a:uFillTx/>
                <a:latin typeface="Helvetica" pitchFamily="2" charset="0"/>
                <a:ea typeface="+mj-ea"/>
                <a:cs typeface="+mj-cs"/>
              </a:rPr>
              <a:t>September 2022</a:t>
            </a:r>
            <a:br>
              <a:rPr lang="en-GB" sz="3600">
                <a:latin typeface="Helvetica" pitchFamily="2" charset="0"/>
              </a:rPr>
            </a:br>
            <a:r>
              <a:rPr lang="en-GB" sz="3600">
                <a:latin typeface="Helvetica" pitchFamily="2" charset="0"/>
              </a:rPr>
              <a:t>Bank of England Monetary Policy Summary</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494952" y="1262998"/>
            <a:ext cx="11202095" cy="4957049"/>
          </a:xfrm>
        </p:spPr>
        <p:txBody>
          <a:bodyPr>
            <a:noAutofit/>
          </a:bodyPr>
          <a:lstStyle/>
          <a:p>
            <a:pPr>
              <a:lnSpc>
                <a:spcPct val="100000"/>
              </a:lnSpc>
            </a:pPr>
            <a:r>
              <a:rPr lang="en-GB" sz="1900" b="0" i="0">
                <a:effectLst/>
                <a:latin typeface="Helvetica" pitchFamily="2" charset="0"/>
              </a:rPr>
              <a:t>The Bank of England’s Monetary Policy Committee (MPC) sets monetary policy to meet the 2% inflation target, and in a way that helps to sustain growth and employment. At its meeting ending on 21 September 2022, </a:t>
            </a:r>
            <a:r>
              <a:rPr lang="en-GB" sz="1900" b="1" i="0">
                <a:effectLst/>
                <a:latin typeface="Helvetica" pitchFamily="2" charset="0"/>
              </a:rPr>
              <a:t>the MPC voted to increase Bank Rate by 0.5 percentage points, to 2.25%</a:t>
            </a:r>
            <a:r>
              <a:rPr lang="en-GB" sz="1900" b="0" i="0">
                <a:effectLst/>
                <a:latin typeface="Helvetica" pitchFamily="2" charset="0"/>
              </a:rPr>
              <a:t>.</a:t>
            </a:r>
          </a:p>
          <a:p>
            <a:pPr>
              <a:lnSpc>
                <a:spcPct val="100000"/>
              </a:lnSpc>
            </a:pPr>
            <a:r>
              <a:rPr lang="en-GB" sz="1900" b="0" i="0">
                <a:effectLst/>
                <a:latin typeface="Helvetica" pitchFamily="2" charset="0"/>
              </a:rPr>
              <a:t>The labour market is tight and domestic cost and price pressures remain elevated. In and of itself, the Government’s Energy Price Guarantee will lower and bring forward the expected peak of CPI inflation in the near term,  but it also means that household spending is likely to be less weak than projected. This would add to inflationary pressures in the medium term.</a:t>
            </a:r>
          </a:p>
          <a:p>
            <a:pPr>
              <a:lnSpc>
                <a:spcPct val="100000"/>
              </a:lnSpc>
            </a:pPr>
            <a:r>
              <a:rPr lang="en-GB" sz="1900" b="0" i="0">
                <a:effectLst/>
                <a:latin typeface="Helvetica" pitchFamily="2" charset="0"/>
              </a:rPr>
              <a:t>The Committee also voted unanimously to reduce the stock of purchased UK government bonds, financed by the issuance of central bank reserves, by £80 billion over the next twelve months, to a total of £758 billion. However, the first gilt sale operations were postponed in light of current market conditions and are scheduled to take place on 31 October and proceed thereafter.</a:t>
            </a:r>
          </a:p>
          <a:p>
            <a:pPr>
              <a:lnSpc>
                <a:spcPct val="100000"/>
              </a:lnSpc>
            </a:pPr>
            <a:endParaRPr lang="en-US" sz="2000" b="0" i="0">
              <a:effectLst/>
              <a:latin typeface="Helvetica" pitchFamily="2" charset="0"/>
            </a:endParaRPr>
          </a:p>
        </p:txBody>
      </p:sp>
      <p:sp>
        <p:nvSpPr>
          <p:cNvPr id="7" name="TextBox 6">
            <a:extLst>
              <a:ext uri="{FF2B5EF4-FFF2-40B4-BE49-F238E27FC236}">
                <a16:creationId xmlns:a16="http://schemas.microsoft.com/office/drawing/2014/main" id="{2CF09552-6547-53F4-DA32-885225DB8E4B}"/>
              </a:ext>
            </a:extLst>
          </p:cNvPr>
          <p:cNvSpPr txBox="1"/>
          <p:nvPr/>
        </p:nvSpPr>
        <p:spPr>
          <a:xfrm>
            <a:off x="7282543" y="6333220"/>
            <a:ext cx="4757057" cy="307777"/>
          </a:xfrm>
          <a:prstGeom prst="rect">
            <a:avLst/>
          </a:prstGeom>
          <a:noFill/>
        </p:spPr>
        <p:txBody>
          <a:bodyPr wrap="square">
            <a:spAutoFit/>
          </a:bodyPr>
          <a:lstStyle/>
          <a:p>
            <a:pPr algn="r"/>
            <a:r>
              <a:rPr lang="en-US" sz="1400" b="1">
                <a:latin typeface="Helvetica" pitchFamily="2" charset="0"/>
              </a:rPr>
              <a:t> </a:t>
            </a:r>
            <a:r>
              <a:rPr lang="en-US" sz="1400" b="1">
                <a:solidFill>
                  <a:srgbClr val="3F3F3F"/>
                </a:solidFill>
                <a:latin typeface="Helvetica" pitchFamily="2" charset="0"/>
              </a:rPr>
              <a:t>Source:</a:t>
            </a:r>
            <a:r>
              <a:rPr lang="en-US" sz="1400" b="1">
                <a:latin typeface="Helvetica" pitchFamily="2" charset="0"/>
              </a:rPr>
              <a:t> </a:t>
            </a:r>
            <a:r>
              <a:rPr lang="en-GB" sz="1400" b="1">
                <a:solidFill>
                  <a:srgbClr val="00B0F0"/>
                </a:solidFill>
                <a:latin typeface="Helvetica" pitchFamily="2" charset="0"/>
                <a:hlinkClick r:id="rId3">
                  <a:extLst>
                    <a:ext uri="{A12FA001-AC4F-418D-AE19-62706E023703}">
                      <ahyp:hlinkClr xmlns:ahyp="http://schemas.microsoft.com/office/drawing/2018/hyperlinkcolor" val="tx"/>
                    </a:ext>
                  </a:extLst>
                </a:hlinkClick>
              </a:rPr>
              <a:t>Bank of England, September 2022</a:t>
            </a:r>
            <a:endParaRPr lang="en-GB" sz="1400">
              <a:solidFill>
                <a:srgbClr val="00B0F0"/>
              </a:solidFill>
              <a:latin typeface="Helvetica" pitchFamily="2" charset="0"/>
            </a:endParaRPr>
          </a:p>
        </p:txBody>
      </p:sp>
    </p:spTree>
    <p:extLst>
      <p:ext uri="{BB962C8B-B14F-4D97-AF65-F5344CB8AC3E}">
        <p14:creationId xmlns:p14="http://schemas.microsoft.com/office/powerpoint/2010/main" val="280799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D425-4508-4432-ABCF-1776258A3A7E}"/>
              </a:ext>
            </a:extLst>
          </p:cNvPr>
          <p:cNvSpPr>
            <a:spLocks noGrp="1"/>
          </p:cNvSpPr>
          <p:nvPr>
            <p:ph type="title"/>
          </p:nvPr>
        </p:nvSpPr>
        <p:spPr>
          <a:xfrm>
            <a:off x="197615" y="127935"/>
            <a:ext cx="10515600" cy="795338"/>
          </a:xfrm>
        </p:spPr>
        <p:txBody>
          <a:bodyPr>
            <a:noAutofit/>
          </a:bodyPr>
          <a:lstStyle/>
          <a:p>
            <a:r>
              <a:rPr kumimoji="0" lang="en-GB" sz="1800" b="0" i="0" u="none" strike="noStrike" kern="1200" cap="none" spc="0" normalizeH="0" baseline="0" noProof="0">
                <a:ln>
                  <a:noFill/>
                </a:ln>
                <a:solidFill>
                  <a:srgbClr val="00B7FF"/>
                </a:solidFill>
                <a:effectLst/>
                <a:uLnTx/>
                <a:uFillTx/>
                <a:latin typeface="Helvetica" pitchFamily="2" charset="0"/>
                <a:ea typeface="+mj-ea"/>
                <a:cs typeface="+mj-cs"/>
              </a:rPr>
              <a:t>September 2022</a:t>
            </a:r>
            <a:br>
              <a:rPr lang="en-GB" sz="3200">
                <a:latin typeface="Helvetica" pitchFamily="2" charset="0"/>
              </a:rPr>
            </a:br>
            <a:r>
              <a:rPr lang="en-GB" sz="3600">
                <a:latin typeface="Helvetica" pitchFamily="2" charset="0"/>
              </a:rPr>
              <a:t>Business insights and impact on the UK economy</a:t>
            </a:r>
            <a:endParaRPr lang="en-GB" sz="3200">
              <a:latin typeface="Helvetica" pitchFamily="2" charset="0"/>
            </a:endParaRPr>
          </a:p>
        </p:txBody>
      </p:sp>
      <p:sp>
        <p:nvSpPr>
          <p:cNvPr id="14" name="TextBox 13">
            <a:extLst>
              <a:ext uri="{FF2B5EF4-FFF2-40B4-BE49-F238E27FC236}">
                <a16:creationId xmlns:a16="http://schemas.microsoft.com/office/drawing/2014/main" id="{71FA8333-DFFE-B5D5-7918-CACBDE197835}"/>
              </a:ext>
            </a:extLst>
          </p:cNvPr>
          <p:cNvSpPr txBox="1"/>
          <p:nvPr/>
        </p:nvSpPr>
        <p:spPr>
          <a:xfrm>
            <a:off x="5838940" y="6360733"/>
            <a:ext cx="6353060" cy="307777"/>
          </a:xfrm>
          <a:prstGeom prst="rect">
            <a:avLst/>
          </a:prstGeom>
          <a:noFill/>
        </p:spPr>
        <p:txBody>
          <a:bodyPr wrap="square">
            <a:spAutoFit/>
          </a:bodyPr>
          <a:lstStyle/>
          <a:p>
            <a:pPr marL="0" indent="0" algn="r" fontAlgn="base">
              <a:buNone/>
            </a:pPr>
            <a:r>
              <a:rPr lang="en-US" sz="1400" b="1">
                <a:solidFill>
                  <a:srgbClr val="333333"/>
                </a:solidFill>
                <a:latin typeface="Helvetica" pitchFamily="2" charset="0"/>
              </a:rPr>
              <a:t> Source: </a:t>
            </a:r>
            <a:r>
              <a:rPr lang="en-US" sz="1400" b="1">
                <a:solidFill>
                  <a:srgbClr val="00B0F0"/>
                </a:solidFill>
                <a:latin typeface="Helvetica" pitchFamily="2" charset="0"/>
                <a:hlinkClick r:id="rId3">
                  <a:extLst>
                    <a:ext uri="{A12FA001-AC4F-418D-AE19-62706E023703}">
                      <ahyp:hlinkClr xmlns:ahyp="http://schemas.microsoft.com/office/drawing/2018/hyperlinkcolor" val="tx"/>
                    </a:ext>
                  </a:extLst>
                </a:hlinkClick>
              </a:rPr>
              <a:t>ONS, September 2022</a:t>
            </a:r>
            <a:endParaRPr lang="en-GB" sz="1400" b="1">
              <a:solidFill>
                <a:srgbClr val="00B0F0"/>
              </a:solidFill>
              <a:latin typeface="Helvetica" pitchFamily="2" charset="0"/>
            </a:endParaRPr>
          </a:p>
        </p:txBody>
      </p:sp>
      <p:sp>
        <p:nvSpPr>
          <p:cNvPr id="13" name="TextBox 12">
            <a:extLst>
              <a:ext uri="{FF2B5EF4-FFF2-40B4-BE49-F238E27FC236}">
                <a16:creationId xmlns:a16="http://schemas.microsoft.com/office/drawing/2014/main" id="{09EFC61B-AD14-FC26-0032-693E1DA3B561}"/>
              </a:ext>
            </a:extLst>
          </p:cNvPr>
          <p:cNvSpPr txBox="1"/>
          <p:nvPr/>
        </p:nvSpPr>
        <p:spPr>
          <a:xfrm>
            <a:off x="479807" y="1184547"/>
            <a:ext cx="11232385" cy="4185761"/>
          </a:xfrm>
          <a:prstGeom prst="rect">
            <a:avLst/>
          </a:prstGeom>
          <a:noFill/>
        </p:spPr>
        <p:txBody>
          <a:bodyPr wrap="square">
            <a:spAutoFit/>
          </a:bodyPr>
          <a:lstStyle/>
          <a:p>
            <a:pPr marL="342900" indent="-342900" algn="l">
              <a:buFont typeface="Arial" panose="020B0604020202020204" pitchFamily="34" charset="0"/>
              <a:buChar char="•"/>
            </a:pPr>
            <a:r>
              <a:rPr lang="en-GB" sz="1900" b="0" i="0">
                <a:effectLst/>
                <a:latin typeface="Helvetica" pitchFamily="2" charset="0"/>
              </a:rPr>
              <a:t>In late September 2022, of businesses who reported on the frequency that they pay their energy bills, </a:t>
            </a:r>
            <a:r>
              <a:rPr lang="en-GB" sz="1900" b="1" i="0">
                <a:effectLst/>
                <a:latin typeface="Helvetica" pitchFamily="2" charset="0"/>
              </a:rPr>
              <a:t>34% reported they have fixed or hedged electricity contacts, this percentage was 29% for gas</a:t>
            </a:r>
            <a:r>
              <a:rPr lang="en-GB" sz="1900" b="0" i="0">
                <a:effectLst/>
                <a:latin typeface="Helvetica" pitchFamily="2" charset="0"/>
              </a:rPr>
              <a:t>; of these, 18% are expecting their electricity bills to increase by more than 300% at the end of their contract, and 17% expect the same for their gas bills.</a:t>
            </a:r>
          </a:p>
          <a:p>
            <a:pPr marL="342900" indent="-342900" algn="l">
              <a:buFont typeface="Arial" panose="020B0604020202020204" pitchFamily="34" charset="0"/>
              <a:buChar char="•"/>
            </a:pPr>
            <a:endParaRPr lang="en-GB" sz="1900" b="0" i="0">
              <a:effectLst/>
              <a:latin typeface="Helvetica" pitchFamily="2" charset="0"/>
            </a:endParaRPr>
          </a:p>
          <a:p>
            <a:pPr marL="342900" indent="-342900" algn="l">
              <a:buFont typeface="Arial" panose="020B0604020202020204" pitchFamily="34" charset="0"/>
              <a:buChar char="•"/>
            </a:pPr>
            <a:r>
              <a:rPr lang="en-GB" sz="1900" b="0" i="0">
                <a:effectLst/>
                <a:latin typeface="Helvetica" pitchFamily="2" charset="0"/>
              </a:rPr>
              <a:t>In late September 2022, </a:t>
            </a:r>
            <a:r>
              <a:rPr lang="en-GB" sz="1900" b="1" i="0">
                <a:effectLst/>
                <a:latin typeface="Helvetica" pitchFamily="2" charset="0"/>
              </a:rPr>
              <a:t>42% of trading businesses reported they had not passed on their higher costs to customers</a:t>
            </a:r>
            <a:r>
              <a:rPr lang="en-GB" sz="1900" b="0" i="0">
                <a:effectLst/>
                <a:latin typeface="Helvetica" pitchFamily="2" charset="0"/>
              </a:rPr>
              <a:t>, with businesses in the professional, scientific and technical activities industry reporting the highest proportion, at 66%.</a:t>
            </a:r>
          </a:p>
          <a:p>
            <a:pPr marL="342900" indent="-342900" algn="l">
              <a:buFont typeface="Arial" panose="020B0604020202020204" pitchFamily="34" charset="0"/>
              <a:buChar char="•"/>
            </a:pPr>
            <a:endParaRPr lang="en-GB" sz="1900" b="0" i="0">
              <a:effectLst/>
              <a:latin typeface="Helvetica" pitchFamily="2" charset="0"/>
            </a:endParaRPr>
          </a:p>
          <a:p>
            <a:pPr marL="342900" indent="-342900" algn="l">
              <a:buFont typeface="Arial" panose="020B0604020202020204" pitchFamily="34" charset="0"/>
              <a:buChar char="•"/>
            </a:pPr>
            <a:r>
              <a:rPr lang="en-GB" sz="1900" b="0" i="0">
                <a:effectLst/>
                <a:latin typeface="Helvetica" pitchFamily="2" charset="0"/>
              </a:rPr>
              <a:t>For October 2022, </a:t>
            </a:r>
            <a:r>
              <a:rPr lang="en-GB" sz="1900" b="1" i="0">
                <a:effectLst/>
                <a:latin typeface="Helvetica" pitchFamily="2" charset="0"/>
              </a:rPr>
              <a:t>input price inflation </a:t>
            </a:r>
            <a:r>
              <a:rPr lang="en-GB" sz="1900" b="0" i="0">
                <a:effectLst/>
                <a:latin typeface="Helvetica" pitchFamily="2" charset="0"/>
              </a:rPr>
              <a:t>and </a:t>
            </a:r>
            <a:r>
              <a:rPr lang="en-GB" sz="1900" b="1" i="0">
                <a:effectLst/>
                <a:latin typeface="Helvetica" pitchFamily="2" charset="0"/>
              </a:rPr>
              <a:t>energy prices </a:t>
            </a:r>
            <a:r>
              <a:rPr lang="en-GB" sz="1900" b="0" i="0">
                <a:effectLst/>
                <a:latin typeface="Helvetica" pitchFamily="2" charset="0"/>
              </a:rPr>
              <a:t>continue to remain the top two concerns reported by businesses, at 24% and 23%, respectively.</a:t>
            </a:r>
          </a:p>
          <a:p>
            <a:pPr marL="342900" indent="-342900" algn="l">
              <a:buFont typeface="Arial" panose="020B0604020202020204" pitchFamily="34" charset="0"/>
              <a:buChar char="•"/>
            </a:pPr>
            <a:endParaRPr lang="en-GB" sz="1900" b="0" i="0">
              <a:effectLst/>
              <a:latin typeface="Helvetica" pitchFamily="2" charset="0"/>
            </a:endParaRPr>
          </a:p>
          <a:p>
            <a:pPr marL="342900" indent="-342900" algn="l">
              <a:buFont typeface="Arial" panose="020B0604020202020204" pitchFamily="34" charset="0"/>
              <a:buChar char="•"/>
            </a:pPr>
            <a:r>
              <a:rPr lang="en-GB" sz="1900" b="0" i="0">
                <a:effectLst/>
                <a:latin typeface="Helvetica" pitchFamily="2" charset="0"/>
              </a:rPr>
              <a:t>In late September 2022, of not permanently stopped trading businesses, nearly half (46%) reported they were not concerned about the impact climate change may have on their business.</a:t>
            </a:r>
          </a:p>
        </p:txBody>
      </p:sp>
    </p:spTree>
    <p:extLst>
      <p:ext uri="{BB962C8B-B14F-4D97-AF65-F5344CB8AC3E}">
        <p14:creationId xmlns:p14="http://schemas.microsoft.com/office/powerpoint/2010/main" val="3018838771"/>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Alison Webster</DisplayName>
        <AccountId>91</AccountId>
        <AccountType/>
      </UserInfo>
      <UserInfo>
        <DisplayName>Dexter Levick</DisplayName>
        <AccountId>404</AccountId>
        <AccountType/>
      </UserInfo>
      <UserInfo>
        <DisplayName>Bill Hicks</DisplayName>
        <AccountId>12</AccountId>
        <AccountType/>
      </UserInfo>
      <UserInfo>
        <DisplayName>Jennie Daley</DisplayName>
        <AccountId>463</AccountId>
        <AccountType/>
      </UserInfo>
      <UserInfo>
        <DisplayName>Rhian Hayes</DisplayName>
        <AccountId>753</AccountId>
        <AccountType/>
      </UserInfo>
      <UserInfo>
        <DisplayName>Peter Fleming</DisplayName>
        <AccountId>642</AccountId>
        <AccountType/>
      </UserInfo>
      <UserInfo>
        <DisplayName>Tim Page</DisplayName>
        <AccountId>14</AccountId>
        <AccountType/>
      </UserInfo>
      <UserInfo>
        <DisplayName>Joanna Birrell</DisplayName>
        <AccountId>24</AccountId>
        <AccountType/>
      </UserInfo>
      <UserInfo>
        <DisplayName>Colleen Rawlins</DisplayName>
        <AccountId>788</AccountId>
        <AccountType/>
      </UserInfo>
      <UserInfo>
        <DisplayName>Aishwarya Chakravarty</DisplayName>
        <AccountId>1100</AccountId>
        <AccountType/>
      </UserInfo>
    </SharedWithUsers>
    <TaxCatchAll xmlns="df15de35-5208-4006-b31e-64c99b3e6042" xsi:nil="true"/>
    <lcf76f155ced4ddcb4097134ff3c332f xmlns="887f3627-3362-4f0e-99fd-589162ca1cd8">
      <Terms xmlns="http://schemas.microsoft.com/office/infopath/2007/PartnerControls"/>
    </lcf76f155ced4ddcb4097134ff3c332f>
    <MediaLengthInSeconds xmlns="887f3627-3362-4f0e-99fd-589162ca1cd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6" ma:contentTypeDescription="Create a new document." ma:contentTypeScope="" ma:versionID="99362d77585828d2df0013c6e3acfd31">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17ff8db1ad8538c550dcd2cc07669361"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aa703d-3e32-4200-a049-2f4cab6bfc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733332-19a9-4aa4-8fe5-38fcee845625}" ma:internalName="TaxCatchAll" ma:showField="CatchAllData" ma:web="df15de35-5208-4006-b31e-64c99b3e6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2.xml><?xml version="1.0" encoding="utf-8"?>
<ds:datastoreItem xmlns:ds="http://schemas.openxmlformats.org/officeDocument/2006/customXml" ds:itemID="{7C1A669E-19B7-4948-BF30-ADA8F9A55D35}">
  <ds:schemaRefs>
    <ds:schemaRef ds:uri="887f3627-3362-4f0e-99fd-589162ca1cd8"/>
    <ds:schemaRef ds:uri="df15de35-5208-4006-b31e-64c99b3e60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E877253-F193-45D9-B18D-E848A7E496B4}">
  <ds:schemaRefs>
    <ds:schemaRef ds:uri="887f3627-3362-4f0e-99fd-589162ca1cd8"/>
    <ds:schemaRef ds:uri="df15de35-5208-4006-b31e-64c99b3e60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4685</Words>
  <Application>Microsoft Office PowerPoint</Application>
  <PresentationFormat>Widescreen</PresentationFormat>
  <Paragraphs>263</Paragraphs>
  <Slides>41</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Calibri</vt:lpstr>
      <vt:lpstr>Helvetica</vt:lpstr>
      <vt:lpstr>Office Theme</vt:lpstr>
      <vt:lpstr>1_Office Theme</vt:lpstr>
      <vt:lpstr>Thames Valley Berkshire Monthly Economic Briefing</vt:lpstr>
      <vt:lpstr>2022 Refresh</vt:lpstr>
      <vt:lpstr>Key contents of this month’s briefing</vt:lpstr>
      <vt:lpstr>Global and National Economy</vt:lpstr>
      <vt:lpstr>September 2022 OECD Economic Outlook, Interim Report</vt:lpstr>
      <vt:lpstr>September 2022 Global Economics Intelligence executive summary</vt:lpstr>
      <vt:lpstr>Global Economy OECD GDP Tracker</vt:lpstr>
      <vt:lpstr>September 2022 Bank of England Monetary Policy Summary</vt:lpstr>
      <vt:lpstr>September 2022 Business insights and impact on the UK economy</vt:lpstr>
      <vt:lpstr>September 2022 Macroeconomic Policy Outlook: Q3 2022</vt:lpstr>
      <vt:lpstr>September 2022 Monthly Spotlight: Fiscal policy changes</vt:lpstr>
      <vt:lpstr>September 2022 Monthly Spotlight: Fiscal policy changes</vt:lpstr>
      <vt:lpstr>September 2022 Monthly Spotlight: Fiscal policy changes</vt:lpstr>
      <vt:lpstr>September 2022 Monthly Spotlight: Fiscal policy changes</vt:lpstr>
      <vt:lpstr>September 2022 Monthly Spotlight: Fiscal policy changes</vt:lpstr>
      <vt:lpstr>September 2022 Monthly Spotlight: Fiscal policy changes</vt:lpstr>
      <vt:lpstr>Employment in the UK Labour Force Survey – September 2022</vt:lpstr>
      <vt:lpstr>Economic and Labour Market Insight: Implications for Thames Valley Berkshire</vt:lpstr>
      <vt:lpstr>Claimant Count (Latest data - September 2022)</vt:lpstr>
      <vt:lpstr>Strategic Issues Liz Truss backs construction of a third runway at Heathrow Airport</vt:lpstr>
      <vt:lpstr>An important note on the EMSI figures contained on the following slides: 22, 26, 29, 32, 35, 38 and 41</vt:lpstr>
      <vt:lpstr>Remote working</vt:lpstr>
      <vt:lpstr>Local Profiles</vt:lpstr>
      <vt:lpstr>Bracknell Forest</vt:lpstr>
      <vt:lpstr>Unemployment figures and notable business news - September 2022</vt:lpstr>
      <vt:lpstr>Job posting analytics</vt:lpstr>
      <vt:lpstr>Slough</vt:lpstr>
      <vt:lpstr>Unemployment figures and notable business news - September 2022</vt:lpstr>
      <vt:lpstr>Job posting analytics</vt:lpstr>
      <vt:lpstr>Reading</vt:lpstr>
      <vt:lpstr>Unemployment figures and notable business news - September 2022</vt:lpstr>
      <vt:lpstr>Job posting analytics</vt:lpstr>
      <vt:lpstr>Wokingham</vt:lpstr>
      <vt:lpstr>Unemployment figures and notable business news - September 2022</vt:lpstr>
      <vt:lpstr>Job posting analytics</vt:lpstr>
      <vt:lpstr>Windsor and Maidenhead</vt:lpstr>
      <vt:lpstr>Unemployment figures and notable business news - September 2022</vt:lpstr>
      <vt:lpstr>Job posting analytics</vt:lpstr>
      <vt:lpstr>West Berkshire</vt:lpstr>
      <vt:lpstr>Unemployment figures and notable business news - September 2022</vt:lpstr>
      <vt:lpstr>Job posting analytics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2</cp:revision>
  <dcterms:created xsi:type="dcterms:W3CDTF">2021-01-28T12:18:09Z</dcterms:created>
  <dcterms:modified xsi:type="dcterms:W3CDTF">2022-10-20T15:25:54Z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0x010100D985182F72A007408CD12C9A591952E8</vt:lpwstr>
  </property>
  <property fmtid="{D5CDD505-2E9C-101B-9397-08002B2CF9AE}" pid="3" name="MediaServiceImageTags">
    <vt:lpwstr/>
  </property>
</Properties>
</file>